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0" r:id="rId2"/>
    <p:sldMasterId id="2147483652" r:id="rId3"/>
  </p:sldMasterIdLst>
  <p:notesMasterIdLst>
    <p:notesMasterId r:id="rId126"/>
  </p:notesMasterIdLst>
  <p:handoutMasterIdLst>
    <p:handoutMasterId r:id="rId127"/>
  </p:handoutMasterIdLst>
  <p:sldIdLst>
    <p:sldId id="256" r:id="rId4"/>
    <p:sldId id="303" r:id="rId5"/>
    <p:sldId id="294" r:id="rId6"/>
    <p:sldId id="389" r:id="rId7"/>
    <p:sldId id="489" r:id="rId8"/>
    <p:sldId id="488" r:id="rId9"/>
    <p:sldId id="541" r:id="rId10"/>
    <p:sldId id="579" r:id="rId11"/>
    <p:sldId id="457" r:id="rId12"/>
    <p:sldId id="578" r:id="rId13"/>
    <p:sldId id="501" r:id="rId14"/>
    <p:sldId id="424" r:id="rId15"/>
    <p:sldId id="425" r:id="rId16"/>
    <p:sldId id="426" r:id="rId17"/>
    <p:sldId id="427" r:id="rId18"/>
    <p:sldId id="429" r:id="rId19"/>
    <p:sldId id="430" r:id="rId20"/>
    <p:sldId id="431" r:id="rId21"/>
    <p:sldId id="432" r:id="rId22"/>
    <p:sldId id="545" r:id="rId23"/>
    <p:sldId id="547" r:id="rId24"/>
    <p:sldId id="580" r:id="rId25"/>
    <p:sldId id="540" r:id="rId26"/>
    <p:sldId id="596" r:id="rId27"/>
    <p:sldId id="604" r:id="rId28"/>
    <p:sldId id="581" r:id="rId29"/>
    <p:sldId id="582" r:id="rId30"/>
    <p:sldId id="592" r:id="rId31"/>
    <p:sldId id="603" r:id="rId32"/>
    <p:sldId id="577" r:id="rId33"/>
    <p:sldId id="594" r:id="rId34"/>
    <p:sldId id="595" r:id="rId35"/>
    <p:sldId id="518" r:id="rId36"/>
    <p:sldId id="519" r:id="rId37"/>
    <p:sldId id="544" r:id="rId38"/>
    <p:sldId id="602" r:id="rId39"/>
    <p:sldId id="559" r:id="rId40"/>
    <p:sldId id="548" r:id="rId41"/>
    <p:sldId id="542" r:id="rId42"/>
    <p:sldId id="553" r:id="rId43"/>
    <p:sldId id="565" r:id="rId44"/>
    <p:sldId id="554" r:id="rId45"/>
    <p:sldId id="562" r:id="rId46"/>
    <p:sldId id="556" r:id="rId47"/>
    <p:sldId id="558" r:id="rId48"/>
    <p:sldId id="555" r:id="rId49"/>
    <p:sldId id="563" r:id="rId50"/>
    <p:sldId id="564" r:id="rId51"/>
    <p:sldId id="566" r:id="rId52"/>
    <p:sldId id="567" r:id="rId53"/>
    <p:sldId id="568" r:id="rId54"/>
    <p:sldId id="572" r:id="rId55"/>
    <p:sldId id="570" r:id="rId56"/>
    <p:sldId id="574" r:id="rId57"/>
    <p:sldId id="593" r:id="rId58"/>
    <p:sldId id="575" r:id="rId59"/>
    <p:sldId id="584" r:id="rId60"/>
    <p:sldId id="585" r:id="rId61"/>
    <p:sldId id="586" r:id="rId62"/>
    <p:sldId id="587" r:id="rId63"/>
    <p:sldId id="588" r:id="rId64"/>
    <p:sldId id="589" r:id="rId65"/>
    <p:sldId id="550" r:id="rId66"/>
    <p:sldId id="549" r:id="rId67"/>
    <p:sldId id="543" r:id="rId68"/>
    <p:sldId id="552" r:id="rId69"/>
    <p:sldId id="551" r:id="rId70"/>
    <p:sldId id="468" r:id="rId71"/>
    <p:sldId id="413" r:id="rId72"/>
    <p:sldId id="363" r:id="rId73"/>
    <p:sldId id="433" r:id="rId74"/>
    <p:sldId id="434" r:id="rId75"/>
    <p:sldId id="435" r:id="rId76"/>
    <p:sldId id="436" r:id="rId77"/>
    <p:sldId id="437" r:id="rId78"/>
    <p:sldId id="438" r:id="rId79"/>
    <p:sldId id="440" r:id="rId80"/>
    <p:sldId id="491" r:id="rId81"/>
    <p:sldId id="492" r:id="rId82"/>
    <p:sldId id="493" r:id="rId83"/>
    <p:sldId id="364" r:id="rId84"/>
    <p:sldId id="383" r:id="rId85"/>
    <p:sldId id="384" r:id="rId86"/>
    <p:sldId id="388" r:id="rId87"/>
    <p:sldId id="382" r:id="rId88"/>
    <p:sldId id="494" r:id="rId89"/>
    <p:sldId id="455" r:id="rId90"/>
    <p:sldId id="495" r:id="rId91"/>
    <p:sldId id="496" r:id="rId92"/>
    <p:sldId id="497" r:id="rId93"/>
    <p:sldId id="498" r:id="rId94"/>
    <p:sldId id="500" r:id="rId95"/>
    <p:sldId id="499" r:id="rId96"/>
    <p:sldId id="502" r:id="rId97"/>
    <p:sldId id="503" r:id="rId98"/>
    <p:sldId id="469" r:id="rId99"/>
    <p:sldId id="504" r:id="rId100"/>
    <p:sldId id="511" r:id="rId101"/>
    <p:sldId id="512" r:id="rId102"/>
    <p:sldId id="513" r:id="rId103"/>
    <p:sldId id="514" r:id="rId104"/>
    <p:sldId id="515" r:id="rId105"/>
    <p:sldId id="466" r:id="rId106"/>
    <p:sldId id="516" r:id="rId107"/>
    <p:sldId id="517" r:id="rId108"/>
    <p:sldId id="520" r:id="rId109"/>
    <p:sldId id="521" r:id="rId110"/>
    <p:sldId id="523" r:id="rId111"/>
    <p:sldId id="524" r:id="rId112"/>
    <p:sldId id="535" r:id="rId113"/>
    <p:sldId id="536" r:id="rId114"/>
    <p:sldId id="527" r:id="rId115"/>
    <p:sldId id="528" r:id="rId116"/>
    <p:sldId id="529" r:id="rId117"/>
    <p:sldId id="530" r:id="rId118"/>
    <p:sldId id="531" r:id="rId119"/>
    <p:sldId id="532" r:id="rId120"/>
    <p:sldId id="533" r:id="rId121"/>
    <p:sldId id="534" r:id="rId122"/>
    <p:sldId id="484" r:id="rId123"/>
    <p:sldId id="485" r:id="rId124"/>
    <p:sldId id="360" r:id="rId1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489"/>
    <p:restoredTop sz="94384"/>
  </p:normalViewPr>
  <p:slideViewPr>
    <p:cSldViewPr snapToGrid="0">
      <p:cViewPr varScale="1">
        <p:scale>
          <a:sx n="106" d="100"/>
          <a:sy n="106" d="100"/>
        </p:scale>
        <p:origin x="1912" y="472"/>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4112" y="149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presProps" Target="presProp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viewProps" Target="viewProp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theme" Target="theme/theme1.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tableStyles" Target="tableStyle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handoutMaster" Target="handoutMasters/handoutMaster1.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A5049C7-260C-992B-1EC3-2D8605362E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D9CB35A-D163-CB8E-D34E-7C4BD9550C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F540CA9-1B11-934E-B9D1-92C32DE5CF53}" type="datetimeFigureOut">
              <a:rPr lang="en-US" smtClean="0"/>
              <a:t>5/11/25</a:t>
            </a:fld>
            <a:endParaRPr lang="en-US"/>
          </a:p>
        </p:txBody>
      </p:sp>
      <p:sp>
        <p:nvSpPr>
          <p:cNvPr id="4" name="Footer Placeholder 3">
            <a:extLst>
              <a:ext uri="{FF2B5EF4-FFF2-40B4-BE49-F238E27FC236}">
                <a16:creationId xmlns:a16="http://schemas.microsoft.com/office/drawing/2014/main" id="{3D324E30-3937-28FF-1C57-3995E466A4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C2AD4E8-1C2B-AC07-66F7-D78E77C6944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DF6D82-3417-DD45-9656-B866FA988B5A}" type="slidenum">
              <a:rPr lang="en-US" smtClean="0"/>
              <a:t>‹#›</a:t>
            </a:fld>
            <a:endParaRPr lang="en-US"/>
          </a:p>
        </p:txBody>
      </p:sp>
    </p:spTree>
    <p:extLst>
      <p:ext uri="{BB962C8B-B14F-4D97-AF65-F5344CB8AC3E}">
        <p14:creationId xmlns:p14="http://schemas.microsoft.com/office/powerpoint/2010/main" val="17116058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274ED9-103D-2248-BC2F-29F306198990}" type="datetimeFigureOut">
              <a:rPr lang="en-US" smtClean="0"/>
              <a:t>5/11/25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3E3F8E-8ADD-D342-9EEF-958F16DD70E9}" type="slidenum">
              <a:rPr lang="en-US" smtClean="0"/>
              <a:t>‹#›</a:t>
            </a:fld>
            <a:endParaRPr lang="en-US"/>
          </a:p>
        </p:txBody>
      </p:sp>
    </p:spTree>
    <p:extLst>
      <p:ext uri="{BB962C8B-B14F-4D97-AF65-F5344CB8AC3E}">
        <p14:creationId xmlns:p14="http://schemas.microsoft.com/office/powerpoint/2010/main" val="36335128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3E3F8E-8ADD-D342-9EEF-958F16DD70E9}" type="slidenum">
              <a:rPr lang="en-US" smtClean="0"/>
              <a:t>2</a:t>
            </a:fld>
            <a:endParaRPr lang="en-US"/>
          </a:p>
        </p:txBody>
      </p:sp>
    </p:spTree>
    <p:extLst>
      <p:ext uri="{BB962C8B-B14F-4D97-AF65-F5344CB8AC3E}">
        <p14:creationId xmlns:p14="http://schemas.microsoft.com/office/powerpoint/2010/main" val="18016717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78FAC-9225-0852-4007-62EDF0EC5E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9AD59A-3889-9193-68D3-64F79B3A2B9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5C74F76-BBE4-9124-644D-C5738F63905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90A0283-91CB-B371-8A5A-CBFA35BB296C}"/>
              </a:ext>
            </a:extLst>
          </p:cNvPr>
          <p:cNvSpPr>
            <a:spLocks noGrp="1"/>
          </p:cNvSpPr>
          <p:nvPr>
            <p:ph type="sldNum" sz="quarter" idx="10"/>
          </p:nvPr>
        </p:nvSpPr>
        <p:spPr/>
        <p:txBody>
          <a:bodyPr/>
          <a:lstStyle/>
          <a:p>
            <a:fld id="{B6BAC941-EB79-BC45-BC47-590E92AB7B20}" type="slidenum">
              <a:rPr lang="en-US" smtClean="0"/>
              <a:t>16</a:t>
            </a:fld>
            <a:endParaRPr lang="en-US"/>
          </a:p>
        </p:txBody>
      </p:sp>
    </p:spTree>
    <p:extLst>
      <p:ext uri="{BB962C8B-B14F-4D97-AF65-F5344CB8AC3E}">
        <p14:creationId xmlns:p14="http://schemas.microsoft.com/office/powerpoint/2010/main" val="375227345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B1A1FD-E39E-6A70-4CCB-BBD26A323C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F3D907-44F3-DBCF-7A36-9E236EAF5A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064308-AD65-92CB-B283-8A8B2ED254B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7972B17-5644-43E4-A495-607347D8A5FB}"/>
              </a:ext>
            </a:extLst>
          </p:cNvPr>
          <p:cNvSpPr>
            <a:spLocks noGrp="1"/>
          </p:cNvSpPr>
          <p:nvPr>
            <p:ph type="sldNum" sz="quarter" idx="5"/>
          </p:nvPr>
        </p:nvSpPr>
        <p:spPr/>
        <p:txBody>
          <a:bodyPr/>
          <a:lstStyle/>
          <a:p>
            <a:fld id="{CC3E3F8E-8ADD-D342-9EEF-958F16DD70E9}" type="slidenum">
              <a:rPr lang="en-US" smtClean="0"/>
              <a:t>118</a:t>
            </a:fld>
            <a:endParaRPr lang="en-US"/>
          </a:p>
        </p:txBody>
      </p:sp>
    </p:spTree>
    <p:extLst>
      <p:ext uri="{BB962C8B-B14F-4D97-AF65-F5344CB8AC3E}">
        <p14:creationId xmlns:p14="http://schemas.microsoft.com/office/powerpoint/2010/main" val="43330829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ECD72-E25A-62B8-6112-CA969DC02F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3DE618-DE12-C4B8-DBBD-4A67D11E73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F62623-6D82-8827-3AE6-51B43056AE9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20AFC75-AA3A-5415-87A2-6FBD096E4147}"/>
              </a:ext>
            </a:extLst>
          </p:cNvPr>
          <p:cNvSpPr>
            <a:spLocks noGrp="1"/>
          </p:cNvSpPr>
          <p:nvPr>
            <p:ph type="sldNum" sz="quarter" idx="5"/>
          </p:nvPr>
        </p:nvSpPr>
        <p:spPr/>
        <p:txBody>
          <a:bodyPr/>
          <a:lstStyle/>
          <a:p>
            <a:fld id="{CC3E3F8E-8ADD-D342-9EEF-958F16DD70E9}" type="slidenum">
              <a:rPr lang="en-US" smtClean="0"/>
              <a:t>119</a:t>
            </a:fld>
            <a:endParaRPr lang="en-US"/>
          </a:p>
        </p:txBody>
      </p:sp>
    </p:spTree>
    <p:extLst>
      <p:ext uri="{BB962C8B-B14F-4D97-AF65-F5344CB8AC3E}">
        <p14:creationId xmlns:p14="http://schemas.microsoft.com/office/powerpoint/2010/main" val="322854706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DB1F9-CA45-0AB9-AF61-540DCF7355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EE6EE3-033F-8413-A9E5-D3DE671C1A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A87F63-F66A-1574-DE76-FD17EAA4090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1696A2F-ECB3-9758-4BDA-F9BA6E53054D}"/>
              </a:ext>
            </a:extLst>
          </p:cNvPr>
          <p:cNvSpPr>
            <a:spLocks noGrp="1"/>
          </p:cNvSpPr>
          <p:nvPr>
            <p:ph type="sldNum" sz="quarter" idx="5"/>
          </p:nvPr>
        </p:nvSpPr>
        <p:spPr/>
        <p:txBody>
          <a:bodyPr/>
          <a:lstStyle/>
          <a:p>
            <a:fld id="{CC3E3F8E-8ADD-D342-9EEF-958F16DD70E9}" type="slidenum">
              <a:rPr lang="en-US" smtClean="0"/>
              <a:t>120</a:t>
            </a:fld>
            <a:endParaRPr lang="en-US"/>
          </a:p>
        </p:txBody>
      </p:sp>
    </p:spTree>
    <p:extLst>
      <p:ext uri="{BB962C8B-B14F-4D97-AF65-F5344CB8AC3E}">
        <p14:creationId xmlns:p14="http://schemas.microsoft.com/office/powerpoint/2010/main" val="90203113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0C82A-257E-BB4C-E840-F010477345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AB6BAA-AB04-18D8-C16C-2C0B84FEFC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2A3A4C-B3F0-1CCE-4CE8-10B32AC85BE7}"/>
              </a:ext>
            </a:extLst>
          </p:cNvPr>
          <p:cNvSpPr>
            <a:spLocks noGrp="1"/>
          </p:cNvSpPr>
          <p:nvPr>
            <p:ph type="body" idx="1"/>
          </p:nvPr>
        </p:nvSpPr>
        <p:spPr/>
        <p:txBody>
          <a:bodyPr/>
          <a:lstStyle/>
          <a:p>
            <a:r>
              <a:rPr lang="en-US" dirty="0"/>
              <a:t>0.562*</a:t>
            </a:r>
          </a:p>
        </p:txBody>
      </p:sp>
      <p:sp>
        <p:nvSpPr>
          <p:cNvPr id="4" name="Slide Number Placeholder 3">
            <a:extLst>
              <a:ext uri="{FF2B5EF4-FFF2-40B4-BE49-F238E27FC236}">
                <a16:creationId xmlns:a16="http://schemas.microsoft.com/office/drawing/2014/main" id="{A3F69CE1-CDC5-202C-FF8C-291CFFD56A9A}"/>
              </a:ext>
            </a:extLst>
          </p:cNvPr>
          <p:cNvSpPr>
            <a:spLocks noGrp="1"/>
          </p:cNvSpPr>
          <p:nvPr>
            <p:ph type="sldNum" sz="quarter" idx="5"/>
          </p:nvPr>
        </p:nvSpPr>
        <p:spPr/>
        <p:txBody>
          <a:bodyPr/>
          <a:lstStyle/>
          <a:p>
            <a:fld id="{CC3E3F8E-8ADD-D342-9EEF-958F16DD70E9}" type="slidenum">
              <a:rPr lang="en-US" smtClean="0"/>
              <a:t>121</a:t>
            </a:fld>
            <a:endParaRPr lang="en-US"/>
          </a:p>
        </p:txBody>
      </p:sp>
    </p:spTree>
    <p:extLst>
      <p:ext uri="{BB962C8B-B14F-4D97-AF65-F5344CB8AC3E}">
        <p14:creationId xmlns:p14="http://schemas.microsoft.com/office/powerpoint/2010/main" val="323274526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3E3F8E-8ADD-D342-9EEF-958F16DD70E9}" type="slidenum">
              <a:rPr lang="en-US" smtClean="0"/>
              <a:t>122</a:t>
            </a:fld>
            <a:endParaRPr lang="en-US"/>
          </a:p>
        </p:txBody>
      </p:sp>
    </p:spTree>
    <p:extLst>
      <p:ext uri="{BB962C8B-B14F-4D97-AF65-F5344CB8AC3E}">
        <p14:creationId xmlns:p14="http://schemas.microsoft.com/office/powerpoint/2010/main" val="13239868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643924-F077-4E5E-CD0E-B960904442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CA20DD-D29F-85D6-5FAB-E9FD3785979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F451535-80B1-57AE-393C-D77D1DB6509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7F9540D-2692-213E-5764-80F6A5A0AE9E}"/>
              </a:ext>
            </a:extLst>
          </p:cNvPr>
          <p:cNvSpPr>
            <a:spLocks noGrp="1"/>
          </p:cNvSpPr>
          <p:nvPr>
            <p:ph type="sldNum" sz="quarter" idx="10"/>
          </p:nvPr>
        </p:nvSpPr>
        <p:spPr/>
        <p:txBody>
          <a:bodyPr/>
          <a:lstStyle/>
          <a:p>
            <a:fld id="{B6BAC941-EB79-BC45-BC47-590E92AB7B20}" type="slidenum">
              <a:rPr lang="en-US" smtClean="0"/>
              <a:t>17</a:t>
            </a:fld>
            <a:endParaRPr lang="en-US"/>
          </a:p>
        </p:txBody>
      </p:sp>
    </p:spTree>
    <p:extLst>
      <p:ext uri="{BB962C8B-B14F-4D97-AF65-F5344CB8AC3E}">
        <p14:creationId xmlns:p14="http://schemas.microsoft.com/office/powerpoint/2010/main" val="2619290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5F7CB-F7D2-8FA0-E108-F71439C6F9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6BFAB0-97A3-A1AC-ABE3-E9B22E38A45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12BA492-4C0D-A006-535C-15A775CA002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4356747-C7C6-2688-2F93-D61FFC7F6488}"/>
              </a:ext>
            </a:extLst>
          </p:cNvPr>
          <p:cNvSpPr>
            <a:spLocks noGrp="1"/>
          </p:cNvSpPr>
          <p:nvPr>
            <p:ph type="sldNum" sz="quarter" idx="10"/>
          </p:nvPr>
        </p:nvSpPr>
        <p:spPr/>
        <p:txBody>
          <a:bodyPr/>
          <a:lstStyle/>
          <a:p>
            <a:fld id="{B6BAC941-EB79-BC45-BC47-590E92AB7B20}" type="slidenum">
              <a:rPr lang="en-US" smtClean="0"/>
              <a:t>18</a:t>
            </a:fld>
            <a:endParaRPr lang="en-US"/>
          </a:p>
        </p:txBody>
      </p:sp>
    </p:spTree>
    <p:extLst>
      <p:ext uri="{BB962C8B-B14F-4D97-AF65-F5344CB8AC3E}">
        <p14:creationId xmlns:p14="http://schemas.microsoft.com/office/powerpoint/2010/main" val="1674122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3C7A4A-491C-66C6-8AEC-97C714BBB2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009401-DC51-3AD0-7F26-2D5765A98A0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FAF8C65-A3D4-8FA4-3AE8-A0D97FC3DA7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450C165-589E-AE36-AA5A-EE328FDAFD6F}"/>
              </a:ext>
            </a:extLst>
          </p:cNvPr>
          <p:cNvSpPr>
            <a:spLocks noGrp="1"/>
          </p:cNvSpPr>
          <p:nvPr>
            <p:ph type="sldNum" sz="quarter" idx="10"/>
          </p:nvPr>
        </p:nvSpPr>
        <p:spPr/>
        <p:txBody>
          <a:bodyPr/>
          <a:lstStyle/>
          <a:p>
            <a:fld id="{B6BAC941-EB79-BC45-BC47-590E92AB7B20}" type="slidenum">
              <a:rPr lang="en-US" smtClean="0"/>
              <a:t>19</a:t>
            </a:fld>
            <a:endParaRPr lang="en-US"/>
          </a:p>
        </p:txBody>
      </p:sp>
    </p:spTree>
    <p:extLst>
      <p:ext uri="{BB962C8B-B14F-4D97-AF65-F5344CB8AC3E}">
        <p14:creationId xmlns:p14="http://schemas.microsoft.com/office/powerpoint/2010/main" val="2226395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3E79C-1279-F1FC-3676-4D119397A2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F1453B-0137-A2B1-2ED6-4F46937515E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F05FA22-57DE-541A-90DF-6DFC5FC0EF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C91F6FE-D1DF-C6F8-604C-9E7EE066CD62}"/>
              </a:ext>
            </a:extLst>
          </p:cNvPr>
          <p:cNvSpPr>
            <a:spLocks noGrp="1"/>
          </p:cNvSpPr>
          <p:nvPr>
            <p:ph type="sldNum" sz="quarter" idx="10"/>
          </p:nvPr>
        </p:nvSpPr>
        <p:spPr/>
        <p:txBody>
          <a:bodyPr/>
          <a:lstStyle/>
          <a:p>
            <a:fld id="{B6BAC941-EB79-BC45-BC47-590E92AB7B20}" type="slidenum">
              <a:rPr lang="en-US" smtClean="0"/>
              <a:t>20</a:t>
            </a:fld>
            <a:endParaRPr lang="en-US"/>
          </a:p>
        </p:txBody>
      </p:sp>
    </p:spTree>
    <p:extLst>
      <p:ext uri="{BB962C8B-B14F-4D97-AF65-F5344CB8AC3E}">
        <p14:creationId xmlns:p14="http://schemas.microsoft.com/office/powerpoint/2010/main" val="18741370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E6E6E-36CB-04B4-1B4A-F069F69C30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39BD23-2C66-1BD2-0850-7D0CA82155B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1534D6E-C8CA-C63A-B910-E67FE51265D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DF4D7BA-3E1E-0A92-5F11-BA9C5946FF82}"/>
              </a:ext>
            </a:extLst>
          </p:cNvPr>
          <p:cNvSpPr>
            <a:spLocks noGrp="1"/>
          </p:cNvSpPr>
          <p:nvPr>
            <p:ph type="sldNum" sz="quarter" idx="10"/>
          </p:nvPr>
        </p:nvSpPr>
        <p:spPr/>
        <p:txBody>
          <a:bodyPr/>
          <a:lstStyle/>
          <a:p>
            <a:fld id="{B6BAC941-EB79-BC45-BC47-590E92AB7B20}" type="slidenum">
              <a:rPr lang="en-US" smtClean="0"/>
              <a:t>21</a:t>
            </a:fld>
            <a:endParaRPr lang="en-US"/>
          </a:p>
        </p:txBody>
      </p:sp>
    </p:spTree>
    <p:extLst>
      <p:ext uri="{BB962C8B-B14F-4D97-AF65-F5344CB8AC3E}">
        <p14:creationId xmlns:p14="http://schemas.microsoft.com/office/powerpoint/2010/main" val="70073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1A3EBF-EE0E-C3B3-5452-E15A945333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A2EEAB-9452-CF4F-B5E7-22DEDC9C3A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2C1530-96D6-DCEB-6FA6-682D351675E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3FD420C-D578-471D-EE5F-7E44D78E72CB}"/>
              </a:ext>
            </a:extLst>
          </p:cNvPr>
          <p:cNvSpPr>
            <a:spLocks noGrp="1"/>
          </p:cNvSpPr>
          <p:nvPr>
            <p:ph type="sldNum" sz="quarter" idx="5"/>
          </p:nvPr>
        </p:nvSpPr>
        <p:spPr/>
        <p:txBody>
          <a:bodyPr/>
          <a:lstStyle/>
          <a:p>
            <a:fld id="{CC3E3F8E-8ADD-D342-9EEF-958F16DD70E9}" type="slidenum">
              <a:rPr lang="en-US" smtClean="0"/>
              <a:t>23</a:t>
            </a:fld>
            <a:endParaRPr lang="en-US"/>
          </a:p>
        </p:txBody>
      </p:sp>
    </p:spTree>
    <p:extLst>
      <p:ext uri="{BB962C8B-B14F-4D97-AF65-F5344CB8AC3E}">
        <p14:creationId xmlns:p14="http://schemas.microsoft.com/office/powerpoint/2010/main" val="15708075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3E3F8E-8ADD-D342-9EEF-958F16DD70E9}" type="slidenum">
              <a:rPr lang="en-US" smtClean="0"/>
              <a:t>24</a:t>
            </a:fld>
            <a:endParaRPr lang="en-US"/>
          </a:p>
        </p:txBody>
      </p:sp>
    </p:spTree>
    <p:extLst>
      <p:ext uri="{BB962C8B-B14F-4D97-AF65-F5344CB8AC3E}">
        <p14:creationId xmlns:p14="http://schemas.microsoft.com/office/powerpoint/2010/main" val="2131099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E2EE2-8DCA-50A6-AE94-75C9EFE2A4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8FBCBB-DB8F-79CD-DD23-5AF6A8BCFA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611DEF-CA44-7E0A-931F-9A3FB8B2BBE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0658214-24EA-8B48-94B0-2CB2BB2CDC70}"/>
              </a:ext>
            </a:extLst>
          </p:cNvPr>
          <p:cNvSpPr>
            <a:spLocks noGrp="1"/>
          </p:cNvSpPr>
          <p:nvPr>
            <p:ph type="sldNum" sz="quarter" idx="5"/>
          </p:nvPr>
        </p:nvSpPr>
        <p:spPr/>
        <p:txBody>
          <a:bodyPr/>
          <a:lstStyle/>
          <a:p>
            <a:fld id="{CC3E3F8E-8ADD-D342-9EEF-958F16DD70E9}" type="slidenum">
              <a:rPr lang="en-US" smtClean="0"/>
              <a:t>25</a:t>
            </a:fld>
            <a:endParaRPr lang="en-US"/>
          </a:p>
        </p:txBody>
      </p:sp>
    </p:spTree>
    <p:extLst>
      <p:ext uri="{BB962C8B-B14F-4D97-AF65-F5344CB8AC3E}">
        <p14:creationId xmlns:p14="http://schemas.microsoft.com/office/powerpoint/2010/main" val="40873432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538F7-832C-4FF8-2491-41ABF2D3A6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EC58A2-1CE1-8944-A8F4-0C1556EC3E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DBB0BF-4F26-A99F-F38C-88BE6785E2C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471D0E-3C71-5B74-9BE0-F3C5AEE63212}"/>
              </a:ext>
            </a:extLst>
          </p:cNvPr>
          <p:cNvSpPr>
            <a:spLocks noGrp="1"/>
          </p:cNvSpPr>
          <p:nvPr>
            <p:ph type="sldNum" sz="quarter" idx="5"/>
          </p:nvPr>
        </p:nvSpPr>
        <p:spPr/>
        <p:txBody>
          <a:bodyPr/>
          <a:lstStyle/>
          <a:p>
            <a:fld id="{CC3E3F8E-8ADD-D342-9EEF-958F16DD70E9}" type="slidenum">
              <a:rPr lang="en-US" smtClean="0"/>
              <a:t>28</a:t>
            </a:fld>
            <a:endParaRPr lang="en-US"/>
          </a:p>
        </p:txBody>
      </p:sp>
    </p:spTree>
    <p:extLst>
      <p:ext uri="{BB962C8B-B14F-4D97-AF65-F5344CB8AC3E}">
        <p14:creationId xmlns:p14="http://schemas.microsoft.com/office/powerpoint/2010/main" val="3618924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3E3F8E-8ADD-D342-9EEF-958F16DD70E9}" type="slidenum">
              <a:rPr lang="en-US" smtClean="0"/>
              <a:t>3</a:t>
            </a:fld>
            <a:endParaRPr lang="en-US"/>
          </a:p>
        </p:txBody>
      </p:sp>
    </p:spTree>
    <p:extLst>
      <p:ext uri="{BB962C8B-B14F-4D97-AF65-F5344CB8AC3E}">
        <p14:creationId xmlns:p14="http://schemas.microsoft.com/office/powerpoint/2010/main" val="15342331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2AB6A-ED52-687C-F971-135B4B276B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1ACD00-F79A-9FE2-703D-979EEDB767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A373CE-884D-C621-2CEA-AB1536ED4C5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1B31E8D-5F7A-0E57-8D1F-271F5E088DFE}"/>
              </a:ext>
            </a:extLst>
          </p:cNvPr>
          <p:cNvSpPr>
            <a:spLocks noGrp="1"/>
          </p:cNvSpPr>
          <p:nvPr>
            <p:ph type="sldNum" sz="quarter" idx="5"/>
          </p:nvPr>
        </p:nvSpPr>
        <p:spPr/>
        <p:txBody>
          <a:bodyPr/>
          <a:lstStyle/>
          <a:p>
            <a:fld id="{CC3E3F8E-8ADD-D342-9EEF-958F16DD70E9}" type="slidenum">
              <a:rPr lang="en-US" smtClean="0"/>
              <a:t>29</a:t>
            </a:fld>
            <a:endParaRPr lang="en-US"/>
          </a:p>
        </p:txBody>
      </p:sp>
    </p:spTree>
    <p:extLst>
      <p:ext uri="{BB962C8B-B14F-4D97-AF65-F5344CB8AC3E}">
        <p14:creationId xmlns:p14="http://schemas.microsoft.com/office/powerpoint/2010/main" val="17799352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FB1854-6BAB-EA2F-131F-3AAA33DCD6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70671F-9850-CC19-C7C2-2E987465D2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2D52E6-3CFA-D62C-9E9E-CA0554E18C6F}"/>
              </a:ext>
            </a:extLst>
          </p:cNvPr>
          <p:cNvSpPr>
            <a:spLocks noGrp="1"/>
          </p:cNvSpPr>
          <p:nvPr>
            <p:ph type="body" idx="1"/>
          </p:nvPr>
        </p:nvSpPr>
        <p:spPr/>
        <p:txBody>
          <a:bodyPr/>
          <a:lstStyle/>
          <a:p>
            <a:r>
              <a:rPr lang="en-US" dirty="0"/>
              <a:t>*</a:t>
            </a:r>
          </a:p>
        </p:txBody>
      </p:sp>
      <p:sp>
        <p:nvSpPr>
          <p:cNvPr id="4" name="Slide Number Placeholder 3">
            <a:extLst>
              <a:ext uri="{FF2B5EF4-FFF2-40B4-BE49-F238E27FC236}">
                <a16:creationId xmlns:a16="http://schemas.microsoft.com/office/drawing/2014/main" id="{4A37F02B-730E-EA89-5157-EF38F3F797F3}"/>
              </a:ext>
            </a:extLst>
          </p:cNvPr>
          <p:cNvSpPr>
            <a:spLocks noGrp="1"/>
          </p:cNvSpPr>
          <p:nvPr>
            <p:ph type="sldNum" sz="quarter" idx="5"/>
          </p:nvPr>
        </p:nvSpPr>
        <p:spPr/>
        <p:txBody>
          <a:bodyPr/>
          <a:lstStyle/>
          <a:p>
            <a:fld id="{CC3E3F8E-8ADD-D342-9EEF-958F16DD70E9}" type="slidenum">
              <a:rPr lang="en-US" smtClean="0"/>
              <a:t>30</a:t>
            </a:fld>
            <a:endParaRPr lang="en-US"/>
          </a:p>
        </p:txBody>
      </p:sp>
    </p:spTree>
    <p:extLst>
      <p:ext uri="{BB962C8B-B14F-4D97-AF65-F5344CB8AC3E}">
        <p14:creationId xmlns:p14="http://schemas.microsoft.com/office/powerpoint/2010/main" val="24602400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AFAA6-96CF-FF52-100C-05C99B2F9F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0D4410-6B06-EA25-65D9-7FD924BE75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98B9C5-B87E-9938-B66E-EF2FB47D038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B474A77-AD5B-609F-C0D0-1ACCFFB6B06D}"/>
              </a:ext>
            </a:extLst>
          </p:cNvPr>
          <p:cNvSpPr>
            <a:spLocks noGrp="1"/>
          </p:cNvSpPr>
          <p:nvPr>
            <p:ph type="sldNum" sz="quarter" idx="5"/>
          </p:nvPr>
        </p:nvSpPr>
        <p:spPr/>
        <p:txBody>
          <a:bodyPr/>
          <a:lstStyle/>
          <a:p>
            <a:fld id="{CC3E3F8E-8ADD-D342-9EEF-958F16DD70E9}" type="slidenum">
              <a:rPr lang="en-US" smtClean="0"/>
              <a:t>31</a:t>
            </a:fld>
            <a:endParaRPr lang="en-US"/>
          </a:p>
        </p:txBody>
      </p:sp>
    </p:spTree>
    <p:extLst>
      <p:ext uri="{BB962C8B-B14F-4D97-AF65-F5344CB8AC3E}">
        <p14:creationId xmlns:p14="http://schemas.microsoft.com/office/powerpoint/2010/main" val="28631143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F2F55E-B5D2-9F4A-C074-E5E19F740F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0589FF-E258-037C-100B-21A2B27433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60D946-3EA7-3EBE-7109-158E5E6D3C0F}"/>
              </a:ext>
            </a:extLst>
          </p:cNvPr>
          <p:cNvSpPr>
            <a:spLocks noGrp="1"/>
          </p:cNvSpPr>
          <p:nvPr>
            <p:ph type="body" idx="1"/>
          </p:nvPr>
        </p:nvSpPr>
        <p:spPr/>
        <p:txBody>
          <a:bodyPr/>
          <a:lstStyle/>
          <a:p>
            <a:r>
              <a:rPr lang="en-US" dirty="0"/>
              <a:t>*</a:t>
            </a:r>
          </a:p>
        </p:txBody>
      </p:sp>
      <p:sp>
        <p:nvSpPr>
          <p:cNvPr id="4" name="Slide Number Placeholder 3">
            <a:extLst>
              <a:ext uri="{FF2B5EF4-FFF2-40B4-BE49-F238E27FC236}">
                <a16:creationId xmlns:a16="http://schemas.microsoft.com/office/drawing/2014/main" id="{4888AB28-C146-8633-76DB-15632FDACDE2}"/>
              </a:ext>
            </a:extLst>
          </p:cNvPr>
          <p:cNvSpPr>
            <a:spLocks noGrp="1"/>
          </p:cNvSpPr>
          <p:nvPr>
            <p:ph type="sldNum" sz="quarter" idx="5"/>
          </p:nvPr>
        </p:nvSpPr>
        <p:spPr/>
        <p:txBody>
          <a:bodyPr/>
          <a:lstStyle/>
          <a:p>
            <a:fld id="{CC3E3F8E-8ADD-D342-9EEF-958F16DD70E9}" type="slidenum">
              <a:rPr lang="en-US" smtClean="0"/>
              <a:t>32</a:t>
            </a:fld>
            <a:endParaRPr lang="en-US"/>
          </a:p>
        </p:txBody>
      </p:sp>
    </p:spTree>
    <p:extLst>
      <p:ext uri="{BB962C8B-B14F-4D97-AF65-F5344CB8AC3E}">
        <p14:creationId xmlns:p14="http://schemas.microsoft.com/office/powerpoint/2010/main" val="19141548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F639E-F452-292F-2585-F7F1786B08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F6060A-8D86-24E3-E3CA-8CCFB5A410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76E7D3-8ABD-898F-F0E5-04DB79F2309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9AE8A5-D654-E550-14E2-560BEC8AA437}"/>
              </a:ext>
            </a:extLst>
          </p:cNvPr>
          <p:cNvSpPr>
            <a:spLocks noGrp="1"/>
          </p:cNvSpPr>
          <p:nvPr>
            <p:ph type="sldNum" sz="quarter" idx="5"/>
          </p:nvPr>
        </p:nvSpPr>
        <p:spPr/>
        <p:txBody>
          <a:bodyPr/>
          <a:lstStyle/>
          <a:p>
            <a:fld id="{CC3E3F8E-8ADD-D342-9EEF-958F16DD70E9}" type="slidenum">
              <a:rPr lang="en-US" smtClean="0"/>
              <a:t>33</a:t>
            </a:fld>
            <a:endParaRPr lang="en-US"/>
          </a:p>
        </p:txBody>
      </p:sp>
    </p:spTree>
    <p:extLst>
      <p:ext uri="{BB962C8B-B14F-4D97-AF65-F5344CB8AC3E}">
        <p14:creationId xmlns:p14="http://schemas.microsoft.com/office/powerpoint/2010/main" val="1094921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79ECD-22D2-3458-2395-93A4F65A98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E7BC51-5D14-B435-8F44-C6D6E13FF2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7263D1-09EB-91B4-6651-7C93EDA041BF}"/>
              </a:ext>
            </a:extLst>
          </p:cNvPr>
          <p:cNvSpPr>
            <a:spLocks noGrp="1"/>
          </p:cNvSpPr>
          <p:nvPr>
            <p:ph type="body" idx="1"/>
          </p:nvPr>
        </p:nvSpPr>
        <p:spPr/>
        <p:txBody>
          <a:bodyPr/>
          <a:lstStyle/>
          <a:p>
            <a:r>
              <a:rPr lang="en-US" dirty="0"/>
              <a:t>*</a:t>
            </a:r>
          </a:p>
        </p:txBody>
      </p:sp>
      <p:sp>
        <p:nvSpPr>
          <p:cNvPr id="4" name="Slide Number Placeholder 3">
            <a:extLst>
              <a:ext uri="{FF2B5EF4-FFF2-40B4-BE49-F238E27FC236}">
                <a16:creationId xmlns:a16="http://schemas.microsoft.com/office/drawing/2014/main" id="{6B49C8B0-D274-E620-99C4-DB7F95067FB1}"/>
              </a:ext>
            </a:extLst>
          </p:cNvPr>
          <p:cNvSpPr>
            <a:spLocks noGrp="1"/>
          </p:cNvSpPr>
          <p:nvPr>
            <p:ph type="sldNum" sz="quarter" idx="5"/>
          </p:nvPr>
        </p:nvSpPr>
        <p:spPr/>
        <p:txBody>
          <a:bodyPr/>
          <a:lstStyle/>
          <a:p>
            <a:fld id="{CC3E3F8E-8ADD-D342-9EEF-958F16DD70E9}" type="slidenum">
              <a:rPr lang="en-US" smtClean="0"/>
              <a:t>34</a:t>
            </a:fld>
            <a:endParaRPr lang="en-US"/>
          </a:p>
        </p:txBody>
      </p:sp>
    </p:spTree>
    <p:extLst>
      <p:ext uri="{BB962C8B-B14F-4D97-AF65-F5344CB8AC3E}">
        <p14:creationId xmlns:p14="http://schemas.microsoft.com/office/powerpoint/2010/main" val="23473438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9BA07F-57FB-14FA-10BB-6AD0DA96ED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EE56A2-8C97-6114-64ED-2F95D9D76E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167187-16C2-8AE8-79FF-55E850A5A65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9489F4-7A90-603F-6AD6-0870F6DAD009}"/>
              </a:ext>
            </a:extLst>
          </p:cNvPr>
          <p:cNvSpPr>
            <a:spLocks noGrp="1"/>
          </p:cNvSpPr>
          <p:nvPr>
            <p:ph type="sldNum" sz="quarter" idx="5"/>
          </p:nvPr>
        </p:nvSpPr>
        <p:spPr/>
        <p:txBody>
          <a:bodyPr/>
          <a:lstStyle/>
          <a:p>
            <a:fld id="{CC3E3F8E-8ADD-D342-9EEF-958F16DD70E9}" type="slidenum">
              <a:rPr lang="en-US" smtClean="0"/>
              <a:t>38</a:t>
            </a:fld>
            <a:endParaRPr lang="en-US"/>
          </a:p>
        </p:txBody>
      </p:sp>
    </p:spTree>
    <p:extLst>
      <p:ext uri="{BB962C8B-B14F-4D97-AF65-F5344CB8AC3E}">
        <p14:creationId xmlns:p14="http://schemas.microsoft.com/office/powerpoint/2010/main" val="3791331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0BB0C-DA30-3590-A5D3-F631F15714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1EB0AB-E598-F98E-D4DB-DE03C76F66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A06220-E806-E415-972B-999DD4F9CE3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45ED550-0CB8-27B5-EB76-9D4F4DDCD556}"/>
              </a:ext>
            </a:extLst>
          </p:cNvPr>
          <p:cNvSpPr>
            <a:spLocks noGrp="1"/>
          </p:cNvSpPr>
          <p:nvPr>
            <p:ph type="sldNum" sz="quarter" idx="5"/>
          </p:nvPr>
        </p:nvSpPr>
        <p:spPr/>
        <p:txBody>
          <a:bodyPr/>
          <a:lstStyle/>
          <a:p>
            <a:fld id="{CC3E3F8E-8ADD-D342-9EEF-958F16DD70E9}" type="slidenum">
              <a:rPr lang="en-US" smtClean="0"/>
              <a:t>39</a:t>
            </a:fld>
            <a:endParaRPr lang="en-US"/>
          </a:p>
        </p:txBody>
      </p:sp>
    </p:spTree>
    <p:extLst>
      <p:ext uri="{BB962C8B-B14F-4D97-AF65-F5344CB8AC3E}">
        <p14:creationId xmlns:p14="http://schemas.microsoft.com/office/powerpoint/2010/main" val="38388762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431BB-AAA3-EEA3-2C27-B630F5E360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D2D2C7-53C7-716B-7DEC-41BBBD42FA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79C749-7D48-A029-FC91-85ED7B8F2130}"/>
              </a:ext>
            </a:extLst>
          </p:cNvPr>
          <p:cNvSpPr>
            <a:spLocks noGrp="1"/>
          </p:cNvSpPr>
          <p:nvPr>
            <p:ph type="body" idx="1"/>
          </p:nvPr>
        </p:nvSpPr>
        <p:spPr/>
        <p:txBody>
          <a:bodyPr/>
          <a:lstStyle/>
          <a:p>
            <a:r>
              <a:rPr lang="en-US" dirty="0"/>
              <a:t>*</a:t>
            </a:r>
          </a:p>
        </p:txBody>
      </p:sp>
      <p:sp>
        <p:nvSpPr>
          <p:cNvPr id="4" name="Slide Number Placeholder 3">
            <a:extLst>
              <a:ext uri="{FF2B5EF4-FFF2-40B4-BE49-F238E27FC236}">
                <a16:creationId xmlns:a16="http://schemas.microsoft.com/office/drawing/2014/main" id="{9C3F8672-148E-4ACB-465C-BCCEFD53C053}"/>
              </a:ext>
            </a:extLst>
          </p:cNvPr>
          <p:cNvSpPr>
            <a:spLocks noGrp="1"/>
          </p:cNvSpPr>
          <p:nvPr>
            <p:ph type="sldNum" sz="quarter" idx="5"/>
          </p:nvPr>
        </p:nvSpPr>
        <p:spPr/>
        <p:txBody>
          <a:bodyPr/>
          <a:lstStyle/>
          <a:p>
            <a:fld id="{CC3E3F8E-8ADD-D342-9EEF-958F16DD70E9}" type="slidenum">
              <a:rPr lang="en-US" smtClean="0"/>
              <a:t>40</a:t>
            </a:fld>
            <a:endParaRPr lang="en-US"/>
          </a:p>
        </p:txBody>
      </p:sp>
    </p:spTree>
    <p:extLst>
      <p:ext uri="{BB962C8B-B14F-4D97-AF65-F5344CB8AC3E}">
        <p14:creationId xmlns:p14="http://schemas.microsoft.com/office/powerpoint/2010/main" val="6343419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AE946-4653-BA53-F813-742DF8FE08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9A189B-6D31-3EE8-D62F-AF870046EE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CBDD65-6AC9-C848-59A9-A59B693A07C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129FC8-EC2D-D012-6A8C-1550755B7EB0}"/>
              </a:ext>
            </a:extLst>
          </p:cNvPr>
          <p:cNvSpPr>
            <a:spLocks noGrp="1"/>
          </p:cNvSpPr>
          <p:nvPr>
            <p:ph type="sldNum" sz="quarter" idx="5"/>
          </p:nvPr>
        </p:nvSpPr>
        <p:spPr/>
        <p:txBody>
          <a:bodyPr/>
          <a:lstStyle/>
          <a:p>
            <a:fld id="{CC3E3F8E-8ADD-D342-9EEF-958F16DD70E9}" type="slidenum">
              <a:rPr lang="en-US" smtClean="0"/>
              <a:t>41</a:t>
            </a:fld>
            <a:endParaRPr lang="en-US"/>
          </a:p>
        </p:txBody>
      </p:sp>
    </p:spTree>
    <p:extLst>
      <p:ext uri="{BB962C8B-B14F-4D97-AF65-F5344CB8AC3E}">
        <p14:creationId xmlns:p14="http://schemas.microsoft.com/office/powerpoint/2010/main" val="3830786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3E3F8E-8ADD-D342-9EEF-958F16DD70E9}" type="slidenum">
              <a:rPr lang="en-US" smtClean="0"/>
              <a:t>6</a:t>
            </a:fld>
            <a:endParaRPr lang="en-US"/>
          </a:p>
        </p:txBody>
      </p:sp>
    </p:spTree>
    <p:extLst>
      <p:ext uri="{BB962C8B-B14F-4D97-AF65-F5344CB8AC3E}">
        <p14:creationId xmlns:p14="http://schemas.microsoft.com/office/powerpoint/2010/main" val="32987841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172D1-F8ED-7A20-F4DC-5427F5B3C7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94207C-6F0E-3EAD-B5E6-4196922AF3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6E5C33-525E-A753-0448-9448A4790B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4DCC705-5DFA-B708-1AC7-1665DC76D94C}"/>
              </a:ext>
            </a:extLst>
          </p:cNvPr>
          <p:cNvSpPr>
            <a:spLocks noGrp="1"/>
          </p:cNvSpPr>
          <p:nvPr>
            <p:ph type="sldNum" sz="quarter" idx="5"/>
          </p:nvPr>
        </p:nvSpPr>
        <p:spPr/>
        <p:txBody>
          <a:bodyPr/>
          <a:lstStyle/>
          <a:p>
            <a:fld id="{CC3E3F8E-8ADD-D342-9EEF-958F16DD70E9}" type="slidenum">
              <a:rPr lang="en-US" smtClean="0"/>
              <a:t>42</a:t>
            </a:fld>
            <a:endParaRPr lang="en-US"/>
          </a:p>
        </p:txBody>
      </p:sp>
    </p:spTree>
    <p:extLst>
      <p:ext uri="{BB962C8B-B14F-4D97-AF65-F5344CB8AC3E}">
        <p14:creationId xmlns:p14="http://schemas.microsoft.com/office/powerpoint/2010/main" val="18586196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462C1-BCA1-FBD0-357E-402CAA4E74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5CD20F-8B98-4170-51CF-099E6D33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B26F54-F002-1E3D-7EB5-40885D28A19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EA06C99-FA24-D75F-7B60-0FA9D680E650}"/>
              </a:ext>
            </a:extLst>
          </p:cNvPr>
          <p:cNvSpPr>
            <a:spLocks noGrp="1"/>
          </p:cNvSpPr>
          <p:nvPr>
            <p:ph type="sldNum" sz="quarter" idx="5"/>
          </p:nvPr>
        </p:nvSpPr>
        <p:spPr/>
        <p:txBody>
          <a:bodyPr/>
          <a:lstStyle/>
          <a:p>
            <a:fld id="{CC3E3F8E-8ADD-D342-9EEF-958F16DD70E9}" type="slidenum">
              <a:rPr lang="en-US" smtClean="0"/>
              <a:t>44</a:t>
            </a:fld>
            <a:endParaRPr lang="en-US"/>
          </a:p>
        </p:txBody>
      </p:sp>
    </p:spTree>
    <p:extLst>
      <p:ext uri="{BB962C8B-B14F-4D97-AF65-F5344CB8AC3E}">
        <p14:creationId xmlns:p14="http://schemas.microsoft.com/office/powerpoint/2010/main" val="1390327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529495-EDE5-122D-6DA9-5D15C0C398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FA4DD9-278D-178B-1E86-BE03383F5D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39D1A8-4B3B-4E53-474D-60117569AC6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2131138-8719-1A62-8871-20A7404A2BC4}"/>
              </a:ext>
            </a:extLst>
          </p:cNvPr>
          <p:cNvSpPr>
            <a:spLocks noGrp="1"/>
          </p:cNvSpPr>
          <p:nvPr>
            <p:ph type="sldNum" sz="quarter" idx="5"/>
          </p:nvPr>
        </p:nvSpPr>
        <p:spPr/>
        <p:txBody>
          <a:bodyPr/>
          <a:lstStyle/>
          <a:p>
            <a:fld id="{CC3E3F8E-8ADD-D342-9EEF-958F16DD70E9}" type="slidenum">
              <a:rPr lang="en-US" smtClean="0"/>
              <a:t>45</a:t>
            </a:fld>
            <a:endParaRPr lang="en-US"/>
          </a:p>
        </p:txBody>
      </p:sp>
    </p:spTree>
    <p:extLst>
      <p:ext uri="{BB962C8B-B14F-4D97-AF65-F5344CB8AC3E}">
        <p14:creationId xmlns:p14="http://schemas.microsoft.com/office/powerpoint/2010/main" val="6161935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5BD9C0-032C-1C90-EAE5-74C02EA71B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E397F-A929-7B9D-F819-E3516A0AB6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261BB4-96F3-F557-7974-768B9CFEEA01}"/>
              </a:ext>
            </a:extLst>
          </p:cNvPr>
          <p:cNvSpPr>
            <a:spLocks noGrp="1"/>
          </p:cNvSpPr>
          <p:nvPr>
            <p:ph type="body" idx="1"/>
          </p:nvPr>
        </p:nvSpPr>
        <p:spPr/>
        <p:txBody>
          <a:bodyPr/>
          <a:lstStyle/>
          <a:p>
            <a:r>
              <a:rPr lang="en-US" dirty="0"/>
              <a:t>*</a:t>
            </a:r>
          </a:p>
        </p:txBody>
      </p:sp>
      <p:sp>
        <p:nvSpPr>
          <p:cNvPr id="4" name="Slide Number Placeholder 3">
            <a:extLst>
              <a:ext uri="{FF2B5EF4-FFF2-40B4-BE49-F238E27FC236}">
                <a16:creationId xmlns:a16="http://schemas.microsoft.com/office/drawing/2014/main" id="{BF6C12E5-5F3E-A2B2-5ADF-8AFB8B5364B8}"/>
              </a:ext>
            </a:extLst>
          </p:cNvPr>
          <p:cNvSpPr>
            <a:spLocks noGrp="1"/>
          </p:cNvSpPr>
          <p:nvPr>
            <p:ph type="sldNum" sz="quarter" idx="5"/>
          </p:nvPr>
        </p:nvSpPr>
        <p:spPr/>
        <p:txBody>
          <a:bodyPr/>
          <a:lstStyle/>
          <a:p>
            <a:fld id="{CC3E3F8E-8ADD-D342-9EEF-958F16DD70E9}" type="slidenum">
              <a:rPr lang="en-US" smtClean="0"/>
              <a:t>46</a:t>
            </a:fld>
            <a:endParaRPr lang="en-US"/>
          </a:p>
        </p:txBody>
      </p:sp>
    </p:spTree>
    <p:extLst>
      <p:ext uri="{BB962C8B-B14F-4D97-AF65-F5344CB8AC3E}">
        <p14:creationId xmlns:p14="http://schemas.microsoft.com/office/powerpoint/2010/main" val="20294809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EE13C-7B8B-9D13-A8ED-387056731C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00FE01-E2BE-434B-4C93-8B12F7B36D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6EA1B7-9541-57AB-6302-E40222EC70E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8BE2544-3A2A-2591-EDDD-907C29C8946E}"/>
              </a:ext>
            </a:extLst>
          </p:cNvPr>
          <p:cNvSpPr>
            <a:spLocks noGrp="1"/>
          </p:cNvSpPr>
          <p:nvPr>
            <p:ph type="sldNum" sz="quarter" idx="5"/>
          </p:nvPr>
        </p:nvSpPr>
        <p:spPr/>
        <p:txBody>
          <a:bodyPr/>
          <a:lstStyle/>
          <a:p>
            <a:fld id="{CC3E3F8E-8ADD-D342-9EEF-958F16DD70E9}" type="slidenum">
              <a:rPr lang="en-US" smtClean="0"/>
              <a:t>47</a:t>
            </a:fld>
            <a:endParaRPr lang="en-US"/>
          </a:p>
        </p:txBody>
      </p:sp>
    </p:spTree>
    <p:extLst>
      <p:ext uri="{BB962C8B-B14F-4D97-AF65-F5344CB8AC3E}">
        <p14:creationId xmlns:p14="http://schemas.microsoft.com/office/powerpoint/2010/main" val="7241418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EE13C-7B8B-9D13-A8ED-387056731C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00FE01-E2BE-434B-4C93-8B12F7B36D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6EA1B7-9541-57AB-6302-E40222EC70E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8BE2544-3A2A-2591-EDDD-907C29C8946E}"/>
              </a:ext>
            </a:extLst>
          </p:cNvPr>
          <p:cNvSpPr>
            <a:spLocks noGrp="1"/>
          </p:cNvSpPr>
          <p:nvPr>
            <p:ph type="sldNum" sz="quarter" idx="5"/>
          </p:nvPr>
        </p:nvSpPr>
        <p:spPr/>
        <p:txBody>
          <a:bodyPr/>
          <a:lstStyle/>
          <a:p>
            <a:fld id="{CC3E3F8E-8ADD-D342-9EEF-958F16DD70E9}" type="slidenum">
              <a:rPr lang="en-US" smtClean="0"/>
              <a:t>48</a:t>
            </a:fld>
            <a:endParaRPr lang="en-US"/>
          </a:p>
        </p:txBody>
      </p:sp>
    </p:spTree>
    <p:extLst>
      <p:ext uri="{BB962C8B-B14F-4D97-AF65-F5344CB8AC3E}">
        <p14:creationId xmlns:p14="http://schemas.microsoft.com/office/powerpoint/2010/main" val="7241418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6D625-63C1-0633-52B1-7340F49C2C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CAE453-D1AB-317E-A651-781EE5C836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A501FC-2CAD-1E54-6189-9FF638AD7CD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F674087-020B-E03A-C50D-9A809DEACE22}"/>
              </a:ext>
            </a:extLst>
          </p:cNvPr>
          <p:cNvSpPr>
            <a:spLocks noGrp="1"/>
          </p:cNvSpPr>
          <p:nvPr>
            <p:ph type="sldNum" sz="quarter" idx="5"/>
          </p:nvPr>
        </p:nvSpPr>
        <p:spPr/>
        <p:txBody>
          <a:bodyPr/>
          <a:lstStyle/>
          <a:p>
            <a:fld id="{CC3E3F8E-8ADD-D342-9EEF-958F16DD70E9}" type="slidenum">
              <a:rPr lang="en-US" smtClean="0"/>
              <a:t>50</a:t>
            </a:fld>
            <a:endParaRPr lang="en-US"/>
          </a:p>
        </p:txBody>
      </p:sp>
    </p:spTree>
    <p:extLst>
      <p:ext uri="{BB962C8B-B14F-4D97-AF65-F5344CB8AC3E}">
        <p14:creationId xmlns:p14="http://schemas.microsoft.com/office/powerpoint/2010/main" val="31232884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B3705-6CE5-B6A6-B2A5-132A5EEE2F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EB351F-7338-BE99-45C9-C684670952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0C3B86-ACEC-4AD8-4437-08AA9190E78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E929BE-5A5A-06CA-2BA0-B055C89F7DFD}"/>
              </a:ext>
            </a:extLst>
          </p:cNvPr>
          <p:cNvSpPr>
            <a:spLocks noGrp="1"/>
          </p:cNvSpPr>
          <p:nvPr>
            <p:ph type="sldNum" sz="quarter" idx="5"/>
          </p:nvPr>
        </p:nvSpPr>
        <p:spPr/>
        <p:txBody>
          <a:bodyPr/>
          <a:lstStyle/>
          <a:p>
            <a:fld id="{CC3E3F8E-8ADD-D342-9EEF-958F16DD70E9}" type="slidenum">
              <a:rPr lang="en-US" smtClean="0"/>
              <a:t>51</a:t>
            </a:fld>
            <a:endParaRPr lang="en-US"/>
          </a:p>
        </p:txBody>
      </p:sp>
    </p:spTree>
    <p:extLst>
      <p:ext uri="{BB962C8B-B14F-4D97-AF65-F5344CB8AC3E}">
        <p14:creationId xmlns:p14="http://schemas.microsoft.com/office/powerpoint/2010/main" val="42009590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9C0B72-CD6C-50FA-A1F6-E0C49BDB73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24D438-ECB7-5F23-606D-AB9A80CCC5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124CF5-67B5-1DA0-59B8-33C7721ABCDD}"/>
              </a:ext>
            </a:extLst>
          </p:cNvPr>
          <p:cNvSpPr>
            <a:spLocks noGrp="1"/>
          </p:cNvSpPr>
          <p:nvPr>
            <p:ph type="body" idx="1"/>
          </p:nvPr>
        </p:nvSpPr>
        <p:spPr/>
        <p:txBody>
          <a:bodyPr/>
          <a:lstStyle/>
          <a:p>
            <a:r>
              <a:rPr lang="en-US" dirty="0"/>
              <a:t>*</a:t>
            </a:r>
          </a:p>
        </p:txBody>
      </p:sp>
      <p:sp>
        <p:nvSpPr>
          <p:cNvPr id="4" name="Slide Number Placeholder 3">
            <a:extLst>
              <a:ext uri="{FF2B5EF4-FFF2-40B4-BE49-F238E27FC236}">
                <a16:creationId xmlns:a16="http://schemas.microsoft.com/office/drawing/2014/main" id="{D1B70361-80BE-3779-CA79-300D0BC453B6}"/>
              </a:ext>
            </a:extLst>
          </p:cNvPr>
          <p:cNvSpPr>
            <a:spLocks noGrp="1"/>
          </p:cNvSpPr>
          <p:nvPr>
            <p:ph type="sldNum" sz="quarter" idx="5"/>
          </p:nvPr>
        </p:nvSpPr>
        <p:spPr/>
        <p:txBody>
          <a:bodyPr/>
          <a:lstStyle/>
          <a:p>
            <a:fld id="{CC3E3F8E-8ADD-D342-9EEF-958F16DD70E9}" type="slidenum">
              <a:rPr lang="en-US" smtClean="0"/>
              <a:t>52</a:t>
            </a:fld>
            <a:endParaRPr lang="en-US"/>
          </a:p>
        </p:txBody>
      </p:sp>
    </p:spTree>
    <p:extLst>
      <p:ext uri="{BB962C8B-B14F-4D97-AF65-F5344CB8AC3E}">
        <p14:creationId xmlns:p14="http://schemas.microsoft.com/office/powerpoint/2010/main" val="14579144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E62B4-E730-9094-703F-EA40C75AB5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46491F-5415-74E2-72B8-1459F265ED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CD66F4-B558-AA53-FC40-DF0D8524C53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ABC3192-C803-3504-BD9F-D641A3E365CC}"/>
              </a:ext>
            </a:extLst>
          </p:cNvPr>
          <p:cNvSpPr>
            <a:spLocks noGrp="1"/>
          </p:cNvSpPr>
          <p:nvPr>
            <p:ph type="sldNum" sz="quarter" idx="5"/>
          </p:nvPr>
        </p:nvSpPr>
        <p:spPr/>
        <p:txBody>
          <a:bodyPr/>
          <a:lstStyle/>
          <a:p>
            <a:fld id="{CC3E3F8E-8ADD-D342-9EEF-958F16DD70E9}" type="slidenum">
              <a:rPr lang="en-US" smtClean="0"/>
              <a:t>53</a:t>
            </a:fld>
            <a:endParaRPr lang="en-US"/>
          </a:p>
        </p:txBody>
      </p:sp>
    </p:spTree>
    <p:extLst>
      <p:ext uri="{BB962C8B-B14F-4D97-AF65-F5344CB8AC3E}">
        <p14:creationId xmlns:p14="http://schemas.microsoft.com/office/powerpoint/2010/main" val="4092105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3E3F8E-8ADD-D342-9EEF-958F16DD70E9}" type="slidenum">
              <a:rPr lang="en-US" smtClean="0"/>
              <a:t>7</a:t>
            </a:fld>
            <a:endParaRPr lang="en-US"/>
          </a:p>
        </p:txBody>
      </p:sp>
    </p:spTree>
    <p:extLst>
      <p:ext uri="{BB962C8B-B14F-4D97-AF65-F5344CB8AC3E}">
        <p14:creationId xmlns:p14="http://schemas.microsoft.com/office/powerpoint/2010/main" val="41293945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B82208-7808-039E-1512-29EB9FBE41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7DB160-3932-8333-6E89-34E833D801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E47194-ECD6-0755-4212-6F82C83469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7C601E5-A729-ABC0-83F4-90E350B2A137}"/>
              </a:ext>
            </a:extLst>
          </p:cNvPr>
          <p:cNvSpPr>
            <a:spLocks noGrp="1"/>
          </p:cNvSpPr>
          <p:nvPr>
            <p:ph type="sldNum" sz="quarter" idx="5"/>
          </p:nvPr>
        </p:nvSpPr>
        <p:spPr/>
        <p:txBody>
          <a:bodyPr/>
          <a:lstStyle/>
          <a:p>
            <a:fld id="{CC3E3F8E-8ADD-D342-9EEF-958F16DD70E9}" type="slidenum">
              <a:rPr lang="en-US" smtClean="0"/>
              <a:t>54</a:t>
            </a:fld>
            <a:endParaRPr lang="en-US"/>
          </a:p>
        </p:txBody>
      </p:sp>
    </p:spTree>
    <p:extLst>
      <p:ext uri="{BB962C8B-B14F-4D97-AF65-F5344CB8AC3E}">
        <p14:creationId xmlns:p14="http://schemas.microsoft.com/office/powerpoint/2010/main" val="38397569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9C0446-779F-AF64-AC23-B0DB1ED361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432840-8951-D0BC-20C6-BF1D0607A5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429372-8E0C-6405-1315-45CDCEC6D2B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18F1AF-921C-8870-541D-B3A26C3FC8C6}"/>
              </a:ext>
            </a:extLst>
          </p:cNvPr>
          <p:cNvSpPr>
            <a:spLocks noGrp="1"/>
          </p:cNvSpPr>
          <p:nvPr>
            <p:ph type="sldNum" sz="quarter" idx="5"/>
          </p:nvPr>
        </p:nvSpPr>
        <p:spPr/>
        <p:txBody>
          <a:bodyPr/>
          <a:lstStyle/>
          <a:p>
            <a:fld id="{CC3E3F8E-8ADD-D342-9EEF-958F16DD70E9}" type="slidenum">
              <a:rPr lang="en-US" smtClean="0"/>
              <a:t>57</a:t>
            </a:fld>
            <a:endParaRPr lang="en-US"/>
          </a:p>
        </p:txBody>
      </p:sp>
    </p:spTree>
    <p:extLst>
      <p:ext uri="{BB962C8B-B14F-4D97-AF65-F5344CB8AC3E}">
        <p14:creationId xmlns:p14="http://schemas.microsoft.com/office/powerpoint/2010/main" val="20373936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4A768-D77F-B033-236F-D75978DDE0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45B61B-1394-003C-D8F2-2E972E8639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7A6A48-BE20-16C5-B717-5D334937BAA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0DF1D61-78AB-CA7B-9950-185019155C8E}"/>
              </a:ext>
            </a:extLst>
          </p:cNvPr>
          <p:cNvSpPr>
            <a:spLocks noGrp="1"/>
          </p:cNvSpPr>
          <p:nvPr>
            <p:ph type="sldNum" sz="quarter" idx="5"/>
          </p:nvPr>
        </p:nvSpPr>
        <p:spPr/>
        <p:txBody>
          <a:bodyPr/>
          <a:lstStyle/>
          <a:p>
            <a:fld id="{CC3E3F8E-8ADD-D342-9EEF-958F16DD70E9}" type="slidenum">
              <a:rPr lang="en-US" smtClean="0"/>
              <a:t>58</a:t>
            </a:fld>
            <a:endParaRPr lang="en-US"/>
          </a:p>
        </p:txBody>
      </p:sp>
    </p:spTree>
    <p:extLst>
      <p:ext uri="{BB962C8B-B14F-4D97-AF65-F5344CB8AC3E}">
        <p14:creationId xmlns:p14="http://schemas.microsoft.com/office/powerpoint/2010/main" val="36309686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36953B-0D77-6ECE-5297-C28C8EFE3E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2B9A54-2BB0-1A7C-4B07-94E82A1CAB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226032-65FD-F746-ECF6-2D548EB26BF3}"/>
              </a:ext>
            </a:extLst>
          </p:cNvPr>
          <p:cNvSpPr>
            <a:spLocks noGrp="1"/>
          </p:cNvSpPr>
          <p:nvPr>
            <p:ph type="body" idx="1"/>
          </p:nvPr>
        </p:nvSpPr>
        <p:spPr/>
        <p:txBody>
          <a:bodyPr/>
          <a:lstStyle/>
          <a:p>
            <a:r>
              <a:rPr lang="en-US" dirty="0"/>
              <a:t>*</a:t>
            </a:r>
          </a:p>
        </p:txBody>
      </p:sp>
      <p:sp>
        <p:nvSpPr>
          <p:cNvPr id="4" name="Slide Number Placeholder 3">
            <a:extLst>
              <a:ext uri="{FF2B5EF4-FFF2-40B4-BE49-F238E27FC236}">
                <a16:creationId xmlns:a16="http://schemas.microsoft.com/office/drawing/2014/main" id="{6B0191DA-3175-97A4-711D-8C0F6380C0CE}"/>
              </a:ext>
            </a:extLst>
          </p:cNvPr>
          <p:cNvSpPr>
            <a:spLocks noGrp="1"/>
          </p:cNvSpPr>
          <p:nvPr>
            <p:ph type="sldNum" sz="quarter" idx="5"/>
          </p:nvPr>
        </p:nvSpPr>
        <p:spPr/>
        <p:txBody>
          <a:bodyPr/>
          <a:lstStyle/>
          <a:p>
            <a:fld id="{CC3E3F8E-8ADD-D342-9EEF-958F16DD70E9}" type="slidenum">
              <a:rPr lang="en-US" smtClean="0"/>
              <a:t>59</a:t>
            </a:fld>
            <a:endParaRPr lang="en-US"/>
          </a:p>
        </p:txBody>
      </p:sp>
    </p:spTree>
    <p:extLst>
      <p:ext uri="{BB962C8B-B14F-4D97-AF65-F5344CB8AC3E}">
        <p14:creationId xmlns:p14="http://schemas.microsoft.com/office/powerpoint/2010/main" val="14714613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BD1E8-D0E2-C260-D61C-F411DEB963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D55808-149C-3AA9-F408-D379D96E93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56C40C-84F7-15F8-A6DB-7CCF5337628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B302A4B-DDB6-4504-758C-7154343F3845}"/>
              </a:ext>
            </a:extLst>
          </p:cNvPr>
          <p:cNvSpPr>
            <a:spLocks noGrp="1"/>
          </p:cNvSpPr>
          <p:nvPr>
            <p:ph type="sldNum" sz="quarter" idx="5"/>
          </p:nvPr>
        </p:nvSpPr>
        <p:spPr/>
        <p:txBody>
          <a:bodyPr/>
          <a:lstStyle/>
          <a:p>
            <a:fld id="{CC3E3F8E-8ADD-D342-9EEF-958F16DD70E9}" type="slidenum">
              <a:rPr lang="en-US" smtClean="0"/>
              <a:t>60</a:t>
            </a:fld>
            <a:endParaRPr lang="en-US"/>
          </a:p>
        </p:txBody>
      </p:sp>
    </p:spTree>
    <p:extLst>
      <p:ext uri="{BB962C8B-B14F-4D97-AF65-F5344CB8AC3E}">
        <p14:creationId xmlns:p14="http://schemas.microsoft.com/office/powerpoint/2010/main" val="6961045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4B4F3-DBC9-816D-B0BC-765B2A71E8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FF9B3E-2B15-3DEB-DD33-1DC6A62C96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E7AD2C-3606-DA74-7A33-2F5B1D8EE18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1AB0DA8-0C9B-0C51-14B9-23D6470FE6C3}"/>
              </a:ext>
            </a:extLst>
          </p:cNvPr>
          <p:cNvSpPr>
            <a:spLocks noGrp="1"/>
          </p:cNvSpPr>
          <p:nvPr>
            <p:ph type="sldNum" sz="quarter" idx="5"/>
          </p:nvPr>
        </p:nvSpPr>
        <p:spPr/>
        <p:txBody>
          <a:bodyPr/>
          <a:lstStyle/>
          <a:p>
            <a:fld id="{CC3E3F8E-8ADD-D342-9EEF-958F16DD70E9}" type="slidenum">
              <a:rPr lang="en-US" smtClean="0"/>
              <a:t>61</a:t>
            </a:fld>
            <a:endParaRPr lang="en-US"/>
          </a:p>
        </p:txBody>
      </p:sp>
    </p:spTree>
    <p:extLst>
      <p:ext uri="{BB962C8B-B14F-4D97-AF65-F5344CB8AC3E}">
        <p14:creationId xmlns:p14="http://schemas.microsoft.com/office/powerpoint/2010/main" val="2372129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3517CE-5529-A83D-D160-DA17294C02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7DE62C-F535-6022-1100-F70FDF8A93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FBC5E4-0A90-C029-43BC-2775265C7B12}"/>
              </a:ext>
            </a:extLst>
          </p:cNvPr>
          <p:cNvSpPr>
            <a:spLocks noGrp="1"/>
          </p:cNvSpPr>
          <p:nvPr>
            <p:ph type="body" idx="1"/>
          </p:nvPr>
        </p:nvSpPr>
        <p:spPr/>
        <p:txBody>
          <a:bodyPr/>
          <a:lstStyle/>
          <a:p>
            <a:r>
              <a:rPr lang="en-US" dirty="0"/>
              <a:t>*</a:t>
            </a:r>
          </a:p>
        </p:txBody>
      </p:sp>
      <p:sp>
        <p:nvSpPr>
          <p:cNvPr id="4" name="Slide Number Placeholder 3">
            <a:extLst>
              <a:ext uri="{FF2B5EF4-FFF2-40B4-BE49-F238E27FC236}">
                <a16:creationId xmlns:a16="http://schemas.microsoft.com/office/drawing/2014/main" id="{DCF1F0AE-0455-2070-34AB-53633AE12DF3}"/>
              </a:ext>
            </a:extLst>
          </p:cNvPr>
          <p:cNvSpPr>
            <a:spLocks noGrp="1"/>
          </p:cNvSpPr>
          <p:nvPr>
            <p:ph type="sldNum" sz="quarter" idx="5"/>
          </p:nvPr>
        </p:nvSpPr>
        <p:spPr/>
        <p:txBody>
          <a:bodyPr/>
          <a:lstStyle/>
          <a:p>
            <a:fld id="{CC3E3F8E-8ADD-D342-9EEF-958F16DD70E9}" type="slidenum">
              <a:rPr lang="en-US" smtClean="0"/>
              <a:t>62</a:t>
            </a:fld>
            <a:endParaRPr lang="en-US"/>
          </a:p>
        </p:txBody>
      </p:sp>
    </p:spTree>
    <p:extLst>
      <p:ext uri="{BB962C8B-B14F-4D97-AF65-F5344CB8AC3E}">
        <p14:creationId xmlns:p14="http://schemas.microsoft.com/office/powerpoint/2010/main" val="18115638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A9FC41-732C-42C9-2236-42A8BAD600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22752F-3669-BBED-DD64-EF4B0CA8E2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9DFCEA-EB56-5624-E8EE-07A45E45B412}"/>
              </a:ext>
            </a:extLst>
          </p:cNvPr>
          <p:cNvSpPr>
            <a:spLocks noGrp="1"/>
          </p:cNvSpPr>
          <p:nvPr>
            <p:ph type="body" idx="1"/>
          </p:nvPr>
        </p:nvSpPr>
        <p:spPr/>
        <p:txBody>
          <a:bodyPr/>
          <a:lstStyle/>
          <a:p>
            <a:r>
              <a:rPr lang="en-US" dirty="0"/>
              <a:t>*</a:t>
            </a:r>
          </a:p>
        </p:txBody>
      </p:sp>
      <p:sp>
        <p:nvSpPr>
          <p:cNvPr id="4" name="Slide Number Placeholder 3">
            <a:extLst>
              <a:ext uri="{FF2B5EF4-FFF2-40B4-BE49-F238E27FC236}">
                <a16:creationId xmlns:a16="http://schemas.microsoft.com/office/drawing/2014/main" id="{0AEC6255-087E-6454-C9E3-D25978EF630A}"/>
              </a:ext>
            </a:extLst>
          </p:cNvPr>
          <p:cNvSpPr>
            <a:spLocks noGrp="1"/>
          </p:cNvSpPr>
          <p:nvPr>
            <p:ph type="sldNum" sz="quarter" idx="5"/>
          </p:nvPr>
        </p:nvSpPr>
        <p:spPr/>
        <p:txBody>
          <a:bodyPr/>
          <a:lstStyle/>
          <a:p>
            <a:fld id="{CC3E3F8E-8ADD-D342-9EEF-958F16DD70E9}" type="slidenum">
              <a:rPr lang="en-US" smtClean="0"/>
              <a:t>63</a:t>
            </a:fld>
            <a:endParaRPr lang="en-US"/>
          </a:p>
        </p:txBody>
      </p:sp>
    </p:spTree>
    <p:extLst>
      <p:ext uri="{BB962C8B-B14F-4D97-AF65-F5344CB8AC3E}">
        <p14:creationId xmlns:p14="http://schemas.microsoft.com/office/powerpoint/2010/main" val="2694113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E443A-A778-AD89-27D6-031612B27A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7FC6DC-C94F-BE78-46E0-64E143FC83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BC9B3A-BEE1-F2FB-1C37-BAB60889137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B68F946-377A-9971-F85B-9191B69AFFA6}"/>
              </a:ext>
            </a:extLst>
          </p:cNvPr>
          <p:cNvSpPr>
            <a:spLocks noGrp="1"/>
          </p:cNvSpPr>
          <p:nvPr>
            <p:ph type="sldNum" sz="quarter" idx="5"/>
          </p:nvPr>
        </p:nvSpPr>
        <p:spPr/>
        <p:txBody>
          <a:bodyPr/>
          <a:lstStyle/>
          <a:p>
            <a:fld id="{CC3E3F8E-8ADD-D342-9EEF-958F16DD70E9}" type="slidenum">
              <a:rPr lang="en-US" smtClean="0"/>
              <a:t>64</a:t>
            </a:fld>
            <a:endParaRPr lang="en-US"/>
          </a:p>
        </p:txBody>
      </p:sp>
    </p:spTree>
    <p:extLst>
      <p:ext uri="{BB962C8B-B14F-4D97-AF65-F5344CB8AC3E}">
        <p14:creationId xmlns:p14="http://schemas.microsoft.com/office/powerpoint/2010/main" val="29180494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6348E-1F77-C768-0C58-A69BBEB8A3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4527B0-7F07-BD85-4062-82102915B5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64C3F9-46B5-8AF8-BD59-06851A2F2B0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E38ACC5-56AF-B498-86C0-841A731D1B1E}"/>
              </a:ext>
            </a:extLst>
          </p:cNvPr>
          <p:cNvSpPr>
            <a:spLocks noGrp="1"/>
          </p:cNvSpPr>
          <p:nvPr>
            <p:ph type="sldNum" sz="quarter" idx="5"/>
          </p:nvPr>
        </p:nvSpPr>
        <p:spPr/>
        <p:txBody>
          <a:bodyPr/>
          <a:lstStyle/>
          <a:p>
            <a:fld id="{CC3E3F8E-8ADD-D342-9EEF-958F16DD70E9}" type="slidenum">
              <a:rPr lang="en-US" smtClean="0"/>
              <a:t>65</a:t>
            </a:fld>
            <a:endParaRPr lang="en-US"/>
          </a:p>
        </p:txBody>
      </p:sp>
    </p:spTree>
    <p:extLst>
      <p:ext uri="{BB962C8B-B14F-4D97-AF65-F5344CB8AC3E}">
        <p14:creationId xmlns:p14="http://schemas.microsoft.com/office/powerpoint/2010/main" val="1776576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3F71A-EB4B-A4A6-904E-BF9C529C57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069724-8050-B08C-42D7-204459EACCA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B0A830E-9BC9-8D85-B3EA-1A8F92873D7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FD80219-11A3-4FAC-D797-4A56C0D35502}"/>
              </a:ext>
            </a:extLst>
          </p:cNvPr>
          <p:cNvSpPr>
            <a:spLocks noGrp="1"/>
          </p:cNvSpPr>
          <p:nvPr>
            <p:ph type="sldNum" sz="quarter" idx="10"/>
          </p:nvPr>
        </p:nvSpPr>
        <p:spPr/>
        <p:txBody>
          <a:bodyPr/>
          <a:lstStyle/>
          <a:p>
            <a:fld id="{B6BAC941-EB79-BC45-BC47-590E92AB7B20}" type="slidenum">
              <a:rPr lang="en-US" smtClean="0"/>
              <a:t>11</a:t>
            </a:fld>
            <a:endParaRPr lang="en-US"/>
          </a:p>
        </p:txBody>
      </p:sp>
    </p:spTree>
    <p:extLst>
      <p:ext uri="{BB962C8B-B14F-4D97-AF65-F5344CB8AC3E}">
        <p14:creationId xmlns:p14="http://schemas.microsoft.com/office/powerpoint/2010/main" val="42574429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6194E-2FF5-5EDA-695E-B29907674B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9593B5-138C-A7BE-CFAB-CABDBAC1CD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8CC4F0-FA0E-0675-8EAB-67ABE790F70D}"/>
              </a:ext>
            </a:extLst>
          </p:cNvPr>
          <p:cNvSpPr>
            <a:spLocks noGrp="1"/>
          </p:cNvSpPr>
          <p:nvPr>
            <p:ph type="body" idx="1"/>
          </p:nvPr>
        </p:nvSpPr>
        <p:spPr/>
        <p:txBody>
          <a:bodyPr/>
          <a:lstStyle/>
          <a:p>
            <a:r>
              <a:rPr lang="en-US" dirty="0"/>
              <a:t>*</a:t>
            </a:r>
          </a:p>
        </p:txBody>
      </p:sp>
      <p:sp>
        <p:nvSpPr>
          <p:cNvPr id="4" name="Slide Number Placeholder 3">
            <a:extLst>
              <a:ext uri="{FF2B5EF4-FFF2-40B4-BE49-F238E27FC236}">
                <a16:creationId xmlns:a16="http://schemas.microsoft.com/office/drawing/2014/main" id="{B9BCACD2-ABDA-4CEE-F658-56C8E7FF5379}"/>
              </a:ext>
            </a:extLst>
          </p:cNvPr>
          <p:cNvSpPr>
            <a:spLocks noGrp="1"/>
          </p:cNvSpPr>
          <p:nvPr>
            <p:ph type="sldNum" sz="quarter" idx="5"/>
          </p:nvPr>
        </p:nvSpPr>
        <p:spPr/>
        <p:txBody>
          <a:bodyPr/>
          <a:lstStyle/>
          <a:p>
            <a:fld id="{CC3E3F8E-8ADD-D342-9EEF-958F16DD70E9}" type="slidenum">
              <a:rPr lang="en-US" smtClean="0"/>
              <a:t>66</a:t>
            </a:fld>
            <a:endParaRPr lang="en-US"/>
          </a:p>
        </p:txBody>
      </p:sp>
    </p:spTree>
    <p:extLst>
      <p:ext uri="{BB962C8B-B14F-4D97-AF65-F5344CB8AC3E}">
        <p14:creationId xmlns:p14="http://schemas.microsoft.com/office/powerpoint/2010/main" val="37286120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D6B37-E294-6AD9-4C51-A698C8392D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CBF889-63E1-F1DB-9328-04D079EC1E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705767-4A56-D1A8-4EF2-73AF8F5B1000}"/>
              </a:ext>
            </a:extLst>
          </p:cNvPr>
          <p:cNvSpPr>
            <a:spLocks noGrp="1"/>
          </p:cNvSpPr>
          <p:nvPr>
            <p:ph type="body" idx="1"/>
          </p:nvPr>
        </p:nvSpPr>
        <p:spPr/>
        <p:txBody>
          <a:bodyPr/>
          <a:lstStyle/>
          <a:p>
            <a:r>
              <a:rPr lang="en-US" dirty="0"/>
              <a:t>*</a:t>
            </a:r>
          </a:p>
        </p:txBody>
      </p:sp>
      <p:sp>
        <p:nvSpPr>
          <p:cNvPr id="4" name="Slide Number Placeholder 3">
            <a:extLst>
              <a:ext uri="{FF2B5EF4-FFF2-40B4-BE49-F238E27FC236}">
                <a16:creationId xmlns:a16="http://schemas.microsoft.com/office/drawing/2014/main" id="{C4C69D1F-12CC-DBAD-058C-2378673C8A13}"/>
              </a:ext>
            </a:extLst>
          </p:cNvPr>
          <p:cNvSpPr>
            <a:spLocks noGrp="1"/>
          </p:cNvSpPr>
          <p:nvPr>
            <p:ph type="sldNum" sz="quarter" idx="5"/>
          </p:nvPr>
        </p:nvSpPr>
        <p:spPr/>
        <p:txBody>
          <a:bodyPr/>
          <a:lstStyle/>
          <a:p>
            <a:fld id="{CC3E3F8E-8ADD-D342-9EEF-958F16DD70E9}" type="slidenum">
              <a:rPr lang="en-US" smtClean="0"/>
              <a:t>67</a:t>
            </a:fld>
            <a:endParaRPr lang="en-US"/>
          </a:p>
        </p:txBody>
      </p:sp>
    </p:spTree>
    <p:extLst>
      <p:ext uri="{BB962C8B-B14F-4D97-AF65-F5344CB8AC3E}">
        <p14:creationId xmlns:p14="http://schemas.microsoft.com/office/powerpoint/2010/main" val="20214979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3E3F8E-8ADD-D342-9EEF-958F16DD70E9}" type="slidenum">
              <a:rPr lang="en-US" smtClean="0"/>
              <a:t>69</a:t>
            </a:fld>
            <a:endParaRPr lang="en-US"/>
          </a:p>
        </p:txBody>
      </p:sp>
    </p:spTree>
    <p:extLst>
      <p:ext uri="{BB962C8B-B14F-4D97-AF65-F5344CB8AC3E}">
        <p14:creationId xmlns:p14="http://schemas.microsoft.com/office/powerpoint/2010/main" val="11393195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3E3F8E-8ADD-D342-9EEF-958F16DD70E9}" type="slidenum">
              <a:rPr lang="en-US" smtClean="0"/>
              <a:t>70</a:t>
            </a:fld>
            <a:endParaRPr lang="en-US"/>
          </a:p>
        </p:txBody>
      </p:sp>
    </p:spTree>
    <p:extLst>
      <p:ext uri="{BB962C8B-B14F-4D97-AF65-F5344CB8AC3E}">
        <p14:creationId xmlns:p14="http://schemas.microsoft.com/office/powerpoint/2010/main" val="6627326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16088-AACF-082E-A117-D0045170B7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954EF6-AE54-6AF9-83C6-CBC5D1C39F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2E3E1D-A8FA-6F60-2B54-7C620AEEFD3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B1DA270-700E-6D0B-F631-76D7706081CA}"/>
              </a:ext>
            </a:extLst>
          </p:cNvPr>
          <p:cNvSpPr>
            <a:spLocks noGrp="1"/>
          </p:cNvSpPr>
          <p:nvPr>
            <p:ph type="sldNum" sz="quarter" idx="5"/>
          </p:nvPr>
        </p:nvSpPr>
        <p:spPr/>
        <p:txBody>
          <a:bodyPr/>
          <a:lstStyle/>
          <a:p>
            <a:fld id="{CC3E3F8E-8ADD-D342-9EEF-958F16DD70E9}" type="slidenum">
              <a:rPr lang="en-US" smtClean="0"/>
              <a:t>71</a:t>
            </a:fld>
            <a:endParaRPr lang="en-US"/>
          </a:p>
        </p:txBody>
      </p:sp>
    </p:spTree>
    <p:extLst>
      <p:ext uri="{BB962C8B-B14F-4D97-AF65-F5344CB8AC3E}">
        <p14:creationId xmlns:p14="http://schemas.microsoft.com/office/powerpoint/2010/main" val="2068714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301ADD-949F-6ACD-4808-92B9FFD3A9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1CFFE3-7A9F-6969-1A55-C27DED33B3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B1BAC6-8018-4718-366A-38B3003F28A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B06AEC8-90D2-DE9C-65E9-7120D1C0F01B}"/>
              </a:ext>
            </a:extLst>
          </p:cNvPr>
          <p:cNvSpPr>
            <a:spLocks noGrp="1"/>
          </p:cNvSpPr>
          <p:nvPr>
            <p:ph type="sldNum" sz="quarter" idx="5"/>
          </p:nvPr>
        </p:nvSpPr>
        <p:spPr/>
        <p:txBody>
          <a:bodyPr/>
          <a:lstStyle/>
          <a:p>
            <a:fld id="{CC3E3F8E-8ADD-D342-9EEF-958F16DD70E9}" type="slidenum">
              <a:rPr lang="en-US" smtClean="0"/>
              <a:t>72</a:t>
            </a:fld>
            <a:endParaRPr lang="en-US"/>
          </a:p>
        </p:txBody>
      </p:sp>
    </p:spTree>
    <p:extLst>
      <p:ext uri="{BB962C8B-B14F-4D97-AF65-F5344CB8AC3E}">
        <p14:creationId xmlns:p14="http://schemas.microsoft.com/office/powerpoint/2010/main" val="39173476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0E04F-8EE6-9C5C-F90E-7C9A36BC39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5415B0-ACE7-320F-F37F-D65E503645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DD25FE-FD06-28B8-64D4-0B850514F0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84B6222-53F1-294D-18AB-CAEAE7947158}"/>
              </a:ext>
            </a:extLst>
          </p:cNvPr>
          <p:cNvSpPr>
            <a:spLocks noGrp="1"/>
          </p:cNvSpPr>
          <p:nvPr>
            <p:ph type="sldNum" sz="quarter" idx="5"/>
          </p:nvPr>
        </p:nvSpPr>
        <p:spPr/>
        <p:txBody>
          <a:bodyPr/>
          <a:lstStyle/>
          <a:p>
            <a:fld id="{CC3E3F8E-8ADD-D342-9EEF-958F16DD70E9}" type="slidenum">
              <a:rPr lang="en-US" smtClean="0"/>
              <a:t>73</a:t>
            </a:fld>
            <a:endParaRPr lang="en-US"/>
          </a:p>
        </p:txBody>
      </p:sp>
    </p:spTree>
    <p:extLst>
      <p:ext uri="{BB962C8B-B14F-4D97-AF65-F5344CB8AC3E}">
        <p14:creationId xmlns:p14="http://schemas.microsoft.com/office/powerpoint/2010/main" val="14932607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9F772-336E-DF23-5DCB-8495DBD6A7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9C813C-6AA7-6948-4489-3C1474F468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D5FAD8-6D0D-1DD1-3243-10738FDDF82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A948027-97FA-DCAC-0063-0D3BEF269129}"/>
              </a:ext>
            </a:extLst>
          </p:cNvPr>
          <p:cNvSpPr>
            <a:spLocks noGrp="1"/>
          </p:cNvSpPr>
          <p:nvPr>
            <p:ph type="sldNum" sz="quarter" idx="5"/>
          </p:nvPr>
        </p:nvSpPr>
        <p:spPr/>
        <p:txBody>
          <a:bodyPr/>
          <a:lstStyle/>
          <a:p>
            <a:fld id="{CC3E3F8E-8ADD-D342-9EEF-958F16DD70E9}" type="slidenum">
              <a:rPr lang="en-US" smtClean="0"/>
              <a:t>74</a:t>
            </a:fld>
            <a:endParaRPr lang="en-US"/>
          </a:p>
        </p:txBody>
      </p:sp>
    </p:spTree>
    <p:extLst>
      <p:ext uri="{BB962C8B-B14F-4D97-AF65-F5344CB8AC3E}">
        <p14:creationId xmlns:p14="http://schemas.microsoft.com/office/powerpoint/2010/main" val="1013687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6F5B1-69C4-EA68-DDAB-80F7450A3C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5900D5-08D0-C183-D4E2-4D19827136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325641-2D1B-B643-4E34-F1E7FF594A7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7A06867-2345-90FB-FE61-BF4B98558FA2}"/>
              </a:ext>
            </a:extLst>
          </p:cNvPr>
          <p:cNvSpPr>
            <a:spLocks noGrp="1"/>
          </p:cNvSpPr>
          <p:nvPr>
            <p:ph type="sldNum" sz="quarter" idx="5"/>
          </p:nvPr>
        </p:nvSpPr>
        <p:spPr/>
        <p:txBody>
          <a:bodyPr/>
          <a:lstStyle/>
          <a:p>
            <a:fld id="{CC3E3F8E-8ADD-D342-9EEF-958F16DD70E9}" type="slidenum">
              <a:rPr lang="en-US" smtClean="0"/>
              <a:t>75</a:t>
            </a:fld>
            <a:endParaRPr lang="en-US"/>
          </a:p>
        </p:txBody>
      </p:sp>
    </p:spTree>
    <p:extLst>
      <p:ext uri="{BB962C8B-B14F-4D97-AF65-F5344CB8AC3E}">
        <p14:creationId xmlns:p14="http://schemas.microsoft.com/office/powerpoint/2010/main" val="37130869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0857AF-A24A-D4E5-C839-C5AE5DC8C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214AA0-B2CA-FE20-8131-E938B2D2EF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AF3C27-7BA2-ED4B-C486-FCBF21743CB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E2B9A78-CF47-19CC-5765-698534127A19}"/>
              </a:ext>
            </a:extLst>
          </p:cNvPr>
          <p:cNvSpPr>
            <a:spLocks noGrp="1"/>
          </p:cNvSpPr>
          <p:nvPr>
            <p:ph type="sldNum" sz="quarter" idx="5"/>
          </p:nvPr>
        </p:nvSpPr>
        <p:spPr/>
        <p:txBody>
          <a:bodyPr/>
          <a:lstStyle/>
          <a:p>
            <a:fld id="{CC3E3F8E-8ADD-D342-9EEF-958F16DD70E9}" type="slidenum">
              <a:rPr lang="en-US" smtClean="0"/>
              <a:t>76</a:t>
            </a:fld>
            <a:endParaRPr lang="en-US"/>
          </a:p>
        </p:txBody>
      </p:sp>
    </p:spTree>
    <p:extLst>
      <p:ext uri="{BB962C8B-B14F-4D97-AF65-F5344CB8AC3E}">
        <p14:creationId xmlns:p14="http://schemas.microsoft.com/office/powerpoint/2010/main" val="39531828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86A327-5683-99BA-2F3A-BD19762981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E715E7-A13C-FAC4-E71C-D59C7E683B6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B13BB19-2408-D7A4-ED4D-B727873C357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DDD7638-FA5D-9869-F099-BEE5E03CA103}"/>
              </a:ext>
            </a:extLst>
          </p:cNvPr>
          <p:cNvSpPr>
            <a:spLocks noGrp="1"/>
          </p:cNvSpPr>
          <p:nvPr>
            <p:ph type="sldNum" sz="quarter" idx="10"/>
          </p:nvPr>
        </p:nvSpPr>
        <p:spPr/>
        <p:txBody>
          <a:bodyPr/>
          <a:lstStyle/>
          <a:p>
            <a:fld id="{B6BAC941-EB79-BC45-BC47-590E92AB7B20}" type="slidenum">
              <a:rPr lang="en-US" smtClean="0"/>
              <a:t>12</a:t>
            </a:fld>
            <a:endParaRPr lang="en-US"/>
          </a:p>
        </p:txBody>
      </p:sp>
    </p:spTree>
    <p:extLst>
      <p:ext uri="{BB962C8B-B14F-4D97-AF65-F5344CB8AC3E}">
        <p14:creationId xmlns:p14="http://schemas.microsoft.com/office/powerpoint/2010/main" val="12445358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3E3F8E-8ADD-D342-9EEF-958F16DD70E9}" type="slidenum">
              <a:rPr lang="en-US" smtClean="0"/>
              <a:t>77</a:t>
            </a:fld>
            <a:endParaRPr lang="en-US"/>
          </a:p>
        </p:txBody>
      </p:sp>
    </p:spTree>
    <p:extLst>
      <p:ext uri="{BB962C8B-B14F-4D97-AF65-F5344CB8AC3E}">
        <p14:creationId xmlns:p14="http://schemas.microsoft.com/office/powerpoint/2010/main" val="13905785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A821D6-D578-9DC0-01AF-9D0F280B7B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6FC753-2801-6369-EDC7-AE02680479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773012-47DC-C505-47A6-BBFCD217B4B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6E4EA83-EE91-B574-C617-1976C6B83233}"/>
              </a:ext>
            </a:extLst>
          </p:cNvPr>
          <p:cNvSpPr>
            <a:spLocks noGrp="1"/>
          </p:cNvSpPr>
          <p:nvPr>
            <p:ph type="sldNum" sz="quarter" idx="5"/>
          </p:nvPr>
        </p:nvSpPr>
        <p:spPr/>
        <p:txBody>
          <a:bodyPr/>
          <a:lstStyle/>
          <a:p>
            <a:fld id="{CC3E3F8E-8ADD-D342-9EEF-958F16DD70E9}" type="slidenum">
              <a:rPr lang="en-US" smtClean="0"/>
              <a:t>78</a:t>
            </a:fld>
            <a:endParaRPr lang="en-US"/>
          </a:p>
        </p:txBody>
      </p:sp>
    </p:spTree>
    <p:extLst>
      <p:ext uri="{BB962C8B-B14F-4D97-AF65-F5344CB8AC3E}">
        <p14:creationId xmlns:p14="http://schemas.microsoft.com/office/powerpoint/2010/main" val="25752752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A2086-3ABD-FF9F-93DB-412A969A94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414CFE-4C90-1B3F-921E-F4DFF80F02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F663A9-FD3C-7E6C-4CD1-99F199A1226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E8A80E-AAA7-4DB5-5593-4721E285588D}"/>
              </a:ext>
            </a:extLst>
          </p:cNvPr>
          <p:cNvSpPr>
            <a:spLocks noGrp="1"/>
          </p:cNvSpPr>
          <p:nvPr>
            <p:ph type="sldNum" sz="quarter" idx="5"/>
          </p:nvPr>
        </p:nvSpPr>
        <p:spPr/>
        <p:txBody>
          <a:bodyPr/>
          <a:lstStyle/>
          <a:p>
            <a:fld id="{CC3E3F8E-8ADD-D342-9EEF-958F16DD70E9}" type="slidenum">
              <a:rPr lang="en-US" smtClean="0"/>
              <a:t>79</a:t>
            </a:fld>
            <a:endParaRPr lang="en-US"/>
          </a:p>
        </p:txBody>
      </p:sp>
    </p:spTree>
    <p:extLst>
      <p:ext uri="{BB962C8B-B14F-4D97-AF65-F5344CB8AC3E}">
        <p14:creationId xmlns:p14="http://schemas.microsoft.com/office/powerpoint/2010/main" val="2848839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C209A-E013-6797-FCD3-AF7BAF7EF6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CCA404-36AB-14E3-CFE5-92AA492E0B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19893B-A6BE-738E-934F-384E9E7FF302}"/>
              </a:ext>
            </a:extLst>
          </p:cNvPr>
          <p:cNvSpPr>
            <a:spLocks noGrp="1"/>
          </p:cNvSpPr>
          <p:nvPr>
            <p:ph type="body" idx="1"/>
          </p:nvPr>
        </p:nvSpPr>
        <p:spPr/>
        <p:txBody>
          <a:bodyPr/>
          <a:lstStyle/>
          <a:p>
            <a:r>
              <a:rPr lang="en-US" dirty="0"/>
              <a:t>*</a:t>
            </a:r>
          </a:p>
        </p:txBody>
      </p:sp>
      <p:sp>
        <p:nvSpPr>
          <p:cNvPr id="4" name="Slide Number Placeholder 3">
            <a:extLst>
              <a:ext uri="{FF2B5EF4-FFF2-40B4-BE49-F238E27FC236}">
                <a16:creationId xmlns:a16="http://schemas.microsoft.com/office/drawing/2014/main" id="{BD9B8F3D-CF50-D23F-DC43-04FC07BC7B4E}"/>
              </a:ext>
            </a:extLst>
          </p:cNvPr>
          <p:cNvSpPr>
            <a:spLocks noGrp="1"/>
          </p:cNvSpPr>
          <p:nvPr>
            <p:ph type="sldNum" sz="quarter" idx="5"/>
          </p:nvPr>
        </p:nvSpPr>
        <p:spPr/>
        <p:txBody>
          <a:bodyPr/>
          <a:lstStyle/>
          <a:p>
            <a:fld id="{CC3E3F8E-8ADD-D342-9EEF-958F16DD70E9}" type="slidenum">
              <a:rPr lang="en-US" smtClean="0"/>
              <a:t>80</a:t>
            </a:fld>
            <a:endParaRPr lang="en-US"/>
          </a:p>
        </p:txBody>
      </p:sp>
    </p:spTree>
    <p:extLst>
      <p:ext uri="{BB962C8B-B14F-4D97-AF65-F5344CB8AC3E}">
        <p14:creationId xmlns:p14="http://schemas.microsoft.com/office/powerpoint/2010/main" val="16473801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3E3F8E-8ADD-D342-9EEF-958F16DD70E9}" type="slidenum">
              <a:rPr lang="en-US" smtClean="0"/>
              <a:t>81</a:t>
            </a:fld>
            <a:endParaRPr lang="en-US"/>
          </a:p>
        </p:txBody>
      </p:sp>
    </p:spTree>
    <p:extLst>
      <p:ext uri="{BB962C8B-B14F-4D97-AF65-F5344CB8AC3E}">
        <p14:creationId xmlns:p14="http://schemas.microsoft.com/office/powerpoint/2010/main" val="36521623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3E3F8E-8ADD-D342-9EEF-958F16DD70E9}" type="slidenum">
              <a:rPr lang="en-US" smtClean="0"/>
              <a:t>82</a:t>
            </a:fld>
            <a:endParaRPr lang="en-US"/>
          </a:p>
        </p:txBody>
      </p:sp>
    </p:spTree>
    <p:extLst>
      <p:ext uri="{BB962C8B-B14F-4D97-AF65-F5344CB8AC3E}">
        <p14:creationId xmlns:p14="http://schemas.microsoft.com/office/powerpoint/2010/main" val="18009929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3E3F8E-8ADD-D342-9EEF-958F16DD70E9}" type="slidenum">
              <a:rPr lang="en-US" smtClean="0"/>
              <a:t>83</a:t>
            </a:fld>
            <a:endParaRPr lang="en-US"/>
          </a:p>
        </p:txBody>
      </p:sp>
    </p:spTree>
    <p:extLst>
      <p:ext uri="{BB962C8B-B14F-4D97-AF65-F5344CB8AC3E}">
        <p14:creationId xmlns:p14="http://schemas.microsoft.com/office/powerpoint/2010/main" val="7321162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3E3F8E-8ADD-D342-9EEF-958F16DD70E9}" type="slidenum">
              <a:rPr lang="en-US" smtClean="0"/>
              <a:t>84</a:t>
            </a:fld>
            <a:endParaRPr lang="en-US"/>
          </a:p>
        </p:txBody>
      </p:sp>
    </p:spTree>
    <p:extLst>
      <p:ext uri="{BB962C8B-B14F-4D97-AF65-F5344CB8AC3E}">
        <p14:creationId xmlns:p14="http://schemas.microsoft.com/office/powerpoint/2010/main" val="9873824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3E3F8E-8ADD-D342-9EEF-958F16DD70E9}" type="slidenum">
              <a:rPr lang="en-US" smtClean="0"/>
              <a:t>85</a:t>
            </a:fld>
            <a:endParaRPr lang="en-US"/>
          </a:p>
        </p:txBody>
      </p:sp>
    </p:spTree>
    <p:extLst>
      <p:ext uri="{BB962C8B-B14F-4D97-AF65-F5344CB8AC3E}">
        <p14:creationId xmlns:p14="http://schemas.microsoft.com/office/powerpoint/2010/main" val="103727233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241BB2-913F-2D5D-27CD-056884C687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485472-84B3-1F1F-57EE-468F6AE207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855A68-F53B-6F60-BF15-6F300A4C39D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CDC972C-A5BE-327E-3D2F-EF7B79D8BEC4}"/>
              </a:ext>
            </a:extLst>
          </p:cNvPr>
          <p:cNvSpPr>
            <a:spLocks noGrp="1"/>
          </p:cNvSpPr>
          <p:nvPr>
            <p:ph type="sldNum" sz="quarter" idx="5"/>
          </p:nvPr>
        </p:nvSpPr>
        <p:spPr/>
        <p:txBody>
          <a:bodyPr/>
          <a:lstStyle/>
          <a:p>
            <a:fld id="{CC3E3F8E-8ADD-D342-9EEF-958F16DD70E9}" type="slidenum">
              <a:rPr lang="en-US" smtClean="0"/>
              <a:t>86</a:t>
            </a:fld>
            <a:endParaRPr lang="en-US"/>
          </a:p>
        </p:txBody>
      </p:sp>
    </p:spTree>
    <p:extLst>
      <p:ext uri="{BB962C8B-B14F-4D97-AF65-F5344CB8AC3E}">
        <p14:creationId xmlns:p14="http://schemas.microsoft.com/office/powerpoint/2010/main" val="3177721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3E20E-A3AD-E784-4A94-E8943FECC1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F3B835-A582-6B18-F98C-18A240CA068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163EECE-71A1-BD96-2FB4-EC300F9DEE2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E5F5FE9-6142-FDD4-F932-688E7224C7CA}"/>
              </a:ext>
            </a:extLst>
          </p:cNvPr>
          <p:cNvSpPr>
            <a:spLocks noGrp="1"/>
          </p:cNvSpPr>
          <p:nvPr>
            <p:ph type="sldNum" sz="quarter" idx="10"/>
          </p:nvPr>
        </p:nvSpPr>
        <p:spPr/>
        <p:txBody>
          <a:bodyPr/>
          <a:lstStyle/>
          <a:p>
            <a:fld id="{B6BAC941-EB79-BC45-BC47-590E92AB7B20}" type="slidenum">
              <a:rPr lang="en-US" smtClean="0"/>
              <a:t>13</a:t>
            </a:fld>
            <a:endParaRPr lang="en-US"/>
          </a:p>
        </p:txBody>
      </p:sp>
    </p:spTree>
    <p:extLst>
      <p:ext uri="{BB962C8B-B14F-4D97-AF65-F5344CB8AC3E}">
        <p14:creationId xmlns:p14="http://schemas.microsoft.com/office/powerpoint/2010/main" val="49440697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9DCE6-AFD4-E0D1-DDED-4D42466052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8EB151-77C8-6AA6-281B-122CB3105A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4DF6A8-2A79-03BF-870F-0AFC2531EE2E}"/>
              </a:ext>
            </a:extLst>
          </p:cNvPr>
          <p:cNvSpPr>
            <a:spLocks noGrp="1"/>
          </p:cNvSpPr>
          <p:nvPr>
            <p:ph type="body" idx="1"/>
          </p:nvPr>
        </p:nvSpPr>
        <p:spPr/>
        <p:txBody>
          <a:bodyPr/>
          <a:lstStyle/>
          <a:p>
            <a:r>
              <a:rPr lang="en-US" dirty="0"/>
              <a:t>O*</a:t>
            </a:r>
          </a:p>
        </p:txBody>
      </p:sp>
      <p:sp>
        <p:nvSpPr>
          <p:cNvPr id="4" name="Slide Number Placeholder 3">
            <a:extLst>
              <a:ext uri="{FF2B5EF4-FFF2-40B4-BE49-F238E27FC236}">
                <a16:creationId xmlns:a16="http://schemas.microsoft.com/office/drawing/2014/main" id="{CF1A3A62-EB02-25C9-AF61-ABCA7826BE1F}"/>
              </a:ext>
            </a:extLst>
          </p:cNvPr>
          <p:cNvSpPr>
            <a:spLocks noGrp="1"/>
          </p:cNvSpPr>
          <p:nvPr>
            <p:ph type="sldNum" sz="quarter" idx="5"/>
          </p:nvPr>
        </p:nvSpPr>
        <p:spPr/>
        <p:txBody>
          <a:bodyPr/>
          <a:lstStyle/>
          <a:p>
            <a:fld id="{CC3E3F8E-8ADD-D342-9EEF-958F16DD70E9}" type="slidenum">
              <a:rPr lang="en-US" smtClean="0"/>
              <a:t>87</a:t>
            </a:fld>
            <a:endParaRPr lang="en-US"/>
          </a:p>
        </p:txBody>
      </p:sp>
    </p:spTree>
    <p:extLst>
      <p:ext uri="{BB962C8B-B14F-4D97-AF65-F5344CB8AC3E}">
        <p14:creationId xmlns:p14="http://schemas.microsoft.com/office/powerpoint/2010/main" val="84306479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038358-E54A-209A-609B-6F6676C5F7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EF9D75-6554-13AE-2A5E-CC1F9EC661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9BC93F-2785-7DD8-8199-7B401D3D42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25364B4-F53D-BCD2-152A-DAB118072926}"/>
              </a:ext>
            </a:extLst>
          </p:cNvPr>
          <p:cNvSpPr>
            <a:spLocks noGrp="1"/>
          </p:cNvSpPr>
          <p:nvPr>
            <p:ph type="sldNum" sz="quarter" idx="5"/>
          </p:nvPr>
        </p:nvSpPr>
        <p:spPr/>
        <p:txBody>
          <a:bodyPr/>
          <a:lstStyle/>
          <a:p>
            <a:fld id="{CC3E3F8E-8ADD-D342-9EEF-958F16DD70E9}" type="slidenum">
              <a:rPr lang="en-US" smtClean="0"/>
              <a:t>88</a:t>
            </a:fld>
            <a:endParaRPr lang="en-US"/>
          </a:p>
        </p:txBody>
      </p:sp>
    </p:spTree>
    <p:extLst>
      <p:ext uri="{BB962C8B-B14F-4D97-AF65-F5344CB8AC3E}">
        <p14:creationId xmlns:p14="http://schemas.microsoft.com/office/powerpoint/2010/main" val="188626051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D9BEF-CDB9-E16C-5D10-B77FE35202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1C9785-FC2A-E731-E5D3-79DFBF6628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197B70-3BDB-0B30-565E-13E2B4C5A47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062B234-67B2-170F-84C0-1CAE222BC024}"/>
              </a:ext>
            </a:extLst>
          </p:cNvPr>
          <p:cNvSpPr>
            <a:spLocks noGrp="1"/>
          </p:cNvSpPr>
          <p:nvPr>
            <p:ph type="sldNum" sz="quarter" idx="5"/>
          </p:nvPr>
        </p:nvSpPr>
        <p:spPr/>
        <p:txBody>
          <a:bodyPr/>
          <a:lstStyle/>
          <a:p>
            <a:fld id="{CC3E3F8E-8ADD-D342-9EEF-958F16DD70E9}" type="slidenum">
              <a:rPr lang="en-US" smtClean="0"/>
              <a:t>89</a:t>
            </a:fld>
            <a:endParaRPr lang="en-US"/>
          </a:p>
        </p:txBody>
      </p:sp>
    </p:spTree>
    <p:extLst>
      <p:ext uri="{BB962C8B-B14F-4D97-AF65-F5344CB8AC3E}">
        <p14:creationId xmlns:p14="http://schemas.microsoft.com/office/powerpoint/2010/main" val="19287128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6687B-FD0B-761D-FE7E-DC97A748C1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01D092-5DD6-C89A-36B4-3CF56E4C75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453761-6FD8-6A7C-9605-495B7ACF10B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D9E2B2D-AB82-9F1F-BABC-55782956B561}"/>
              </a:ext>
            </a:extLst>
          </p:cNvPr>
          <p:cNvSpPr>
            <a:spLocks noGrp="1"/>
          </p:cNvSpPr>
          <p:nvPr>
            <p:ph type="sldNum" sz="quarter" idx="5"/>
          </p:nvPr>
        </p:nvSpPr>
        <p:spPr/>
        <p:txBody>
          <a:bodyPr/>
          <a:lstStyle/>
          <a:p>
            <a:fld id="{CC3E3F8E-8ADD-D342-9EEF-958F16DD70E9}" type="slidenum">
              <a:rPr lang="en-US" smtClean="0"/>
              <a:t>90</a:t>
            </a:fld>
            <a:endParaRPr lang="en-US"/>
          </a:p>
        </p:txBody>
      </p:sp>
    </p:spTree>
    <p:extLst>
      <p:ext uri="{BB962C8B-B14F-4D97-AF65-F5344CB8AC3E}">
        <p14:creationId xmlns:p14="http://schemas.microsoft.com/office/powerpoint/2010/main" val="11498450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E58C37-A283-AD79-1105-AC79EEA3B8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2ADF35-BB2F-2675-ABBD-51853323EF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7663C8-67E2-3071-B7EF-8C2DBA2E3CF0}"/>
              </a:ext>
            </a:extLst>
          </p:cNvPr>
          <p:cNvSpPr>
            <a:spLocks noGrp="1"/>
          </p:cNvSpPr>
          <p:nvPr>
            <p:ph type="body" idx="1"/>
          </p:nvPr>
        </p:nvSpPr>
        <p:spPr/>
        <p:txBody>
          <a:bodyPr/>
          <a:lstStyle/>
          <a:p>
            <a:r>
              <a:rPr lang="en-US" dirty="0"/>
              <a:t>*</a:t>
            </a:r>
          </a:p>
        </p:txBody>
      </p:sp>
      <p:sp>
        <p:nvSpPr>
          <p:cNvPr id="4" name="Slide Number Placeholder 3">
            <a:extLst>
              <a:ext uri="{FF2B5EF4-FFF2-40B4-BE49-F238E27FC236}">
                <a16:creationId xmlns:a16="http://schemas.microsoft.com/office/drawing/2014/main" id="{30B11A4A-644E-EDF4-AAE9-18C454C7CE4F}"/>
              </a:ext>
            </a:extLst>
          </p:cNvPr>
          <p:cNvSpPr>
            <a:spLocks noGrp="1"/>
          </p:cNvSpPr>
          <p:nvPr>
            <p:ph type="sldNum" sz="quarter" idx="5"/>
          </p:nvPr>
        </p:nvSpPr>
        <p:spPr/>
        <p:txBody>
          <a:bodyPr/>
          <a:lstStyle/>
          <a:p>
            <a:fld id="{CC3E3F8E-8ADD-D342-9EEF-958F16DD70E9}" type="slidenum">
              <a:rPr lang="en-US" smtClean="0"/>
              <a:t>91</a:t>
            </a:fld>
            <a:endParaRPr lang="en-US"/>
          </a:p>
        </p:txBody>
      </p:sp>
    </p:spTree>
    <p:extLst>
      <p:ext uri="{BB962C8B-B14F-4D97-AF65-F5344CB8AC3E}">
        <p14:creationId xmlns:p14="http://schemas.microsoft.com/office/powerpoint/2010/main" val="403673671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B363D-E227-0B32-7B23-F09B27CAB2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586C04-C80C-8858-5E26-072C0344DE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15A852-B6D9-BEAD-5FA5-EC965E2F5BB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F0D2A94-8A14-119E-9AC1-F687878FA46D}"/>
              </a:ext>
            </a:extLst>
          </p:cNvPr>
          <p:cNvSpPr>
            <a:spLocks noGrp="1"/>
          </p:cNvSpPr>
          <p:nvPr>
            <p:ph type="sldNum" sz="quarter" idx="5"/>
          </p:nvPr>
        </p:nvSpPr>
        <p:spPr/>
        <p:txBody>
          <a:bodyPr/>
          <a:lstStyle/>
          <a:p>
            <a:fld id="{CC3E3F8E-8ADD-D342-9EEF-958F16DD70E9}" type="slidenum">
              <a:rPr lang="en-US" smtClean="0"/>
              <a:t>92</a:t>
            </a:fld>
            <a:endParaRPr lang="en-US"/>
          </a:p>
        </p:txBody>
      </p:sp>
    </p:spTree>
    <p:extLst>
      <p:ext uri="{BB962C8B-B14F-4D97-AF65-F5344CB8AC3E}">
        <p14:creationId xmlns:p14="http://schemas.microsoft.com/office/powerpoint/2010/main" val="372620400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35672-64EE-5216-7725-5FDA207994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B2EC96-3A32-F63F-8D0E-84438FB98E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3BDCD0-74E3-A8EB-7432-E75FB186F77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883733-D44F-617F-1F6D-694B86EAB7CA}"/>
              </a:ext>
            </a:extLst>
          </p:cNvPr>
          <p:cNvSpPr>
            <a:spLocks noGrp="1"/>
          </p:cNvSpPr>
          <p:nvPr>
            <p:ph type="sldNum" sz="quarter" idx="5"/>
          </p:nvPr>
        </p:nvSpPr>
        <p:spPr/>
        <p:txBody>
          <a:bodyPr/>
          <a:lstStyle/>
          <a:p>
            <a:fld id="{CC3E3F8E-8ADD-D342-9EEF-958F16DD70E9}" type="slidenum">
              <a:rPr lang="en-US" smtClean="0"/>
              <a:t>93</a:t>
            </a:fld>
            <a:endParaRPr lang="en-US"/>
          </a:p>
        </p:txBody>
      </p:sp>
    </p:spTree>
    <p:extLst>
      <p:ext uri="{BB962C8B-B14F-4D97-AF65-F5344CB8AC3E}">
        <p14:creationId xmlns:p14="http://schemas.microsoft.com/office/powerpoint/2010/main" val="356074092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EC3E9-4468-5E11-76BA-FC6FD48B23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66E8E0-E70F-C992-6656-7C6409084F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9C97E0-825A-B16B-4767-1D1F649D446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D75EA05-E85B-AB9E-7086-B887C009AD37}"/>
              </a:ext>
            </a:extLst>
          </p:cNvPr>
          <p:cNvSpPr>
            <a:spLocks noGrp="1"/>
          </p:cNvSpPr>
          <p:nvPr>
            <p:ph type="sldNum" sz="quarter" idx="5"/>
          </p:nvPr>
        </p:nvSpPr>
        <p:spPr/>
        <p:txBody>
          <a:bodyPr/>
          <a:lstStyle/>
          <a:p>
            <a:fld id="{CC3E3F8E-8ADD-D342-9EEF-958F16DD70E9}" type="slidenum">
              <a:rPr lang="en-US" smtClean="0"/>
              <a:t>94</a:t>
            </a:fld>
            <a:endParaRPr lang="en-US"/>
          </a:p>
        </p:txBody>
      </p:sp>
    </p:spTree>
    <p:extLst>
      <p:ext uri="{BB962C8B-B14F-4D97-AF65-F5344CB8AC3E}">
        <p14:creationId xmlns:p14="http://schemas.microsoft.com/office/powerpoint/2010/main" val="5157265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DD19C-5D1C-3DA7-39EA-8E006DD719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EC5AB2-04F4-73BC-4EDC-05299449AC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5F706A-0722-E6EF-CA1A-6E80411B9DE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4EFFE6C-B8B0-CDA4-C2FA-94E06D4CC30A}"/>
              </a:ext>
            </a:extLst>
          </p:cNvPr>
          <p:cNvSpPr>
            <a:spLocks noGrp="1"/>
          </p:cNvSpPr>
          <p:nvPr>
            <p:ph type="sldNum" sz="quarter" idx="5"/>
          </p:nvPr>
        </p:nvSpPr>
        <p:spPr/>
        <p:txBody>
          <a:bodyPr/>
          <a:lstStyle/>
          <a:p>
            <a:fld id="{CC3E3F8E-8ADD-D342-9EEF-958F16DD70E9}" type="slidenum">
              <a:rPr lang="en-US" smtClean="0"/>
              <a:t>95</a:t>
            </a:fld>
            <a:endParaRPr lang="en-US"/>
          </a:p>
        </p:txBody>
      </p:sp>
    </p:spTree>
    <p:extLst>
      <p:ext uri="{BB962C8B-B14F-4D97-AF65-F5344CB8AC3E}">
        <p14:creationId xmlns:p14="http://schemas.microsoft.com/office/powerpoint/2010/main" val="19334148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6AF4A0-50CA-F9BD-0D51-2CB57F0996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23FBF7-42C0-555D-53E1-D413EC04F1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56E680-CDE7-3DCF-8F52-B219F72EC241}"/>
              </a:ext>
            </a:extLst>
          </p:cNvPr>
          <p:cNvSpPr>
            <a:spLocks noGrp="1"/>
          </p:cNvSpPr>
          <p:nvPr>
            <p:ph type="body" idx="1"/>
          </p:nvPr>
        </p:nvSpPr>
        <p:spPr/>
        <p:txBody>
          <a:bodyPr/>
          <a:lstStyle/>
          <a:p>
            <a:r>
              <a:rPr lang="en-US" dirty="0"/>
              <a:t>77888888888</a:t>
            </a:r>
          </a:p>
        </p:txBody>
      </p:sp>
      <p:sp>
        <p:nvSpPr>
          <p:cNvPr id="4" name="Slide Number Placeholder 3">
            <a:extLst>
              <a:ext uri="{FF2B5EF4-FFF2-40B4-BE49-F238E27FC236}">
                <a16:creationId xmlns:a16="http://schemas.microsoft.com/office/drawing/2014/main" id="{E1F89421-B369-3B09-2C04-A200624F9A3E}"/>
              </a:ext>
            </a:extLst>
          </p:cNvPr>
          <p:cNvSpPr>
            <a:spLocks noGrp="1"/>
          </p:cNvSpPr>
          <p:nvPr>
            <p:ph type="sldNum" sz="quarter" idx="5"/>
          </p:nvPr>
        </p:nvSpPr>
        <p:spPr/>
        <p:txBody>
          <a:bodyPr/>
          <a:lstStyle/>
          <a:p>
            <a:fld id="{CC3E3F8E-8ADD-D342-9EEF-958F16DD70E9}" type="slidenum">
              <a:rPr lang="en-US" smtClean="0"/>
              <a:t>97</a:t>
            </a:fld>
            <a:endParaRPr lang="en-US"/>
          </a:p>
        </p:txBody>
      </p:sp>
    </p:spTree>
    <p:extLst>
      <p:ext uri="{BB962C8B-B14F-4D97-AF65-F5344CB8AC3E}">
        <p14:creationId xmlns:p14="http://schemas.microsoft.com/office/powerpoint/2010/main" val="4045118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D79603-FCB8-06FD-5F2B-1F6E211600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A14585-C94B-C6DC-8D5B-3FD0FB0B044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CB916CF-BF26-515F-6B98-85BF697612E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8B218CA-E9D5-09AA-8E40-2A5B3244E265}"/>
              </a:ext>
            </a:extLst>
          </p:cNvPr>
          <p:cNvSpPr>
            <a:spLocks noGrp="1"/>
          </p:cNvSpPr>
          <p:nvPr>
            <p:ph type="sldNum" sz="quarter" idx="10"/>
          </p:nvPr>
        </p:nvSpPr>
        <p:spPr/>
        <p:txBody>
          <a:bodyPr/>
          <a:lstStyle/>
          <a:p>
            <a:fld id="{B6BAC941-EB79-BC45-BC47-590E92AB7B20}" type="slidenum">
              <a:rPr lang="en-US" smtClean="0"/>
              <a:t>14</a:t>
            </a:fld>
            <a:endParaRPr lang="en-US"/>
          </a:p>
        </p:txBody>
      </p:sp>
    </p:spTree>
    <p:extLst>
      <p:ext uri="{BB962C8B-B14F-4D97-AF65-F5344CB8AC3E}">
        <p14:creationId xmlns:p14="http://schemas.microsoft.com/office/powerpoint/2010/main" val="261693936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D60FF-A6B6-CA6B-A5AC-9AD5CF75A9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F9825B-AB12-B14F-BBDB-2D539E4D94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26CC5A-63AB-02C3-D0DB-C80E8917697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1955639-CB4F-9AFA-E960-A5819313F860}"/>
              </a:ext>
            </a:extLst>
          </p:cNvPr>
          <p:cNvSpPr>
            <a:spLocks noGrp="1"/>
          </p:cNvSpPr>
          <p:nvPr>
            <p:ph type="sldNum" sz="quarter" idx="5"/>
          </p:nvPr>
        </p:nvSpPr>
        <p:spPr/>
        <p:txBody>
          <a:bodyPr/>
          <a:lstStyle/>
          <a:p>
            <a:fld id="{CC3E3F8E-8ADD-D342-9EEF-958F16DD70E9}" type="slidenum">
              <a:rPr lang="en-US" smtClean="0"/>
              <a:t>98</a:t>
            </a:fld>
            <a:endParaRPr lang="en-US"/>
          </a:p>
        </p:txBody>
      </p:sp>
    </p:spTree>
    <p:extLst>
      <p:ext uri="{BB962C8B-B14F-4D97-AF65-F5344CB8AC3E}">
        <p14:creationId xmlns:p14="http://schemas.microsoft.com/office/powerpoint/2010/main" val="263418381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811DB7-BA7A-9DF0-A31E-FEF3D1000B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AF3F94-CEBC-B013-805D-8C85421E5F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DDF0E4-32D8-DC5E-7260-4A05BB1804B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482929D-926E-242A-C393-3038362717FF}"/>
              </a:ext>
            </a:extLst>
          </p:cNvPr>
          <p:cNvSpPr>
            <a:spLocks noGrp="1"/>
          </p:cNvSpPr>
          <p:nvPr>
            <p:ph type="sldNum" sz="quarter" idx="5"/>
          </p:nvPr>
        </p:nvSpPr>
        <p:spPr/>
        <p:txBody>
          <a:bodyPr/>
          <a:lstStyle/>
          <a:p>
            <a:fld id="{CC3E3F8E-8ADD-D342-9EEF-958F16DD70E9}" type="slidenum">
              <a:rPr lang="en-US" smtClean="0"/>
              <a:t>99</a:t>
            </a:fld>
            <a:endParaRPr lang="en-US"/>
          </a:p>
        </p:txBody>
      </p:sp>
    </p:spTree>
    <p:extLst>
      <p:ext uri="{BB962C8B-B14F-4D97-AF65-F5344CB8AC3E}">
        <p14:creationId xmlns:p14="http://schemas.microsoft.com/office/powerpoint/2010/main" val="48808725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0A12B-BFD6-88BA-0ECC-E63A73F81A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A28FF8-3003-3CFB-6A82-B0E47A1226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73A0D7-5514-683C-5D3C-F993F535225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2F99087-251F-2E9B-63E0-2CC7BF329C94}"/>
              </a:ext>
            </a:extLst>
          </p:cNvPr>
          <p:cNvSpPr>
            <a:spLocks noGrp="1"/>
          </p:cNvSpPr>
          <p:nvPr>
            <p:ph type="sldNum" sz="quarter" idx="5"/>
          </p:nvPr>
        </p:nvSpPr>
        <p:spPr/>
        <p:txBody>
          <a:bodyPr/>
          <a:lstStyle/>
          <a:p>
            <a:fld id="{CC3E3F8E-8ADD-D342-9EEF-958F16DD70E9}" type="slidenum">
              <a:rPr lang="en-US" smtClean="0"/>
              <a:t>100</a:t>
            </a:fld>
            <a:endParaRPr lang="en-US"/>
          </a:p>
        </p:txBody>
      </p:sp>
    </p:spTree>
    <p:extLst>
      <p:ext uri="{BB962C8B-B14F-4D97-AF65-F5344CB8AC3E}">
        <p14:creationId xmlns:p14="http://schemas.microsoft.com/office/powerpoint/2010/main" val="6393185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EE071-6DA8-8951-7B99-EC843FF9C8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087523-E287-6186-59A1-B53EA3E571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B640A8-81D2-5909-5A04-C60462F94F0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2C32044-1937-919C-B37A-C85EC2498057}"/>
              </a:ext>
            </a:extLst>
          </p:cNvPr>
          <p:cNvSpPr>
            <a:spLocks noGrp="1"/>
          </p:cNvSpPr>
          <p:nvPr>
            <p:ph type="sldNum" sz="quarter" idx="5"/>
          </p:nvPr>
        </p:nvSpPr>
        <p:spPr/>
        <p:txBody>
          <a:bodyPr/>
          <a:lstStyle/>
          <a:p>
            <a:fld id="{CC3E3F8E-8ADD-D342-9EEF-958F16DD70E9}" type="slidenum">
              <a:rPr lang="en-US" smtClean="0"/>
              <a:t>101</a:t>
            </a:fld>
            <a:endParaRPr lang="en-US"/>
          </a:p>
        </p:txBody>
      </p:sp>
    </p:spTree>
    <p:extLst>
      <p:ext uri="{BB962C8B-B14F-4D97-AF65-F5344CB8AC3E}">
        <p14:creationId xmlns:p14="http://schemas.microsoft.com/office/powerpoint/2010/main" val="262537749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6A0C21-DE40-8FA4-B26E-823B7FAF09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6A5115-5540-1D94-50B6-21346D631A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B5E897-D5D0-47DC-D6BC-BAB7659F55B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8613F9E-CFFA-B011-3B83-29F536F8CCA6}"/>
              </a:ext>
            </a:extLst>
          </p:cNvPr>
          <p:cNvSpPr>
            <a:spLocks noGrp="1"/>
          </p:cNvSpPr>
          <p:nvPr>
            <p:ph type="sldNum" sz="quarter" idx="5"/>
          </p:nvPr>
        </p:nvSpPr>
        <p:spPr/>
        <p:txBody>
          <a:bodyPr/>
          <a:lstStyle/>
          <a:p>
            <a:fld id="{CC3E3F8E-8ADD-D342-9EEF-958F16DD70E9}" type="slidenum">
              <a:rPr lang="en-US" smtClean="0"/>
              <a:t>102</a:t>
            </a:fld>
            <a:endParaRPr lang="en-US"/>
          </a:p>
        </p:txBody>
      </p:sp>
    </p:spTree>
    <p:extLst>
      <p:ext uri="{BB962C8B-B14F-4D97-AF65-F5344CB8AC3E}">
        <p14:creationId xmlns:p14="http://schemas.microsoft.com/office/powerpoint/2010/main" val="339624809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09F96C-D102-760A-C96A-4188262773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E84D05-441F-97B3-631B-845DD9DC02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EFD488-3EBF-5240-1D8D-732B1565E2A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1817C05-63BE-864B-C83D-AA1CD24F221D}"/>
              </a:ext>
            </a:extLst>
          </p:cNvPr>
          <p:cNvSpPr>
            <a:spLocks noGrp="1"/>
          </p:cNvSpPr>
          <p:nvPr>
            <p:ph type="sldNum" sz="quarter" idx="5"/>
          </p:nvPr>
        </p:nvSpPr>
        <p:spPr/>
        <p:txBody>
          <a:bodyPr/>
          <a:lstStyle/>
          <a:p>
            <a:fld id="{CC3E3F8E-8ADD-D342-9EEF-958F16DD70E9}" type="slidenum">
              <a:rPr lang="en-US" smtClean="0"/>
              <a:t>103</a:t>
            </a:fld>
            <a:endParaRPr lang="en-US"/>
          </a:p>
        </p:txBody>
      </p:sp>
    </p:spTree>
    <p:extLst>
      <p:ext uri="{BB962C8B-B14F-4D97-AF65-F5344CB8AC3E}">
        <p14:creationId xmlns:p14="http://schemas.microsoft.com/office/powerpoint/2010/main" val="74744115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B08D8-3015-636F-E301-4F2F1ED3AD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0D32C1-2021-F9CD-3D12-E1554BE4B6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838D19-EDC0-F8C2-0D71-04447DE1F9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8E74EB8-BF76-D2A8-732F-60BBE9121588}"/>
              </a:ext>
            </a:extLst>
          </p:cNvPr>
          <p:cNvSpPr>
            <a:spLocks noGrp="1"/>
          </p:cNvSpPr>
          <p:nvPr>
            <p:ph type="sldNum" sz="quarter" idx="5"/>
          </p:nvPr>
        </p:nvSpPr>
        <p:spPr/>
        <p:txBody>
          <a:bodyPr/>
          <a:lstStyle/>
          <a:p>
            <a:fld id="{CC3E3F8E-8ADD-D342-9EEF-958F16DD70E9}" type="slidenum">
              <a:rPr lang="en-US" smtClean="0"/>
              <a:t>104</a:t>
            </a:fld>
            <a:endParaRPr lang="en-US"/>
          </a:p>
        </p:txBody>
      </p:sp>
    </p:spTree>
    <p:extLst>
      <p:ext uri="{BB962C8B-B14F-4D97-AF65-F5344CB8AC3E}">
        <p14:creationId xmlns:p14="http://schemas.microsoft.com/office/powerpoint/2010/main" val="416509008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A0F35-A9B6-9681-225D-04C15FCA1C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0DAA97-AF1A-2DCB-7405-4F099FD37F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C6CB1C-60AB-AADF-C82B-2B94D1FD9BA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162E902-ABFC-28E5-F4D1-2D71CE55E9A4}"/>
              </a:ext>
            </a:extLst>
          </p:cNvPr>
          <p:cNvSpPr>
            <a:spLocks noGrp="1"/>
          </p:cNvSpPr>
          <p:nvPr>
            <p:ph type="sldNum" sz="quarter" idx="5"/>
          </p:nvPr>
        </p:nvSpPr>
        <p:spPr/>
        <p:txBody>
          <a:bodyPr/>
          <a:lstStyle/>
          <a:p>
            <a:fld id="{CC3E3F8E-8ADD-D342-9EEF-958F16DD70E9}" type="slidenum">
              <a:rPr lang="en-US" smtClean="0"/>
              <a:t>105</a:t>
            </a:fld>
            <a:endParaRPr lang="en-US"/>
          </a:p>
        </p:txBody>
      </p:sp>
    </p:spTree>
    <p:extLst>
      <p:ext uri="{BB962C8B-B14F-4D97-AF65-F5344CB8AC3E}">
        <p14:creationId xmlns:p14="http://schemas.microsoft.com/office/powerpoint/2010/main" val="120209833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9A179-D06F-702C-DE04-A5A2F0AB50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221530-FA5D-74AB-A5DE-528937E771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F6B60F-4FD5-0817-AE34-DBDC6EA1A51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09A239B-1AD7-984B-8389-FC92FAB13121}"/>
              </a:ext>
            </a:extLst>
          </p:cNvPr>
          <p:cNvSpPr>
            <a:spLocks noGrp="1"/>
          </p:cNvSpPr>
          <p:nvPr>
            <p:ph type="sldNum" sz="quarter" idx="5"/>
          </p:nvPr>
        </p:nvSpPr>
        <p:spPr/>
        <p:txBody>
          <a:bodyPr/>
          <a:lstStyle/>
          <a:p>
            <a:fld id="{CC3E3F8E-8ADD-D342-9EEF-958F16DD70E9}" type="slidenum">
              <a:rPr lang="en-US" smtClean="0"/>
              <a:t>106</a:t>
            </a:fld>
            <a:endParaRPr lang="en-US"/>
          </a:p>
        </p:txBody>
      </p:sp>
    </p:spTree>
    <p:extLst>
      <p:ext uri="{BB962C8B-B14F-4D97-AF65-F5344CB8AC3E}">
        <p14:creationId xmlns:p14="http://schemas.microsoft.com/office/powerpoint/2010/main" val="206110790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8D70E-3D44-1C9E-84E6-1E366D3C4B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287C61-6DAF-2BDA-0FBA-BD7CC5354C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1BC453-B88F-A36D-9BAB-8178AD78BAEE}"/>
              </a:ext>
            </a:extLst>
          </p:cNvPr>
          <p:cNvSpPr>
            <a:spLocks noGrp="1"/>
          </p:cNvSpPr>
          <p:nvPr>
            <p:ph type="body" idx="1"/>
          </p:nvPr>
        </p:nvSpPr>
        <p:spPr/>
        <p:txBody>
          <a:bodyPr/>
          <a:lstStyle/>
          <a:p>
            <a:r>
              <a:rPr lang="en-US" dirty="0"/>
              <a:t>0.0137</a:t>
            </a:r>
          </a:p>
        </p:txBody>
      </p:sp>
      <p:sp>
        <p:nvSpPr>
          <p:cNvPr id="4" name="Slide Number Placeholder 3">
            <a:extLst>
              <a:ext uri="{FF2B5EF4-FFF2-40B4-BE49-F238E27FC236}">
                <a16:creationId xmlns:a16="http://schemas.microsoft.com/office/drawing/2014/main" id="{6CD049A6-EE13-5108-2AED-354795F68C2D}"/>
              </a:ext>
            </a:extLst>
          </p:cNvPr>
          <p:cNvSpPr>
            <a:spLocks noGrp="1"/>
          </p:cNvSpPr>
          <p:nvPr>
            <p:ph type="sldNum" sz="quarter" idx="5"/>
          </p:nvPr>
        </p:nvSpPr>
        <p:spPr/>
        <p:txBody>
          <a:bodyPr/>
          <a:lstStyle/>
          <a:p>
            <a:fld id="{CC3E3F8E-8ADD-D342-9EEF-958F16DD70E9}" type="slidenum">
              <a:rPr lang="en-US" smtClean="0"/>
              <a:t>107</a:t>
            </a:fld>
            <a:endParaRPr lang="en-US"/>
          </a:p>
        </p:txBody>
      </p:sp>
    </p:spTree>
    <p:extLst>
      <p:ext uri="{BB962C8B-B14F-4D97-AF65-F5344CB8AC3E}">
        <p14:creationId xmlns:p14="http://schemas.microsoft.com/office/powerpoint/2010/main" val="119107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21F92-62E8-4318-F39A-9FF56B1475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10A70A-8C02-E9E1-D7F5-65A70D03035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305D32D-AE6B-0561-3523-542223081EB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7324DAE-4D6C-BC01-0558-2DA6E28B5E0C}"/>
              </a:ext>
            </a:extLst>
          </p:cNvPr>
          <p:cNvSpPr>
            <a:spLocks noGrp="1"/>
          </p:cNvSpPr>
          <p:nvPr>
            <p:ph type="sldNum" sz="quarter" idx="10"/>
          </p:nvPr>
        </p:nvSpPr>
        <p:spPr/>
        <p:txBody>
          <a:bodyPr/>
          <a:lstStyle/>
          <a:p>
            <a:fld id="{B6BAC941-EB79-BC45-BC47-590E92AB7B20}" type="slidenum">
              <a:rPr lang="en-US" smtClean="0"/>
              <a:t>15</a:t>
            </a:fld>
            <a:endParaRPr lang="en-US"/>
          </a:p>
        </p:txBody>
      </p:sp>
    </p:spTree>
    <p:extLst>
      <p:ext uri="{BB962C8B-B14F-4D97-AF65-F5344CB8AC3E}">
        <p14:creationId xmlns:p14="http://schemas.microsoft.com/office/powerpoint/2010/main" val="126066292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F9CB3-FB93-2BF3-BAF4-CDE22091B2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E456CC-87FB-7DBF-BA37-0E16086FC7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1C57D0-6D5A-6CAC-0B2C-5D0FC405E40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FF6CD8C-CB3F-0FF9-CD46-439F65DDBC41}"/>
              </a:ext>
            </a:extLst>
          </p:cNvPr>
          <p:cNvSpPr>
            <a:spLocks noGrp="1"/>
          </p:cNvSpPr>
          <p:nvPr>
            <p:ph type="sldNum" sz="quarter" idx="5"/>
          </p:nvPr>
        </p:nvSpPr>
        <p:spPr/>
        <p:txBody>
          <a:bodyPr/>
          <a:lstStyle/>
          <a:p>
            <a:fld id="{CC3E3F8E-8ADD-D342-9EEF-958F16DD70E9}" type="slidenum">
              <a:rPr lang="en-US" smtClean="0"/>
              <a:t>108</a:t>
            </a:fld>
            <a:endParaRPr lang="en-US"/>
          </a:p>
        </p:txBody>
      </p:sp>
    </p:spTree>
    <p:extLst>
      <p:ext uri="{BB962C8B-B14F-4D97-AF65-F5344CB8AC3E}">
        <p14:creationId xmlns:p14="http://schemas.microsoft.com/office/powerpoint/2010/main" val="154147702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26C3D-D02B-6725-6581-D8AF1A3307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38407E-8E14-5436-A407-12401A37D4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B1E755-EFE3-304B-A9D1-66F416075AB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5E9437A-46C3-E5B5-965D-8D99C02C44BF}"/>
              </a:ext>
            </a:extLst>
          </p:cNvPr>
          <p:cNvSpPr>
            <a:spLocks noGrp="1"/>
          </p:cNvSpPr>
          <p:nvPr>
            <p:ph type="sldNum" sz="quarter" idx="5"/>
          </p:nvPr>
        </p:nvSpPr>
        <p:spPr/>
        <p:txBody>
          <a:bodyPr/>
          <a:lstStyle/>
          <a:p>
            <a:fld id="{CC3E3F8E-8ADD-D342-9EEF-958F16DD70E9}" type="slidenum">
              <a:rPr lang="en-US" smtClean="0"/>
              <a:t>109</a:t>
            </a:fld>
            <a:endParaRPr lang="en-US"/>
          </a:p>
        </p:txBody>
      </p:sp>
    </p:spTree>
    <p:extLst>
      <p:ext uri="{BB962C8B-B14F-4D97-AF65-F5344CB8AC3E}">
        <p14:creationId xmlns:p14="http://schemas.microsoft.com/office/powerpoint/2010/main" val="165450015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11BA52-848D-9245-D4BD-AC68FEAA39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8EF0F2-2FFA-A7C1-03E4-23DC9E6913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678080-1F83-F696-C91F-AD43401337C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9905D57-33D4-FDF8-26E8-EEE4C4405D82}"/>
              </a:ext>
            </a:extLst>
          </p:cNvPr>
          <p:cNvSpPr>
            <a:spLocks noGrp="1"/>
          </p:cNvSpPr>
          <p:nvPr>
            <p:ph type="sldNum" sz="quarter" idx="5"/>
          </p:nvPr>
        </p:nvSpPr>
        <p:spPr/>
        <p:txBody>
          <a:bodyPr/>
          <a:lstStyle/>
          <a:p>
            <a:fld id="{CC3E3F8E-8ADD-D342-9EEF-958F16DD70E9}" type="slidenum">
              <a:rPr lang="en-US" smtClean="0"/>
              <a:t>110</a:t>
            </a:fld>
            <a:endParaRPr lang="en-US"/>
          </a:p>
        </p:txBody>
      </p:sp>
    </p:spTree>
    <p:extLst>
      <p:ext uri="{BB962C8B-B14F-4D97-AF65-F5344CB8AC3E}">
        <p14:creationId xmlns:p14="http://schemas.microsoft.com/office/powerpoint/2010/main" val="265576741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A932C-89C7-1190-B910-DBF17207A3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6C9215-4ACF-54BF-8947-EB4816338C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F3CE7B-03E5-B8D9-DBA8-9254DBCE9395}"/>
              </a:ext>
            </a:extLst>
          </p:cNvPr>
          <p:cNvSpPr>
            <a:spLocks noGrp="1"/>
          </p:cNvSpPr>
          <p:nvPr>
            <p:ph type="body" idx="1"/>
          </p:nvPr>
        </p:nvSpPr>
        <p:spPr/>
        <p:txBody>
          <a:bodyPr/>
          <a:lstStyle/>
          <a:p>
            <a:r>
              <a:rPr lang="en-US" dirty="0"/>
              <a:t>*</a:t>
            </a:r>
          </a:p>
        </p:txBody>
      </p:sp>
      <p:sp>
        <p:nvSpPr>
          <p:cNvPr id="4" name="Slide Number Placeholder 3">
            <a:extLst>
              <a:ext uri="{FF2B5EF4-FFF2-40B4-BE49-F238E27FC236}">
                <a16:creationId xmlns:a16="http://schemas.microsoft.com/office/drawing/2014/main" id="{6997B264-B6C4-DE61-9738-0B74CB9E614B}"/>
              </a:ext>
            </a:extLst>
          </p:cNvPr>
          <p:cNvSpPr>
            <a:spLocks noGrp="1"/>
          </p:cNvSpPr>
          <p:nvPr>
            <p:ph type="sldNum" sz="quarter" idx="5"/>
          </p:nvPr>
        </p:nvSpPr>
        <p:spPr/>
        <p:txBody>
          <a:bodyPr/>
          <a:lstStyle/>
          <a:p>
            <a:fld id="{CC3E3F8E-8ADD-D342-9EEF-958F16DD70E9}" type="slidenum">
              <a:rPr lang="en-US" smtClean="0"/>
              <a:t>111</a:t>
            </a:fld>
            <a:endParaRPr lang="en-US"/>
          </a:p>
        </p:txBody>
      </p:sp>
    </p:spTree>
    <p:extLst>
      <p:ext uri="{BB962C8B-B14F-4D97-AF65-F5344CB8AC3E}">
        <p14:creationId xmlns:p14="http://schemas.microsoft.com/office/powerpoint/2010/main" val="73820506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58090-41B0-3DEC-02CB-A45F3B5E7F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C62BBE-02DC-032A-098A-E98BB0D7DC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12FA95-4464-CD98-1A67-5C8D591EE4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B88960F-608E-E749-50C0-AE90E56D8755}"/>
              </a:ext>
            </a:extLst>
          </p:cNvPr>
          <p:cNvSpPr>
            <a:spLocks noGrp="1"/>
          </p:cNvSpPr>
          <p:nvPr>
            <p:ph type="sldNum" sz="quarter" idx="5"/>
          </p:nvPr>
        </p:nvSpPr>
        <p:spPr/>
        <p:txBody>
          <a:bodyPr/>
          <a:lstStyle/>
          <a:p>
            <a:fld id="{CC3E3F8E-8ADD-D342-9EEF-958F16DD70E9}" type="slidenum">
              <a:rPr lang="en-US" smtClean="0"/>
              <a:t>112</a:t>
            </a:fld>
            <a:endParaRPr lang="en-US"/>
          </a:p>
        </p:txBody>
      </p:sp>
    </p:spTree>
    <p:extLst>
      <p:ext uri="{BB962C8B-B14F-4D97-AF65-F5344CB8AC3E}">
        <p14:creationId xmlns:p14="http://schemas.microsoft.com/office/powerpoint/2010/main" val="62742954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B64FF8-3004-11AA-151B-B1C47D9D22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2552FA-EEC5-E7BC-DF4D-F378947AE1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E9A04C-C161-205A-A3BA-B42298BDE65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3FB3302-5B0F-2ED4-FAE0-DF1F99623842}"/>
              </a:ext>
            </a:extLst>
          </p:cNvPr>
          <p:cNvSpPr>
            <a:spLocks noGrp="1"/>
          </p:cNvSpPr>
          <p:nvPr>
            <p:ph type="sldNum" sz="quarter" idx="5"/>
          </p:nvPr>
        </p:nvSpPr>
        <p:spPr/>
        <p:txBody>
          <a:bodyPr/>
          <a:lstStyle/>
          <a:p>
            <a:fld id="{CC3E3F8E-8ADD-D342-9EEF-958F16DD70E9}" type="slidenum">
              <a:rPr lang="en-US" smtClean="0"/>
              <a:t>113</a:t>
            </a:fld>
            <a:endParaRPr lang="en-US"/>
          </a:p>
        </p:txBody>
      </p:sp>
    </p:spTree>
    <p:extLst>
      <p:ext uri="{BB962C8B-B14F-4D97-AF65-F5344CB8AC3E}">
        <p14:creationId xmlns:p14="http://schemas.microsoft.com/office/powerpoint/2010/main" val="283784480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8F5E37-4B05-C504-290F-4A197BB56E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58611A-915F-85FA-BD63-CCF055918F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FA3D6F-07EB-BA8F-F898-FCC8E8D1A5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80C95FA-956A-0BED-02F4-DE1E7562CB0D}"/>
              </a:ext>
            </a:extLst>
          </p:cNvPr>
          <p:cNvSpPr>
            <a:spLocks noGrp="1"/>
          </p:cNvSpPr>
          <p:nvPr>
            <p:ph type="sldNum" sz="quarter" idx="5"/>
          </p:nvPr>
        </p:nvSpPr>
        <p:spPr/>
        <p:txBody>
          <a:bodyPr/>
          <a:lstStyle/>
          <a:p>
            <a:fld id="{CC3E3F8E-8ADD-D342-9EEF-958F16DD70E9}" type="slidenum">
              <a:rPr lang="en-US" smtClean="0"/>
              <a:t>114</a:t>
            </a:fld>
            <a:endParaRPr lang="en-US"/>
          </a:p>
        </p:txBody>
      </p:sp>
    </p:spTree>
    <p:extLst>
      <p:ext uri="{BB962C8B-B14F-4D97-AF65-F5344CB8AC3E}">
        <p14:creationId xmlns:p14="http://schemas.microsoft.com/office/powerpoint/2010/main" val="426688926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A3EB3-E682-52F1-7275-D87418FA73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D1C3C5-EB52-20FE-C35A-2B9AF3D391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01F3EF-796C-E26A-EF22-3FB886C2501F}"/>
              </a:ext>
            </a:extLst>
          </p:cNvPr>
          <p:cNvSpPr>
            <a:spLocks noGrp="1"/>
          </p:cNvSpPr>
          <p:nvPr>
            <p:ph type="body" idx="1"/>
          </p:nvPr>
        </p:nvSpPr>
        <p:spPr/>
        <p:txBody>
          <a:bodyPr/>
          <a:lstStyle/>
          <a:p>
            <a:r>
              <a:rPr lang="en-US" dirty="0"/>
              <a:t>*</a:t>
            </a:r>
          </a:p>
        </p:txBody>
      </p:sp>
      <p:sp>
        <p:nvSpPr>
          <p:cNvPr id="4" name="Slide Number Placeholder 3">
            <a:extLst>
              <a:ext uri="{FF2B5EF4-FFF2-40B4-BE49-F238E27FC236}">
                <a16:creationId xmlns:a16="http://schemas.microsoft.com/office/drawing/2014/main" id="{A208F68D-D4ED-0E6D-C593-549B67BF7027}"/>
              </a:ext>
            </a:extLst>
          </p:cNvPr>
          <p:cNvSpPr>
            <a:spLocks noGrp="1"/>
          </p:cNvSpPr>
          <p:nvPr>
            <p:ph type="sldNum" sz="quarter" idx="5"/>
          </p:nvPr>
        </p:nvSpPr>
        <p:spPr/>
        <p:txBody>
          <a:bodyPr/>
          <a:lstStyle/>
          <a:p>
            <a:fld id="{CC3E3F8E-8ADD-D342-9EEF-958F16DD70E9}" type="slidenum">
              <a:rPr lang="en-US" smtClean="0"/>
              <a:t>115</a:t>
            </a:fld>
            <a:endParaRPr lang="en-US"/>
          </a:p>
        </p:txBody>
      </p:sp>
    </p:spTree>
    <p:extLst>
      <p:ext uri="{BB962C8B-B14F-4D97-AF65-F5344CB8AC3E}">
        <p14:creationId xmlns:p14="http://schemas.microsoft.com/office/powerpoint/2010/main" val="310763145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F74AB-473B-C656-6053-50E92D88B9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305877-7EEA-9911-D798-9A6821538E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AE800D-8684-E2B8-B563-C4666574BF4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48582A5-8D27-0DD7-1492-A502401480E3}"/>
              </a:ext>
            </a:extLst>
          </p:cNvPr>
          <p:cNvSpPr>
            <a:spLocks noGrp="1"/>
          </p:cNvSpPr>
          <p:nvPr>
            <p:ph type="sldNum" sz="quarter" idx="5"/>
          </p:nvPr>
        </p:nvSpPr>
        <p:spPr/>
        <p:txBody>
          <a:bodyPr/>
          <a:lstStyle/>
          <a:p>
            <a:fld id="{CC3E3F8E-8ADD-D342-9EEF-958F16DD70E9}" type="slidenum">
              <a:rPr lang="en-US" smtClean="0"/>
              <a:t>116</a:t>
            </a:fld>
            <a:endParaRPr lang="en-US"/>
          </a:p>
        </p:txBody>
      </p:sp>
    </p:spTree>
    <p:extLst>
      <p:ext uri="{BB962C8B-B14F-4D97-AF65-F5344CB8AC3E}">
        <p14:creationId xmlns:p14="http://schemas.microsoft.com/office/powerpoint/2010/main" val="37438476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8BBA0-DCA3-F054-72A8-2171750CC5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840FB0-E999-EE91-C113-46B83BA458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351835-2CA2-D735-C8FE-BE00821604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9269267-BB84-1740-647B-CF4E0BA410D3}"/>
              </a:ext>
            </a:extLst>
          </p:cNvPr>
          <p:cNvSpPr>
            <a:spLocks noGrp="1"/>
          </p:cNvSpPr>
          <p:nvPr>
            <p:ph type="sldNum" sz="quarter" idx="5"/>
          </p:nvPr>
        </p:nvSpPr>
        <p:spPr/>
        <p:txBody>
          <a:bodyPr/>
          <a:lstStyle/>
          <a:p>
            <a:fld id="{CC3E3F8E-8ADD-D342-9EEF-958F16DD70E9}" type="slidenum">
              <a:rPr lang="en-US" smtClean="0"/>
              <a:t>117</a:t>
            </a:fld>
            <a:endParaRPr lang="en-US"/>
          </a:p>
        </p:txBody>
      </p:sp>
    </p:spTree>
    <p:extLst>
      <p:ext uri="{BB962C8B-B14F-4D97-AF65-F5344CB8AC3E}">
        <p14:creationId xmlns:p14="http://schemas.microsoft.com/office/powerpoint/2010/main" val="2641019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25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sid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36169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D13CD-DA57-F45B-A0E7-1D8E33CE4A0A}"/>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5085984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Avenir Next" panose="020B0503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b="0" i="0">
                <a:latin typeface="Avenir Next" panose="020B0503020202020204" pitchFamily="34" charset="0"/>
              </a:defRPr>
            </a:lvl1pPr>
            <a:lvl2pPr>
              <a:defRPr b="0" i="0">
                <a:latin typeface="Avenir Next" panose="020B0503020202020204" pitchFamily="34" charset="0"/>
              </a:defRPr>
            </a:lvl2pPr>
            <a:lvl3pPr>
              <a:defRPr b="0" i="0">
                <a:latin typeface="Avenir Next" panose="020B0503020202020204" pitchFamily="34" charset="0"/>
              </a:defRPr>
            </a:lvl3pPr>
            <a:lvl4pPr>
              <a:defRPr b="0" i="0">
                <a:latin typeface="Avenir Next" panose="020B0503020202020204" pitchFamily="34" charset="0"/>
              </a:defRPr>
            </a:lvl4pPr>
            <a:lvl5pPr>
              <a:defRPr b="0" i="0">
                <a:latin typeface="Avenir Next" panose="020B05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b="0" i="0">
                <a:latin typeface="Avenir Next" panose="020B0503020202020204" pitchFamily="34" charset="0"/>
              </a:defRPr>
            </a:lvl1pPr>
          </a:lstStyle>
          <a:p>
            <a:fld id="{315EB218-80E2-124A-A655-2D2D4951ECAF}" type="datetimeFigureOut">
              <a:rPr lang="en-US" smtClean="0"/>
              <a:pPr/>
              <a:t>5/11/25</a:t>
            </a:fld>
            <a:endParaRPr lang="en-US"/>
          </a:p>
        </p:txBody>
      </p:sp>
      <p:sp>
        <p:nvSpPr>
          <p:cNvPr id="5" name="Footer Placeholder 4"/>
          <p:cNvSpPr>
            <a:spLocks noGrp="1"/>
          </p:cNvSpPr>
          <p:nvPr>
            <p:ph type="ftr" sz="quarter" idx="11"/>
          </p:nvPr>
        </p:nvSpPr>
        <p:spPr/>
        <p:txBody>
          <a:bodyPr/>
          <a:lstStyle>
            <a:lvl1pPr>
              <a:defRPr b="0" i="0">
                <a:latin typeface="Avenir Next" panose="020B0503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b="0" i="0">
                <a:latin typeface="Avenir Next" panose="020B0503020202020204" pitchFamily="34" charset="0"/>
              </a:defRPr>
            </a:lvl1pPr>
          </a:lstStyle>
          <a:p>
            <a:fld id="{D2AF1057-C369-584D-B799-EF367CF34E0A}" type="slidenum">
              <a:rPr lang="en-US" smtClean="0"/>
              <a:pPr/>
              <a:t>‹#›</a:t>
            </a:fld>
            <a:endParaRPr lang="en-US"/>
          </a:p>
        </p:txBody>
      </p:sp>
    </p:spTree>
    <p:extLst>
      <p:ext uri="{BB962C8B-B14F-4D97-AF65-F5344CB8AC3E}">
        <p14:creationId xmlns:p14="http://schemas.microsoft.com/office/powerpoint/2010/main" val="38690397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D13CD-DA57-F45B-A0E7-1D8E33CE4A0A}"/>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385183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Avenir Next" panose="020B0503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b="0" i="0">
                <a:latin typeface="Avenir Next" panose="020B0503020202020204" pitchFamily="34" charset="0"/>
              </a:defRPr>
            </a:lvl1pPr>
            <a:lvl2pPr>
              <a:defRPr b="0" i="0">
                <a:latin typeface="Avenir Next" panose="020B0503020202020204" pitchFamily="34" charset="0"/>
              </a:defRPr>
            </a:lvl2pPr>
            <a:lvl3pPr>
              <a:defRPr b="0" i="0">
                <a:latin typeface="Avenir Next" panose="020B0503020202020204" pitchFamily="34" charset="0"/>
              </a:defRPr>
            </a:lvl3pPr>
            <a:lvl4pPr>
              <a:defRPr b="0" i="0">
                <a:latin typeface="Avenir Next" panose="020B0503020202020204" pitchFamily="34" charset="0"/>
              </a:defRPr>
            </a:lvl4pPr>
            <a:lvl5pPr>
              <a:defRPr b="0" i="0">
                <a:latin typeface="Avenir Next" panose="020B05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b="0" i="0">
                <a:latin typeface="Avenir Next" panose="020B0503020202020204" pitchFamily="34" charset="0"/>
              </a:defRPr>
            </a:lvl1pPr>
          </a:lstStyle>
          <a:p>
            <a:fld id="{315EB218-80E2-124A-A655-2D2D4951ECAF}" type="datetimeFigureOut">
              <a:rPr lang="en-US" smtClean="0"/>
              <a:pPr/>
              <a:t>5/11/25</a:t>
            </a:fld>
            <a:endParaRPr lang="en-US"/>
          </a:p>
        </p:txBody>
      </p:sp>
      <p:sp>
        <p:nvSpPr>
          <p:cNvPr id="5" name="Footer Placeholder 4"/>
          <p:cNvSpPr>
            <a:spLocks noGrp="1"/>
          </p:cNvSpPr>
          <p:nvPr>
            <p:ph type="ftr" sz="quarter" idx="11"/>
          </p:nvPr>
        </p:nvSpPr>
        <p:spPr/>
        <p:txBody>
          <a:bodyPr/>
          <a:lstStyle>
            <a:lvl1pPr>
              <a:defRPr b="0" i="0">
                <a:latin typeface="Avenir Next" panose="020B0503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b="0" i="0">
                <a:latin typeface="Avenir Next" panose="020B0503020202020204" pitchFamily="34" charset="0"/>
              </a:defRPr>
            </a:lvl1pPr>
          </a:lstStyle>
          <a:p>
            <a:fld id="{D2AF1057-C369-584D-B799-EF367CF34E0A}" type="slidenum">
              <a:rPr lang="en-US" smtClean="0"/>
              <a:pPr/>
              <a:t>‹#›</a:t>
            </a:fld>
            <a:endParaRPr lang="en-US"/>
          </a:p>
        </p:txBody>
      </p:sp>
    </p:spTree>
    <p:extLst>
      <p:ext uri="{BB962C8B-B14F-4D97-AF65-F5344CB8AC3E}">
        <p14:creationId xmlns:p14="http://schemas.microsoft.com/office/powerpoint/2010/main" val="2489332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Insid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89312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14533F-11DD-674B-869F-613E5EE2ABC6}"/>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00158875"/>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6153CC-6D2B-6B4F-A778-44A6DF06AC2C}"/>
              </a:ext>
            </a:extLst>
          </p:cNvPr>
          <p:cNvPicPr>
            <a:picLocks noChangeAspect="1"/>
          </p:cNvPicPr>
          <p:nvPr userDrawn="1"/>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101320117"/>
      </p:ext>
    </p:extLst>
  </p:cSld>
  <p:clrMap bg1="lt1" tx1="dk1" bg2="lt2" tx2="dk2" accent1="accent1" accent2="accent2" accent3="accent3" accent4="accent4" accent5="accent5" accent6="accent6" hlink="hlink" folHlink="folHlink"/>
  <p:sldLayoutIdLst>
    <p:sldLayoutId id="2147483651" r:id="rId1"/>
    <p:sldLayoutId id="2147483655" r:id="rId2"/>
    <p:sldLayoutId id="214748365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1994330"/>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2.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10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3.xml"/><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10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4.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10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hyperlink" Target="https://doi.org/10.1016/j.jad.2024.07.141" TargetMode="External"/><Relationship Id="rId2" Type="http://schemas.openxmlformats.org/officeDocument/2006/relationships/hyperlink" Target="https://pubmed.ncbi.nlm.nih.gov/7778330/" TargetMode="Externa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2.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3.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7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4.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5.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7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6.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7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7.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7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8.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7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9.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9.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9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0.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9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1.xml"/><Relationship Id="rId1" Type="http://schemas.openxmlformats.org/officeDocument/2006/relationships/slideLayout" Target="../slideLayouts/slideLayout5.xml"/><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46375" y="3340705"/>
            <a:ext cx="6877879" cy="2923877"/>
          </a:xfrm>
          <a:prstGeom prst="rect">
            <a:avLst/>
          </a:prstGeom>
          <a:noFill/>
        </p:spPr>
        <p:txBody>
          <a:bodyPr wrap="square" lIns="91440" tIns="45720" rIns="91440" bIns="45720" rtlCol="0" anchor="t">
            <a:spAutoFit/>
          </a:bodyPr>
          <a:lstStyle/>
          <a:p>
            <a:pPr algn="ctr"/>
            <a:r>
              <a:rPr lang="en-US" sz="2400" dirty="0">
                <a:solidFill>
                  <a:schemeClr val="bg1"/>
                </a:solidFill>
                <a:ea typeface="Open Sans"/>
                <a:cs typeface="Open Sans"/>
              </a:rPr>
              <a:t>Public Health Project</a:t>
            </a:r>
          </a:p>
          <a:p>
            <a:pPr algn="ctr"/>
            <a:r>
              <a:rPr lang="en-US" sz="2400" dirty="0">
                <a:solidFill>
                  <a:schemeClr val="bg1"/>
                </a:solidFill>
                <a:ea typeface="Open Sans"/>
                <a:cs typeface="Open Sans"/>
              </a:rPr>
              <a:t>Backup Slides</a:t>
            </a:r>
            <a:endParaRPr lang="en-US" dirty="0">
              <a:solidFill>
                <a:schemeClr val="bg1"/>
              </a:solidFill>
            </a:endParaRPr>
          </a:p>
          <a:p>
            <a:pPr algn="ctr"/>
            <a:endParaRPr lang="en-US" sz="2400" dirty="0">
              <a:solidFill>
                <a:schemeClr val="bg1"/>
              </a:solidFill>
              <a:ea typeface="Open Sans" charset="0"/>
              <a:cs typeface="Open Sans" charset="0"/>
            </a:endParaRPr>
          </a:p>
          <a:p>
            <a:pPr algn="ctr"/>
            <a:r>
              <a:rPr lang="en-US" sz="1400" dirty="0">
                <a:solidFill>
                  <a:schemeClr val="bg1"/>
                </a:solidFill>
                <a:ea typeface="Open Sans"/>
                <a:cs typeface="Open Sans"/>
              </a:rPr>
              <a:t>College of Health Sciences</a:t>
            </a:r>
          </a:p>
          <a:p>
            <a:pPr algn="ctr"/>
            <a:r>
              <a:rPr lang="en-US" sz="1400" dirty="0">
                <a:solidFill>
                  <a:schemeClr val="bg1"/>
                </a:solidFill>
                <a:ea typeface="Open Sans"/>
                <a:cs typeface="Open Sans"/>
              </a:rPr>
              <a:t>Interdisciplinary Health Sciences Ph.D. Program</a:t>
            </a:r>
          </a:p>
          <a:p>
            <a:pPr algn="ctr"/>
            <a:r>
              <a:rPr lang="en-US" sz="1400" dirty="0">
                <a:solidFill>
                  <a:schemeClr val="bg1"/>
                </a:solidFill>
                <a:ea typeface="Open Sans"/>
                <a:cs typeface="Open Sans"/>
              </a:rPr>
              <a:t>Public Health Data Management (5357)</a:t>
            </a:r>
            <a:endParaRPr lang="en-US" sz="1400" dirty="0">
              <a:solidFill>
                <a:schemeClr val="bg1"/>
              </a:solidFill>
              <a:ea typeface="Open Sans" charset="0"/>
              <a:cs typeface="Open Sans" charset="0"/>
            </a:endParaRPr>
          </a:p>
          <a:p>
            <a:pPr algn="ctr"/>
            <a:r>
              <a:rPr lang="en-US" sz="1400" dirty="0">
                <a:solidFill>
                  <a:schemeClr val="bg1"/>
                </a:solidFill>
                <a:ea typeface="Open Sans"/>
                <a:cs typeface="Open Sans"/>
              </a:rPr>
              <a:t>Instructor: Dr Amy Wagler, PhD</a:t>
            </a:r>
            <a:endParaRPr lang="en-US" sz="1400" dirty="0">
              <a:solidFill>
                <a:schemeClr val="bg1"/>
              </a:solidFill>
              <a:ea typeface="Open Sans" charset="0"/>
              <a:cs typeface="Open Sans" charset="0"/>
            </a:endParaRPr>
          </a:p>
          <a:p>
            <a:pPr algn="ctr"/>
            <a:endParaRPr lang="en-US" sz="1400" dirty="0">
              <a:solidFill>
                <a:srgbClr val="FFFFFF"/>
              </a:solidFill>
              <a:ea typeface="Open Sans" charset="0"/>
              <a:cs typeface="Open Sans" charset="0"/>
            </a:endParaRPr>
          </a:p>
          <a:p>
            <a:pPr algn="ctr" rtl="0" fontAlgn="base"/>
            <a:r>
              <a:rPr lang="en-US" sz="1400" b="0" u="none" strike="noStrike" dirty="0">
                <a:solidFill>
                  <a:srgbClr val="FFFFFF"/>
                </a:solidFill>
                <a:effectLst/>
              </a:rPr>
              <a:t>Richard P. Petri, Jr., MD, FAAPMR</a:t>
            </a:r>
            <a:endParaRPr lang="en-US" sz="1400" b="0" dirty="0">
              <a:solidFill>
                <a:srgbClr val="000000"/>
              </a:solidFill>
              <a:effectLst/>
            </a:endParaRPr>
          </a:p>
          <a:p>
            <a:pPr algn="ctr"/>
            <a:endParaRPr lang="en-US" sz="1400" dirty="0">
              <a:solidFill>
                <a:schemeClr val="bg1"/>
              </a:solidFill>
              <a:ea typeface="Open Sans" charset="0"/>
              <a:cs typeface="Open Sans" charset="0"/>
            </a:endParaRPr>
          </a:p>
          <a:p>
            <a:pPr algn="ctr"/>
            <a:r>
              <a:rPr lang="en-US" sz="1400" dirty="0">
                <a:solidFill>
                  <a:schemeClr val="bg1"/>
                </a:solidFill>
                <a:ea typeface="Open Sans"/>
                <a:cs typeface="Open Sans"/>
              </a:rPr>
              <a:t>May 2, 2025</a:t>
            </a:r>
            <a:endParaRPr lang="en-US" sz="1400" dirty="0">
              <a:solidFill>
                <a:schemeClr val="bg1"/>
              </a:solidFill>
              <a:ea typeface="Open Sans" charset="0"/>
              <a:cs typeface="Open Sans" charset="0"/>
            </a:endParaRPr>
          </a:p>
        </p:txBody>
      </p:sp>
    </p:spTree>
    <p:extLst>
      <p:ext uri="{BB962C8B-B14F-4D97-AF65-F5344CB8AC3E}">
        <p14:creationId xmlns:p14="http://schemas.microsoft.com/office/powerpoint/2010/main" val="8718906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8799A-FEC2-A15B-9E74-1EEA1B63B44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A11589A-AEBD-8A65-451A-F5CFA80C65DD}"/>
              </a:ext>
            </a:extLst>
          </p:cNvPr>
          <p:cNvSpPr txBox="1"/>
          <p:nvPr/>
        </p:nvSpPr>
        <p:spPr>
          <a:xfrm>
            <a:off x="0" y="2967335"/>
            <a:ext cx="12192000" cy="461665"/>
          </a:xfrm>
          <a:prstGeom prst="rect">
            <a:avLst/>
          </a:prstGeom>
          <a:solidFill>
            <a:srgbClr val="FF8300"/>
          </a:solidFill>
        </p:spPr>
        <p:txBody>
          <a:bodyPr wrap="square" lIns="91440" tIns="45720" rIns="91440" bIns="45720" rtlCol="0" anchor="t">
            <a:spAutoFit/>
          </a:bodyPr>
          <a:lstStyle/>
          <a:p>
            <a:pPr algn="ctr"/>
            <a:r>
              <a:rPr lang="en-US" sz="2400" b="1" dirty="0"/>
              <a:t>Variables</a:t>
            </a:r>
          </a:p>
        </p:txBody>
      </p:sp>
    </p:spTree>
    <p:extLst>
      <p:ext uri="{BB962C8B-B14F-4D97-AF65-F5344CB8AC3E}">
        <p14:creationId xmlns:p14="http://schemas.microsoft.com/office/powerpoint/2010/main" val="84691540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286AD-0AC5-D3C6-A87F-3012F9C5B53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446E685-0FEB-779D-0DDD-1058141429B2}"/>
              </a:ext>
            </a:extLst>
          </p:cNvPr>
          <p:cNvSpPr txBox="1"/>
          <p:nvPr/>
        </p:nvSpPr>
        <p:spPr>
          <a:xfrm>
            <a:off x="0" y="15149"/>
            <a:ext cx="12192000" cy="830997"/>
          </a:xfrm>
          <a:prstGeom prst="rect">
            <a:avLst/>
          </a:prstGeom>
          <a:solidFill>
            <a:srgbClr val="FF8300"/>
          </a:solidFill>
        </p:spPr>
        <p:txBody>
          <a:bodyPr wrap="square" lIns="91440" tIns="45720" rIns="91440" bIns="45720" rtlCol="0" anchor="t">
            <a:spAutoFit/>
          </a:bodyPr>
          <a:lstStyle/>
          <a:p>
            <a:pPr algn="ctr"/>
            <a:r>
              <a:rPr lang="en-US" sz="2400" b="1" dirty="0"/>
              <a:t>MULTIPLE LINEAR REGRESSION </a:t>
            </a:r>
            <a:endParaRPr lang="en-US" sz="2400" dirty="0">
              <a:ea typeface="Calibri" panose="020F0502020204030204"/>
              <a:cs typeface="Calibri" panose="020F0502020204030204"/>
            </a:endParaRPr>
          </a:p>
          <a:p>
            <a:pPr algn="ctr"/>
            <a:r>
              <a:rPr lang="en-US" sz="2400" b="1" dirty="0"/>
              <a:t>Univariate Statistics for Moral Injury</a:t>
            </a:r>
            <a:r>
              <a:rPr lang="en-US" sz="2400" b="1" dirty="0">
                <a:ea typeface="+mn-lt"/>
                <a:cs typeface="+mn-lt"/>
              </a:rPr>
              <a:t> (X</a:t>
            </a:r>
            <a:r>
              <a:rPr lang="en-US" sz="2400" b="1" baseline="-25000" dirty="0">
                <a:ea typeface="+mn-lt"/>
                <a:cs typeface="+mn-lt"/>
              </a:rPr>
              <a:t>N4</a:t>
            </a:r>
            <a:r>
              <a:rPr lang="en-US" sz="2400" b="1" dirty="0">
                <a:ea typeface="+mn-lt"/>
                <a:cs typeface="+mn-lt"/>
              </a:rPr>
              <a:t>)</a:t>
            </a:r>
            <a:endParaRPr lang="en-US" sz="2400" dirty="0">
              <a:ea typeface="+mn-lt"/>
              <a:cs typeface="+mn-lt"/>
            </a:endParaRPr>
          </a:p>
        </p:txBody>
      </p:sp>
      <p:sp>
        <p:nvSpPr>
          <p:cNvPr id="9" name="TextBox 8">
            <a:extLst>
              <a:ext uri="{FF2B5EF4-FFF2-40B4-BE49-F238E27FC236}">
                <a16:creationId xmlns:a16="http://schemas.microsoft.com/office/drawing/2014/main" id="{5097D9DB-7139-E804-5408-81AA0B172F78}"/>
              </a:ext>
            </a:extLst>
          </p:cNvPr>
          <p:cNvSpPr txBox="1"/>
          <p:nvPr/>
        </p:nvSpPr>
        <p:spPr>
          <a:xfrm>
            <a:off x="72198" y="5411689"/>
            <a:ext cx="12047604" cy="830997"/>
          </a:xfrm>
          <a:prstGeom prst="rect">
            <a:avLst/>
          </a:prstGeom>
          <a:noFill/>
        </p:spPr>
        <p:txBody>
          <a:bodyPr wrap="square" lIns="91440" tIns="45720" rIns="91440" bIns="45720" anchor="t">
            <a:spAutoFit/>
          </a:bodyPr>
          <a:lstStyle/>
          <a:p>
            <a:pPr algn="ctr"/>
            <a:r>
              <a:rPr lang="en-US" sz="2400" b="1" dirty="0">
                <a:solidFill>
                  <a:srgbClr val="000000"/>
                </a:solidFill>
                <a:ea typeface="Times New Roman" panose="02020603050405020304" pitchFamily="18" charset="0"/>
              </a:rPr>
              <a:t>Interpretation Statement</a:t>
            </a:r>
            <a:endParaRPr lang="en-US" sz="2400" dirty="0">
              <a:solidFill>
                <a:srgbClr val="000000"/>
              </a:solidFill>
              <a:effectLst/>
              <a:ea typeface="Times New Roman" panose="02020603050405020304" pitchFamily="18" charset="0"/>
            </a:endParaRPr>
          </a:p>
          <a:p>
            <a:r>
              <a:rPr lang="en-US" sz="2400" dirty="0">
                <a:solidFill>
                  <a:srgbClr val="000000"/>
                </a:solidFill>
                <a:effectLst/>
                <a:latin typeface="Calibri"/>
                <a:ea typeface="MS PGothic"/>
                <a:cs typeface="Times New Roman"/>
              </a:rPr>
              <a:t>Among the 1,495 </a:t>
            </a:r>
            <a:r>
              <a:rPr lang="en-US" sz="2400" dirty="0">
                <a:solidFill>
                  <a:srgbClr val="000000"/>
                </a:solidFill>
                <a:latin typeface="Calibri"/>
                <a:ea typeface="MS PGothic"/>
                <a:cs typeface="Times New Roman"/>
              </a:rPr>
              <a:t>v</a:t>
            </a:r>
            <a:r>
              <a:rPr lang="en-US" sz="2400" dirty="0">
                <a:solidFill>
                  <a:srgbClr val="000000"/>
                </a:solidFill>
                <a:effectLst/>
                <a:latin typeface="Calibri"/>
                <a:ea typeface="MS PGothic"/>
                <a:cs typeface="Times New Roman"/>
              </a:rPr>
              <a:t>eterans, </a:t>
            </a:r>
            <a:r>
              <a:rPr lang="en-US" sz="2400" dirty="0">
                <a:solidFill>
                  <a:srgbClr val="000000"/>
                </a:solidFill>
                <a:latin typeface="Calibri"/>
                <a:ea typeface="MS PGothic"/>
                <a:cs typeface="Times New Roman"/>
              </a:rPr>
              <a:t>the 5-point summary for Moral Injury is (11, 28, 38, 51.5, 98)</a:t>
            </a:r>
            <a:endParaRPr lang="en-US" sz="2400" dirty="0">
              <a:ea typeface="Calibri"/>
              <a:cs typeface="Calibri"/>
            </a:endParaRPr>
          </a:p>
        </p:txBody>
      </p:sp>
      <p:sp>
        <p:nvSpPr>
          <p:cNvPr id="3" name="TextBox 2">
            <a:extLst>
              <a:ext uri="{FF2B5EF4-FFF2-40B4-BE49-F238E27FC236}">
                <a16:creationId xmlns:a16="http://schemas.microsoft.com/office/drawing/2014/main" id="{AAA32A12-57C0-67DD-2C1B-84A9C86F5C50}"/>
              </a:ext>
            </a:extLst>
          </p:cNvPr>
          <p:cNvSpPr txBox="1"/>
          <p:nvPr/>
        </p:nvSpPr>
        <p:spPr>
          <a:xfrm>
            <a:off x="179019" y="1075087"/>
            <a:ext cx="3636060" cy="461665"/>
          </a:xfrm>
          <a:prstGeom prst="rect">
            <a:avLst/>
          </a:prstGeom>
          <a:noFill/>
        </p:spPr>
        <p:txBody>
          <a:bodyPr wrap="none" rtlCol="0">
            <a:spAutoFit/>
          </a:bodyPr>
          <a:lstStyle/>
          <a:p>
            <a:r>
              <a:rPr lang="en-US" sz="2400" b="1"/>
              <a:t>Descriptive Statistics Table</a:t>
            </a:r>
            <a:r>
              <a:rPr lang="en-US" sz="2400"/>
              <a:t> </a:t>
            </a:r>
          </a:p>
        </p:txBody>
      </p:sp>
      <p:sp>
        <p:nvSpPr>
          <p:cNvPr id="5" name="TextBox 4">
            <a:extLst>
              <a:ext uri="{FF2B5EF4-FFF2-40B4-BE49-F238E27FC236}">
                <a16:creationId xmlns:a16="http://schemas.microsoft.com/office/drawing/2014/main" id="{24867531-345D-C65F-5E0B-87F227F2A51A}"/>
              </a:ext>
            </a:extLst>
          </p:cNvPr>
          <p:cNvSpPr txBox="1"/>
          <p:nvPr/>
        </p:nvSpPr>
        <p:spPr>
          <a:xfrm>
            <a:off x="4308305" y="1013230"/>
            <a:ext cx="3167727" cy="461665"/>
          </a:xfrm>
          <a:prstGeom prst="rect">
            <a:avLst/>
          </a:prstGeom>
          <a:noFill/>
        </p:spPr>
        <p:txBody>
          <a:bodyPr wrap="none" lIns="91440" tIns="45720" rIns="91440" bIns="45720" rtlCol="0" anchor="t">
            <a:spAutoFit/>
          </a:bodyPr>
          <a:lstStyle/>
          <a:p>
            <a:r>
              <a:rPr lang="en-US" sz="2400" b="1" dirty="0"/>
              <a:t>Histogram and Box Plot</a:t>
            </a:r>
            <a:endParaRPr lang="en-US" sz="2400" dirty="0"/>
          </a:p>
        </p:txBody>
      </p:sp>
      <p:pic>
        <p:nvPicPr>
          <p:cNvPr id="16" name="Picture 15">
            <a:extLst>
              <a:ext uri="{FF2B5EF4-FFF2-40B4-BE49-F238E27FC236}">
                <a16:creationId xmlns:a16="http://schemas.microsoft.com/office/drawing/2014/main" id="{84047A47-121F-31A6-DF07-8CBFB8AB7668}"/>
              </a:ext>
            </a:extLst>
          </p:cNvPr>
          <p:cNvPicPr>
            <a:picLocks noChangeAspect="1"/>
          </p:cNvPicPr>
          <p:nvPr/>
        </p:nvPicPr>
        <p:blipFill>
          <a:blip r:embed="rId3"/>
          <a:srcRect/>
          <a:stretch/>
        </p:blipFill>
        <p:spPr>
          <a:xfrm>
            <a:off x="4138863" y="1471863"/>
            <a:ext cx="3914274" cy="3914274"/>
          </a:xfrm>
          <a:prstGeom prst="rect">
            <a:avLst/>
          </a:prstGeom>
        </p:spPr>
      </p:pic>
      <p:graphicFrame>
        <p:nvGraphicFramePr>
          <p:cNvPr id="4" name="Table 3">
            <a:extLst>
              <a:ext uri="{FF2B5EF4-FFF2-40B4-BE49-F238E27FC236}">
                <a16:creationId xmlns:a16="http://schemas.microsoft.com/office/drawing/2014/main" id="{E3B14AA8-91C1-19A2-A39A-8B9598C7ABBE}"/>
              </a:ext>
            </a:extLst>
          </p:cNvPr>
          <p:cNvGraphicFramePr>
            <a:graphicFrameLocks noGrp="1"/>
          </p:cNvGraphicFramePr>
          <p:nvPr>
            <p:extLst>
              <p:ext uri="{D42A27DB-BD31-4B8C-83A1-F6EECF244321}">
                <p14:modId xmlns:p14="http://schemas.microsoft.com/office/powerpoint/2010/main" val="316598035"/>
              </p:ext>
            </p:extLst>
          </p:nvPr>
        </p:nvGraphicFramePr>
        <p:xfrm>
          <a:off x="850822" y="1538024"/>
          <a:ext cx="2195131" cy="2997079"/>
        </p:xfrm>
        <a:graphic>
          <a:graphicData uri="http://schemas.openxmlformats.org/drawingml/2006/table">
            <a:tbl>
              <a:tblPr bandRow="1">
                <a:tableStyleId>{5C22544A-7EE6-4342-B048-85BDC9FD1C3A}</a:tableStyleId>
              </a:tblPr>
              <a:tblGrid>
                <a:gridCol w="774752">
                  <a:extLst>
                    <a:ext uri="{9D8B030D-6E8A-4147-A177-3AD203B41FA5}">
                      <a16:colId xmlns:a16="http://schemas.microsoft.com/office/drawing/2014/main" val="3797100967"/>
                    </a:ext>
                  </a:extLst>
                </a:gridCol>
                <a:gridCol w="731710">
                  <a:extLst>
                    <a:ext uri="{9D8B030D-6E8A-4147-A177-3AD203B41FA5}">
                      <a16:colId xmlns:a16="http://schemas.microsoft.com/office/drawing/2014/main" val="2444882234"/>
                    </a:ext>
                  </a:extLst>
                </a:gridCol>
                <a:gridCol w="688669">
                  <a:extLst>
                    <a:ext uri="{9D8B030D-6E8A-4147-A177-3AD203B41FA5}">
                      <a16:colId xmlns:a16="http://schemas.microsoft.com/office/drawing/2014/main" val="1168130813"/>
                    </a:ext>
                  </a:extLst>
                </a:gridCol>
              </a:tblGrid>
              <a:tr h="314839">
                <a:tc gridSpan="3">
                  <a:txBody>
                    <a:bodyPr/>
                    <a:lstStyle/>
                    <a:p>
                      <a:pPr algn="ctr" rtl="0" fontAlgn="base"/>
                      <a:r>
                        <a:rPr lang="en-US" sz="1000" b="1" dirty="0">
                          <a:solidFill>
                            <a:srgbClr val="010205"/>
                          </a:solidFill>
                          <a:effectLst/>
                          <a:highlight>
                            <a:srgbClr val="FFFFFF"/>
                          </a:highlight>
                          <a:latin typeface="Times New Roman"/>
                        </a:rPr>
                        <a:t>Statistics</a:t>
                      </a:r>
                      <a:r>
                        <a:rPr lang="en-US" sz="1000" dirty="0">
                          <a:solidFill>
                            <a:srgbClr val="010205"/>
                          </a:solidFill>
                          <a:effectLst/>
                          <a:highlight>
                            <a:srgbClr val="FFFFFF"/>
                          </a:highlight>
                          <a:latin typeface="Times New Roman"/>
                        </a:rPr>
                        <a:t> </a:t>
                      </a:r>
                      <a:endParaRPr lang="en-US" dirty="0">
                        <a:effectLst/>
                        <a:highlight>
                          <a:srgbClr val="FFFFFF"/>
                        </a:highlight>
                        <a:latin typeface="Times New Roman"/>
                      </a:endParaRPr>
                    </a:p>
                  </a:txBody>
                  <a:tcPr anchor="ctr">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25553075"/>
                  </a:ext>
                </a:extLst>
              </a:tr>
              <a:tr h="132348">
                <a:tc gridSpan="3">
                  <a:txBody>
                    <a:bodyPr/>
                    <a:lstStyle/>
                    <a:p>
                      <a:pPr rtl="0" fontAlgn="base"/>
                      <a:r>
                        <a:rPr lang="en-US" sz="1000" dirty="0">
                          <a:solidFill>
                            <a:srgbClr val="010205"/>
                          </a:solidFill>
                          <a:effectLst/>
                          <a:latin typeface="Times New Roman"/>
                        </a:rPr>
                        <a:t>Moral Injury</a:t>
                      </a:r>
                      <a:endParaRPr lang="en-US" dirty="0">
                        <a:effectLst/>
                        <a:latin typeface="Times New Roman"/>
                      </a:endParaRPr>
                    </a:p>
                  </a:txBody>
                  <a:tcPr anchor="b">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14496681"/>
                  </a:ext>
                </a:extLst>
              </a:tr>
              <a:tr h="227608">
                <a:tc rowSpan="2">
                  <a:txBody>
                    <a:bodyPr/>
                    <a:lstStyle/>
                    <a:p>
                      <a:pPr rtl="0" fontAlgn="base"/>
                      <a:r>
                        <a:rPr lang="en-US" sz="1000" dirty="0">
                          <a:solidFill>
                            <a:srgbClr val="264A60"/>
                          </a:solidFill>
                          <a:effectLst/>
                          <a:highlight>
                            <a:srgbClr val="E0E0E0"/>
                          </a:highlight>
                          <a:latin typeface="Times New Roman"/>
                        </a:rPr>
                        <a:t>N </a:t>
                      </a:r>
                      <a:endParaRPr lang="en-US" dirty="0">
                        <a:effectLst/>
                        <a:highlight>
                          <a:srgbClr val="E0E0E0"/>
                        </a:highlight>
                        <a:latin typeface="Times New Roman"/>
                      </a:endParaRPr>
                    </a:p>
                  </a:txBody>
                  <a:tcPr>
                    <a:lnL>
                      <a:noFill/>
                    </a:lnL>
                    <a:lnR>
                      <a:noFill/>
                    </a:lnR>
                    <a:lnT>
                      <a:noFill/>
                    </a:lnT>
                    <a:lnB w="9525" cap="flat" cmpd="sng" algn="ctr">
                      <a:solidFill>
                        <a:srgbClr val="AEAEAE"/>
                      </a:solidFill>
                      <a:prstDash val="solid"/>
                      <a:round/>
                      <a:headEnd type="none" w="med" len="med"/>
                      <a:tailEnd type="none" w="med" len="med"/>
                    </a:lnB>
                    <a:solidFill>
                      <a:srgbClr val="E0E0E0"/>
                    </a:solidFill>
                  </a:tcPr>
                </a:tc>
                <a:tc>
                  <a:txBody>
                    <a:bodyPr/>
                    <a:lstStyle/>
                    <a:p>
                      <a:pPr rtl="0" fontAlgn="base"/>
                      <a:r>
                        <a:rPr lang="en-US" sz="1000">
                          <a:solidFill>
                            <a:srgbClr val="264A60"/>
                          </a:solidFill>
                          <a:effectLst/>
                          <a:highlight>
                            <a:srgbClr val="E0E0E0"/>
                          </a:highlight>
                          <a:latin typeface="Times New Roman"/>
                        </a:rPr>
                        <a:t>Valid </a:t>
                      </a:r>
                      <a:endParaRPr lang="en-US">
                        <a:effectLst/>
                        <a:highlight>
                          <a:srgbClr val="E0E0E0"/>
                        </a:highlight>
                        <a:latin typeface="Times New Roman"/>
                      </a:endParaRPr>
                    </a:p>
                  </a:txBody>
                  <a:tcPr>
                    <a:lnL>
                      <a:noFill/>
                    </a:lnL>
                    <a:lnR>
                      <a:noFill/>
                    </a:lnR>
                    <a:lnT>
                      <a:noFill/>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1,495 </a:t>
                      </a:r>
                      <a:endParaRPr lang="en-US" dirty="0">
                        <a:effectLst/>
                        <a:latin typeface="Times New Roman"/>
                      </a:endParaRPr>
                    </a:p>
                  </a:txBody>
                  <a:tcPr>
                    <a:lnL>
                      <a:noFill/>
                    </a:lnL>
                    <a:lnR>
                      <a:noFill/>
                    </a:lnR>
                    <a:lnT>
                      <a:noFill/>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3617171417"/>
                  </a:ext>
                </a:extLst>
              </a:tr>
              <a:tr h="227608">
                <a:tc vMerge="1">
                  <a:txBody>
                    <a:bodyPr/>
                    <a:lstStyle/>
                    <a:p>
                      <a:endParaRPr lang="en-US"/>
                    </a:p>
                  </a:txBody>
                  <a:tcPr/>
                </a:tc>
                <a:tc>
                  <a:txBody>
                    <a:bodyPr/>
                    <a:lstStyle/>
                    <a:p>
                      <a:pPr rtl="0" fontAlgn="base"/>
                      <a:r>
                        <a:rPr lang="en-US" sz="1000" dirty="0">
                          <a:solidFill>
                            <a:srgbClr val="264A60"/>
                          </a:solidFill>
                          <a:effectLst/>
                          <a:highlight>
                            <a:srgbClr val="E0E0E0"/>
                          </a:highlight>
                          <a:latin typeface="Times New Roman"/>
                        </a:rPr>
                        <a:t>Missing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0 </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1125948846"/>
                  </a:ext>
                </a:extLst>
              </a:tr>
              <a:tr h="227608">
                <a:tc gridSpan="2">
                  <a:txBody>
                    <a:bodyPr/>
                    <a:lstStyle/>
                    <a:p>
                      <a:pPr rtl="0" fontAlgn="base"/>
                      <a:r>
                        <a:rPr lang="en-US" sz="1000" dirty="0">
                          <a:solidFill>
                            <a:srgbClr val="264A60"/>
                          </a:solidFill>
                          <a:effectLst/>
                          <a:highlight>
                            <a:srgbClr val="E0E0E0"/>
                          </a:highlight>
                          <a:latin typeface="Times New Roman"/>
                        </a:rPr>
                        <a:t>Mean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solidFill>
                            <a:srgbClr val="010205"/>
                          </a:solidFill>
                          <a:effectLst/>
                          <a:latin typeface="Times New Roman"/>
                        </a:rPr>
                        <a:t>40.13</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1727959036"/>
                  </a:ext>
                </a:extLst>
              </a:tr>
              <a:tr h="227608">
                <a:tc gridSpan="2">
                  <a:txBody>
                    <a:bodyPr/>
                    <a:lstStyle/>
                    <a:p>
                      <a:pPr rtl="0" fontAlgn="base"/>
                      <a:r>
                        <a:rPr lang="en-US" sz="1000" dirty="0">
                          <a:solidFill>
                            <a:srgbClr val="264A60"/>
                          </a:solidFill>
                          <a:effectLst/>
                          <a:highlight>
                            <a:srgbClr val="E0E0E0"/>
                          </a:highlight>
                          <a:latin typeface="Times New Roman"/>
                        </a:rPr>
                        <a:t>Median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solidFill>
                            <a:srgbClr val="010205"/>
                          </a:solidFill>
                          <a:effectLst/>
                          <a:latin typeface="Times New Roman"/>
                        </a:rPr>
                        <a:t>38.00</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3516659375"/>
                  </a:ext>
                </a:extLst>
              </a:tr>
              <a:tr h="227608">
                <a:tc gridSpan="2">
                  <a:txBody>
                    <a:bodyPr/>
                    <a:lstStyle/>
                    <a:p>
                      <a:pPr rtl="0" fontAlgn="base"/>
                      <a:r>
                        <a:rPr lang="en-US" sz="1000" dirty="0">
                          <a:solidFill>
                            <a:srgbClr val="264A60"/>
                          </a:solidFill>
                          <a:effectLst/>
                          <a:highlight>
                            <a:srgbClr val="E0E0E0"/>
                          </a:highlight>
                          <a:latin typeface="Times New Roman"/>
                        </a:rPr>
                        <a:t>Std. Deviation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solidFill>
                            <a:srgbClr val="010205"/>
                          </a:solidFill>
                          <a:effectLst/>
                          <a:latin typeface="Times New Roman"/>
                        </a:rPr>
                        <a:t>15.3149</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4094132836"/>
                  </a:ext>
                </a:extLst>
              </a:tr>
              <a:tr h="227608">
                <a:tc gridSpan="2">
                  <a:txBody>
                    <a:bodyPr/>
                    <a:lstStyle/>
                    <a:p>
                      <a:pPr rtl="0" fontAlgn="base"/>
                      <a:r>
                        <a:rPr lang="en-US" sz="1000" dirty="0">
                          <a:solidFill>
                            <a:srgbClr val="264A60"/>
                          </a:solidFill>
                          <a:effectLst/>
                          <a:highlight>
                            <a:srgbClr val="E0E0E0"/>
                          </a:highlight>
                          <a:latin typeface="Times New Roman"/>
                        </a:rPr>
                        <a:t>Minimum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solidFill>
                            <a:srgbClr val="010205"/>
                          </a:solidFill>
                          <a:effectLst/>
                          <a:latin typeface="Times New Roman"/>
                        </a:rPr>
                        <a:t>11.00</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3369822741"/>
                  </a:ext>
                </a:extLst>
              </a:tr>
              <a:tr h="227608">
                <a:tc gridSpan="2">
                  <a:txBody>
                    <a:bodyPr/>
                    <a:lstStyle/>
                    <a:p>
                      <a:pPr rtl="0" fontAlgn="base"/>
                      <a:r>
                        <a:rPr lang="en-US" sz="1000" dirty="0">
                          <a:solidFill>
                            <a:srgbClr val="264A60"/>
                          </a:solidFill>
                          <a:effectLst/>
                          <a:highlight>
                            <a:srgbClr val="E0E0E0"/>
                          </a:highlight>
                          <a:latin typeface="Times New Roman"/>
                        </a:rPr>
                        <a:t>Maximum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solidFill>
                            <a:srgbClr val="010205"/>
                          </a:solidFill>
                          <a:effectLst/>
                          <a:latin typeface="Times New Roman"/>
                        </a:rPr>
                        <a:t>98.00</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2097206865"/>
                  </a:ext>
                </a:extLst>
              </a:tr>
              <a:tr h="227608">
                <a:tc rowSpan="3">
                  <a:txBody>
                    <a:bodyPr/>
                    <a:lstStyle/>
                    <a:p>
                      <a:pPr rtl="0" fontAlgn="base"/>
                      <a:r>
                        <a:rPr lang="en-US" sz="1000" dirty="0">
                          <a:solidFill>
                            <a:srgbClr val="264A60"/>
                          </a:solidFill>
                          <a:effectLst/>
                          <a:highlight>
                            <a:srgbClr val="E0E0E0"/>
                          </a:highlight>
                          <a:latin typeface="Times New Roman"/>
                        </a:rPr>
                        <a:t>Percentiles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rtl="0" fontAlgn="base"/>
                      <a:r>
                        <a:rPr lang="en-US" sz="1000" dirty="0">
                          <a:solidFill>
                            <a:srgbClr val="264A60"/>
                          </a:solidFill>
                          <a:effectLst/>
                          <a:highlight>
                            <a:srgbClr val="E0E0E0"/>
                          </a:highlight>
                          <a:latin typeface="Times New Roman"/>
                        </a:rPr>
                        <a:t>25 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28.00</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2570477429"/>
                  </a:ext>
                </a:extLst>
              </a:tr>
              <a:tr h="227608">
                <a:tc vMerge="1">
                  <a:txBody>
                    <a:bodyPr/>
                    <a:lstStyle/>
                    <a:p>
                      <a:endParaRPr lang="en-US"/>
                    </a:p>
                  </a:txBody>
                  <a:tcPr/>
                </a:tc>
                <a:tc>
                  <a:txBody>
                    <a:bodyPr/>
                    <a:lstStyle/>
                    <a:p>
                      <a:pPr rtl="0" fontAlgn="base"/>
                      <a:r>
                        <a:rPr lang="en-US" sz="1000" dirty="0">
                          <a:solidFill>
                            <a:srgbClr val="264A60"/>
                          </a:solidFill>
                          <a:effectLst/>
                          <a:highlight>
                            <a:srgbClr val="E0E0E0"/>
                          </a:highlight>
                          <a:latin typeface="Times New Roman"/>
                        </a:rPr>
                        <a:t>50 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38.00</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1161515408"/>
                  </a:ext>
                </a:extLst>
              </a:tr>
              <a:tr h="227608">
                <a:tc vMerge="1">
                  <a:txBody>
                    <a:bodyPr/>
                    <a:lstStyle/>
                    <a:p>
                      <a:endParaRPr lang="en-US"/>
                    </a:p>
                  </a:txBody>
                  <a:tcPr/>
                </a:tc>
                <a:tc>
                  <a:txBody>
                    <a:bodyPr/>
                    <a:lstStyle/>
                    <a:p>
                      <a:pPr rtl="0" fontAlgn="base"/>
                      <a:r>
                        <a:rPr lang="en-US" sz="1000" dirty="0">
                          <a:solidFill>
                            <a:srgbClr val="264A60"/>
                          </a:solidFill>
                          <a:effectLst/>
                          <a:highlight>
                            <a:srgbClr val="E0E0E0"/>
                          </a:highlight>
                          <a:latin typeface="Times New Roman"/>
                        </a:rPr>
                        <a:t>75 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51.50</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extLst>
                  <a:ext uri="{0D108BD9-81ED-4DB2-BD59-A6C34878D82A}">
                    <a16:rowId xmlns:a16="http://schemas.microsoft.com/office/drawing/2014/main" val="3991350389"/>
                  </a:ext>
                </a:extLst>
              </a:tr>
            </a:tbl>
          </a:graphicData>
        </a:graphic>
      </p:graphicFrame>
      <p:pic>
        <p:nvPicPr>
          <p:cNvPr id="15" name="Picture 14">
            <a:extLst>
              <a:ext uri="{FF2B5EF4-FFF2-40B4-BE49-F238E27FC236}">
                <a16:creationId xmlns:a16="http://schemas.microsoft.com/office/drawing/2014/main" id="{6E8C6631-1CCD-4807-A5EE-9E5E90EAF0E2}"/>
              </a:ext>
            </a:extLst>
          </p:cNvPr>
          <p:cNvPicPr>
            <a:picLocks noChangeAspect="1"/>
          </p:cNvPicPr>
          <p:nvPr/>
        </p:nvPicPr>
        <p:blipFill>
          <a:blip r:embed="rId4"/>
          <a:srcRect/>
          <a:stretch/>
        </p:blipFill>
        <p:spPr>
          <a:xfrm>
            <a:off x="8098705" y="1625611"/>
            <a:ext cx="3914275" cy="3914275"/>
          </a:xfrm>
          <a:prstGeom prst="rect">
            <a:avLst/>
          </a:prstGeom>
        </p:spPr>
      </p:pic>
    </p:spTree>
    <p:extLst>
      <p:ext uri="{BB962C8B-B14F-4D97-AF65-F5344CB8AC3E}">
        <p14:creationId xmlns:p14="http://schemas.microsoft.com/office/powerpoint/2010/main" val="234221012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BE7B6-B5AB-0C2D-2012-AFD623FDD2E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75928E1-9F89-F514-63AC-318CC2948D88}"/>
              </a:ext>
            </a:extLst>
          </p:cNvPr>
          <p:cNvSpPr txBox="1"/>
          <p:nvPr/>
        </p:nvSpPr>
        <p:spPr>
          <a:xfrm>
            <a:off x="0" y="15149"/>
            <a:ext cx="12192000" cy="830997"/>
          </a:xfrm>
          <a:prstGeom prst="rect">
            <a:avLst/>
          </a:prstGeom>
          <a:solidFill>
            <a:srgbClr val="FF8300"/>
          </a:solidFill>
        </p:spPr>
        <p:txBody>
          <a:bodyPr wrap="square" lIns="91440" tIns="45720" rIns="91440" bIns="45720" rtlCol="0" anchor="t">
            <a:spAutoFit/>
          </a:bodyPr>
          <a:lstStyle/>
          <a:p>
            <a:pPr algn="ctr"/>
            <a:r>
              <a:rPr lang="en-US" sz="2400" b="1" dirty="0"/>
              <a:t>MULTIPLE LINEAR REGRESSION </a:t>
            </a:r>
            <a:endParaRPr lang="en-US" sz="2400" dirty="0">
              <a:ea typeface="Calibri" panose="020F0502020204030204"/>
              <a:cs typeface="Calibri" panose="020F0502020204030204"/>
            </a:endParaRPr>
          </a:p>
          <a:p>
            <a:pPr algn="ctr"/>
            <a:r>
              <a:rPr lang="en-US" sz="2400" b="1" dirty="0"/>
              <a:t>Univariate Statistics for </a:t>
            </a:r>
            <a:r>
              <a:rPr lang="en-US" sz="2400" b="1" dirty="0">
                <a:ea typeface="+mn-lt"/>
                <a:cs typeface="+mn-lt"/>
              </a:rPr>
              <a:t>Self-Stigmatization (X</a:t>
            </a:r>
            <a:r>
              <a:rPr lang="en-US" sz="2400" b="1" baseline="-25000" dirty="0">
                <a:ea typeface="+mn-lt"/>
                <a:cs typeface="+mn-lt"/>
              </a:rPr>
              <a:t>N5</a:t>
            </a:r>
            <a:r>
              <a:rPr lang="en-US" sz="2400" b="1" dirty="0">
                <a:ea typeface="+mn-lt"/>
                <a:cs typeface="+mn-lt"/>
              </a:rPr>
              <a:t>)</a:t>
            </a:r>
            <a:endParaRPr lang="en-US" sz="2400" dirty="0">
              <a:ea typeface="+mn-lt"/>
              <a:cs typeface="+mn-lt"/>
            </a:endParaRPr>
          </a:p>
        </p:txBody>
      </p:sp>
      <p:sp>
        <p:nvSpPr>
          <p:cNvPr id="9" name="TextBox 8">
            <a:extLst>
              <a:ext uri="{FF2B5EF4-FFF2-40B4-BE49-F238E27FC236}">
                <a16:creationId xmlns:a16="http://schemas.microsoft.com/office/drawing/2014/main" id="{2F08F543-597D-285F-1A8B-8FA673242FFA}"/>
              </a:ext>
            </a:extLst>
          </p:cNvPr>
          <p:cNvSpPr txBox="1"/>
          <p:nvPr/>
        </p:nvSpPr>
        <p:spPr>
          <a:xfrm>
            <a:off x="72198" y="5411689"/>
            <a:ext cx="12047604" cy="830997"/>
          </a:xfrm>
          <a:prstGeom prst="rect">
            <a:avLst/>
          </a:prstGeom>
          <a:noFill/>
        </p:spPr>
        <p:txBody>
          <a:bodyPr wrap="square" lIns="91440" tIns="45720" rIns="91440" bIns="45720" anchor="t">
            <a:spAutoFit/>
          </a:bodyPr>
          <a:lstStyle/>
          <a:p>
            <a:pPr algn="ctr"/>
            <a:r>
              <a:rPr lang="en-US" sz="2400" b="1" dirty="0">
                <a:solidFill>
                  <a:srgbClr val="000000"/>
                </a:solidFill>
                <a:ea typeface="Times New Roman" panose="02020603050405020304" pitchFamily="18" charset="0"/>
              </a:rPr>
              <a:t>Interpretation Statement</a:t>
            </a:r>
            <a:endParaRPr lang="en-US" sz="2400" dirty="0">
              <a:solidFill>
                <a:srgbClr val="000000"/>
              </a:solidFill>
              <a:effectLst/>
              <a:ea typeface="Times New Roman" panose="02020603050405020304" pitchFamily="18" charset="0"/>
            </a:endParaRPr>
          </a:p>
          <a:p>
            <a:r>
              <a:rPr lang="en-US" sz="2400" dirty="0">
                <a:solidFill>
                  <a:srgbClr val="000000"/>
                </a:solidFill>
                <a:effectLst/>
                <a:latin typeface="Calibri"/>
                <a:ea typeface="MS PGothic"/>
                <a:cs typeface="Times New Roman"/>
              </a:rPr>
              <a:t>Among the 1,495 </a:t>
            </a:r>
            <a:r>
              <a:rPr lang="en-US" sz="2400" dirty="0">
                <a:solidFill>
                  <a:srgbClr val="000000"/>
                </a:solidFill>
                <a:latin typeface="Calibri"/>
                <a:ea typeface="MS PGothic"/>
                <a:cs typeface="Times New Roman"/>
              </a:rPr>
              <a:t>v</a:t>
            </a:r>
            <a:r>
              <a:rPr lang="en-US" sz="2400" dirty="0">
                <a:solidFill>
                  <a:srgbClr val="000000"/>
                </a:solidFill>
                <a:effectLst/>
                <a:latin typeface="Calibri"/>
                <a:ea typeface="MS PGothic"/>
                <a:cs typeface="Times New Roman"/>
              </a:rPr>
              <a:t>eterans, </a:t>
            </a:r>
            <a:r>
              <a:rPr lang="en-US" sz="2400" dirty="0">
                <a:solidFill>
                  <a:srgbClr val="000000"/>
                </a:solidFill>
                <a:latin typeface="Calibri"/>
                <a:ea typeface="MS PGothic"/>
                <a:cs typeface="Times New Roman"/>
              </a:rPr>
              <a:t>the 5-point summary for Self-Stigmatization is (4, 4, 7, 11, 28)</a:t>
            </a:r>
            <a:endParaRPr lang="en-US" sz="2400" dirty="0">
              <a:ea typeface="Calibri"/>
              <a:cs typeface="Calibri"/>
            </a:endParaRPr>
          </a:p>
        </p:txBody>
      </p:sp>
      <p:sp>
        <p:nvSpPr>
          <p:cNvPr id="3" name="TextBox 2">
            <a:extLst>
              <a:ext uri="{FF2B5EF4-FFF2-40B4-BE49-F238E27FC236}">
                <a16:creationId xmlns:a16="http://schemas.microsoft.com/office/drawing/2014/main" id="{372C918E-37D2-06E5-F59B-8AC9661FE06E}"/>
              </a:ext>
            </a:extLst>
          </p:cNvPr>
          <p:cNvSpPr txBox="1"/>
          <p:nvPr/>
        </p:nvSpPr>
        <p:spPr>
          <a:xfrm>
            <a:off x="179019" y="1075087"/>
            <a:ext cx="3636060" cy="461665"/>
          </a:xfrm>
          <a:prstGeom prst="rect">
            <a:avLst/>
          </a:prstGeom>
          <a:noFill/>
        </p:spPr>
        <p:txBody>
          <a:bodyPr wrap="none" rtlCol="0">
            <a:spAutoFit/>
          </a:bodyPr>
          <a:lstStyle/>
          <a:p>
            <a:r>
              <a:rPr lang="en-US" sz="2400" b="1"/>
              <a:t>Descriptive Statistics Table</a:t>
            </a:r>
            <a:r>
              <a:rPr lang="en-US" sz="2400"/>
              <a:t> </a:t>
            </a:r>
          </a:p>
        </p:txBody>
      </p:sp>
      <p:sp>
        <p:nvSpPr>
          <p:cNvPr id="5" name="TextBox 4">
            <a:extLst>
              <a:ext uri="{FF2B5EF4-FFF2-40B4-BE49-F238E27FC236}">
                <a16:creationId xmlns:a16="http://schemas.microsoft.com/office/drawing/2014/main" id="{9CF321C8-96CB-4609-06C9-F35F94F4F386}"/>
              </a:ext>
            </a:extLst>
          </p:cNvPr>
          <p:cNvSpPr txBox="1"/>
          <p:nvPr/>
        </p:nvSpPr>
        <p:spPr>
          <a:xfrm>
            <a:off x="4308305" y="1013230"/>
            <a:ext cx="3167727" cy="461665"/>
          </a:xfrm>
          <a:prstGeom prst="rect">
            <a:avLst/>
          </a:prstGeom>
          <a:noFill/>
        </p:spPr>
        <p:txBody>
          <a:bodyPr wrap="none" lIns="91440" tIns="45720" rIns="91440" bIns="45720" rtlCol="0" anchor="t">
            <a:spAutoFit/>
          </a:bodyPr>
          <a:lstStyle/>
          <a:p>
            <a:r>
              <a:rPr lang="en-US" sz="2400" b="1" dirty="0"/>
              <a:t>Histogram and Box Plot</a:t>
            </a:r>
            <a:endParaRPr lang="en-US" sz="2400" dirty="0"/>
          </a:p>
        </p:txBody>
      </p:sp>
      <p:pic>
        <p:nvPicPr>
          <p:cNvPr id="16" name="Picture 15">
            <a:extLst>
              <a:ext uri="{FF2B5EF4-FFF2-40B4-BE49-F238E27FC236}">
                <a16:creationId xmlns:a16="http://schemas.microsoft.com/office/drawing/2014/main" id="{DEF03148-96DA-D721-AB01-B0FB18C31A6F}"/>
              </a:ext>
            </a:extLst>
          </p:cNvPr>
          <p:cNvPicPr>
            <a:picLocks noChangeAspect="1"/>
          </p:cNvPicPr>
          <p:nvPr/>
        </p:nvPicPr>
        <p:blipFill>
          <a:blip r:embed="rId3"/>
          <a:srcRect/>
          <a:stretch/>
        </p:blipFill>
        <p:spPr>
          <a:xfrm>
            <a:off x="4138863" y="1471863"/>
            <a:ext cx="3914274" cy="3914274"/>
          </a:xfrm>
          <a:prstGeom prst="rect">
            <a:avLst/>
          </a:prstGeom>
        </p:spPr>
      </p:pic>
      <p:graphicFrame>
        <p:nvGraphicFramePr>
          <p:cNvPr id="4" name="Table 3">
            <a:extLst>
              <a:ext uri="{FF2B5EF4-FFF2-40B4-BE49-F238E27FC236}">
                <a16:creationId xmlns:a16="http://schemas.microsoft.com/office/drawing/2014/main" id="{A2438E2F-F25B-1615-7041-488B1702682F}"/>
              </a:ext>
            </a:extLst>
          </p:cNvPr>
          <p:cNvGraphicFramePr>
            <a:graphicFrameLocks noGrp="1"/>
          </p:cNvGraphicFramePr>
          <p:nvPr>
            <p:extLst>
              <p:ext uri="{D42A27DB-BD31-4B8C-83A1-F6EECF244321}">
                <p14:modId xmlns:p14="http://schemas.microsoft.com/office/powerpoint/2010/main" val="85549441"/>
              </p:ext>
            </p:extLst>
          </p:nvPr>
        </p:nvGraphicFramePr>
        <p:xfrm>
          <a:off x="850822" y="1538024"/>
          <a:ext cx="2195131" cy="2997079"/>
        </p:xfrm>
        <a:graphic>
          <a:graphicData uri="http://schemas.openxmlformats.org/drawingml/2006/table">
            <a:tbl>
              <a:tblPr bandRow="1">
                <a:tableStyleId>{5C22544A-7EE6-4342-B048-85BDC9FD1C3A}</a:tableStyleId>
              </a:tblPr>
              <a:tblGrid>
                <a:gridCol w="774752">
                  <a:extLst>
                    <a:ext uri="{9D8B030D-6E8A-4147-A177-3AD203B41FA5}">
                      <a16:colId xmlns:a16="http://schemas.microsoft.com/office/drawing/2014/main" val="3797100967"/>
                    </a:ext>
                  </a:extLst>
                </a:gridCol>
                <a:gridCol w="731710">
                  <a:extLst>
                    <a:ext uri="{9D8B030D-6E8A-4147-A177-3AD203B41FA5}">
                      <a16:colId xmlns:a16="http://schemas.microsoft.com/office/drawing/2014/main" val="2444882234"/>
                    </a:ext>
                  </a:extLst>
                </a:gridCol>
                <a:gridCol w="688669">
                  <a:extLst>
                    <a:ext uri="{9D8B030D-6E8A-4147-A177-3AD203B41FA5}">
                      <a16:colId xmlns:a16="http://schemas.microsoft.com/office/drawing/2014/main" val="1168130813"/>
                    </a:ext>
                  </a:extLst>
                </a:gridCol>
              </a:tblGrid>
              <a:tr h="314839">
                <a:tc gridSpan="3">
                  <a:txBody>
                    <a:bodyPr/>
                    <a:lstStyle/>
                    <a:p>
                      <a:pPr algn="ctr" rtl="0" fontAlgn="base"/>
                      <a:r>
                        <a:rPr lang="en-US" sz="1000" b="1" dirty="0">
                          <a:solidFill>
                            <a:srgbClr val="010205"/>
                          </a:solidFill>
                          <a:effectLst/>
                          <a:highlight>
                            <a:srgbClr val="FFFFFF"/>
                          </a:highlight>
                          <a:latin typeface="Times New Roman"/>
                        </a:rPr>
                        <a:t>Statistics</a:t>
                      </a:r>
                      <a:r>
                        <a:rPr lang="en-US" sz="1000" dirty="0">
                          <a:solidFill>
                            <a:srgbClr val="010205"/>
                          </a:solidFill>
                          <a:effectLst/>
                          <a:highlight>
                            <a:srgbClr val="FFFFFF"/>
                          </a:highlight>
                          <a:latin typeface="Times New Roman"/>
                        </a:rPr>
                        <a:t> </a:t>
                      </a:r>
                      <a:endParaRPr lang="en-US" dirty="0">
                        <a:effectLst/>
                        <a:highlight>
                          <a:srgbClr val="FFFFFF"/>
                        </a:highlight>
                        <a:latin typeface="Times New Roman"/>
                      </a:endParaRPr>
                    </a:p>
                  </a:txBody>
                  <a:tcPr anchor="ctr">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25553075"/>
                  </a:ext>
                </a:extLst>
              </a:tr>
              <a:tr h="132348">
                <a:tc gridSpan="3">
                  <a:txBody>
                    <a:bodyPr/>
                    <a:lstStyle/>
                    <a:p>
                      <a:pPr rtl="0" fontAlgn="base"/>
                      <a:r>
                        <a:rPr lang="en-US" sz="1000" dirty="0">
                          <a:solidFill>
                            <a:srgbClr val="010205"/>
                          </a:solidFill>
                          <a:effectLst/>
                          <a:latin typeface="Times New Roman"/>
                        </a:rPr>
                        <a:t>Self-Stigmatization</a:t>
                      </a:r>
                      <a:endParaRPr lang="en-US" dirty="0">
                        <a:effectLst/>
                        <a:latin typeface="Times New Roman"/>
                      </a:endParaRPr>
                    </a:p>
                  </a:txBody>
                  <a:tcPr anchor="b">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14496681"/>
                  </a:ext>
                </a:extLst>
              </a:tr>
              <a:tr h="227608">
                <a:tc rowSpan="2">
                  <a:txBody>
                    <a:bodyPr/>
                    <a:lstStyle/>
                    <a:p>
                      <a:pPr rtl="0" fontAlgn="base"/>
                      <a:r>
                        <a:rPr lang="en-US" sz="1000" dirty="0">
                          <a:solidFill>
                            <a:srgbClr val="264A60"/>
                          </a:solidFill>
                          <a:effectLst/>
                          <a:highlight>
                            <a:srgbClr val="E0E0E0"/>
                          </a:highlight>
                          <a:latin typeface="Times New Roman"/>
                        </a:rPr>
                        <a:t>N </a:t>
                      </a:r>
                      <a:endParaRPr lang="en-US" dirty="0">
                        <a:effectLst/>
                        <a:highlight>
                          <a:srgbClr val="E0E0E0"/>
                        </a:highlight>
                        <a:latin typeface="Times New Roman"/>
                      </a:endParaRPr>
                    </a:p>
                  </a:txBody>
                  <a:tcPr>
                    <a:lnL>
                      <a:noFill/>
                    </a:lnL>
                    <a:lnR>
                      <a:noFill/>
                    </a:lnR>
                    <a:lnT>
                      <a:noFill/>
                    </a:lnT>
                    <a:lnB w="9525" cap="flat" cmpd="sng" algn="ctr">
                      <a:solidFill>
                        <a:srgbClr val="AEAEAE"/>
                      </a:solidFill>
                      <a:prstDash val="solid"/>
                      <a:round/>
                      <a:headEnd type="none" w="med" len="med"/>
                      <a:tailEnd type="none" w="med" len="med"/>
                    </a:lnB>
                    <a:solidFill>
                      <a:srgbClr val="E0E0E0"/>
                    </a:solidFill>
                  </a:tcPr>
                </a:tc>
                <a:tc>
                  <a:txBody>
                    <a:bodyPr/>
                    <a:lstStyle/>
                    <a:p>
                      <a:pPr rtl="0" fontAlgn="base"/>
                      <a:r>
                        <a:rPr lang="en-US" sz="1000">
                          <a:solidFill>
                            <a:srgbClr val="264A60"/>
                          </a:solidFill>
                          <a:effectLst/>
                          <a:highlight>
                            <a:srgbClr val="E0E0E0"/>
                          </a:highlight>
                          <a:latin typeface="Times New Roman"/>
                        </a:rPr>
                        <a:t>Valid </a:t>
                      </a:r>
                      <a:endParaRPr lang="en-US">
                        <a:effectLst/>
                        <a:highlight>
                          <a:srgbClr val="E0E0E0"/>
                        </a:highlight>
                        <a:latin typeface="Times New Roman"/>
                      </a:endParaRPr>
                    </a:p>
                  </a:txBody>
                  <a:tcPr>
                    <a:lnL>
                      <a:noFill/>
                    </a:lnL>
                    <a:lnR>
                      <a:noFill/>
                    </a:lnR>
                    <a:lnT>
                      <a:noFill/>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1,495 </a:t>
                      </a:r>
                      <a:endParaRPr lang="en-US" dirty="0">
                        <a:effectLst/>
                        <a:latin typeface="Times New Roman"/>
                      </a:endParaRPr>
                    </a:p>
                  </a:txBody>
                  <a:tcPr>
                    <a:lnL>
                      <a:noFill/>
                    </a:lnL>
                    <a:lnR>
                      <a:noFill/>
                    </a:lnR>
                    <a:lnT>
                      <a:noFill/>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3617171417"/>
                  </a:ext>
                </a:extLst>
              </a:tr>
              <a:tr h="227608">
                <a:tc vMerge="1">
                  <a:txBody>
                    <a:bodyPr/>
                    <a:lstStyle/>
                    <a:p>
                      <a:endParaRPr lang="en-US"/>
                    </a:p>
                  </a:txBody>
                  <a:tcPr/>
                </a:tc>
                <a:tc>
                  <a:txBody>
                    <a:bodyPr/>
                    <a:lstStyle/>
                    <a:p>
                      <a:pPr rtl="0" fontAlgn="base"/>
                      <a:r>
                        <a:rPr lang="en-US" sz="1000" dirty="0">
                          <a:solidFill>
                            <a:srgbClr val="264A60"/>
                          </a:solidFill>
                          <a:effectLst/>
                          <a:highlight>
                            <a:srgbClr val="E0E0E0"/>
                          </a:highlight>
                          <a:latin typeface="Times New Roman"/>
                        </a:rPr>
                        <a:t>Missing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0 </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1125948846"/>
                  </a:ext>
                </a:extLst>
              </a:tr>
              <a:tr h="227608">
                <a:tc gridSpan="2">
                  <a:txBody>
                    <a:bodyPr/>
                    <a:lstStyle/>
                    <a:p>
                      <a:pPr rtl="0" fontAlgn="base"/>
                      <a:r>
                        <a:rPr lang="en-US" sz="1000" dirty="0">
                          <a:solidFill>
                            <a:srgbClr val="264A60"/>
                          </a:solidFill>
                          <a:effectLst/>
                          <a:highlight>
                            <a:srgbClr val="E0E0E0"/>
                          </a:highlight>
                          <a:latin typeface="Times New Roman"/>
                        </a:rPr>
                        <a:t>Mean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solidFill>
                            <a:srgbClr val="010205"/>
                          </a:solidFill>
                          <a:effectLst/>
                          <a:latin typeface="Times New Roman"/>
                        </a:rPr>
                        <a:t>8.80</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1727959036"/>
                  </a:ext>
                </a:extLst>
              </a:tr>
              <a:tr h="227608">
                <a:tc gridSpan="2">
                  <a:txBody>
                    <a:bodyPr/>
                    <a:lstStyle/>
                    <a:p>
                      <a:pPr rtl="0" fontAlgn="base"/>
                      <a:r>
                        <a:rPr lang="en-US" sz="1000" dirty="0">
                          <a:solidFill>
                            <a:srgbClr val="264A60"/>
                          </a:solidFill>
                          <a:effectLst/>
                          <a:highlight>
                            <a:srgbClr val="E0E0E0"/>
                          </a:highlight>
                          <a:latin typeface="Times New Roman"/>
                        </a:rPr>
                        <a:t>Median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solidFill>
                            <a:srgbClr val="010205"/>
                          </a:solidFill>
                          <a:effectLst/>
                          <a:latin typeface="Times New Roman"/>
                        </a:rPr>
                        <a:t>7.00</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3516659375"/>
                  </a:ext>
                </a:extLst>
              </a:tr>
              <a:tr h="227608">
                <a:tc gridSpan="2">
                  <a:txBody>
                    <a:bodyPr/>
                    <a:lstStyle/>
                    <a:p>
                      <a:pPr rtl="0" fontAlgn="base"/>
                      <a:r>
                        <a:rPr lang="en-US" sz="1000" dirty="0">
                          <a:solidFill>
                            <a:srgbClr val="264A60"/>
                          </a:solidFill>
                          <a:effectLst/>
                          <a:highlight>
                            <a:srgbClr val="E0E0E0"/>
                          </a:highlight>
                          <a:latin typeface="Times New Roman"/>
                        </a:rPr>
                        <a:t>Std. Deviation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solidFill>
                            <a:srgbClr val="010205"/>
                          </a:solidFill>
                          <a:effectLst/>
                          <a:latin typeface="Times New Roman"/>
                        </a:rPr>
                        <a:t>5.1066</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4094132836"/>
                  </a:ext>
                </a:extLst>
              </a:tr>
              <a:tr h="227608">
                <a:tc gridSpan="2">
                  <a:txBody>
                    <a:bodyPr/>
                    <a:lstStyle/>
                    <a:p>
                      <a:pPr rtl="0" fontAlgn="base"/>
                      <a:r>
                        <a:rPr lang="en-US" sz="1000" dirty="0">
                          <a:solidFill>
                            <a:srgbClr val="264A60"/>
                          </a:solidFill>
                          <a:effectLst/>
                          <a:highlight>
                            <a:srgbClr val="E0E0E0"/>
                          </a:highlight>
                          <a:latin typeface="Times New Roman"/>
                        </a:rPr>
                        <a:t>Minimum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solidFill>
                            <a:srgbClr val="010205"/>
                          </a:solidFill>
                          <a:effectLst/>
                          <a:latin typeface="Times New Roman"/>
                        </a:rPr>
                        <a:t>4.00</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3369822741"/>
                  </a:ext>
                </a:extLst>
              </a:tr>
              <a:tr h="227608">
                <a:tc gridSpan="2">
                  <a:txBody>
                    <a:bodyPr/>
                    <a:lstStyle/>
                    <a:p>
                      <a:pPr rtl="0" fontAlgn="base"/>
                      <a:r>
                        <a:rPr lang="en-US" sz="1000" dirty="0">
                          <a:solidFill>
                            <a:srgbClr val="264A60"/>
                          </a:solidFill>
                          <a:effectLst/>
                          <a:highlight>
                            <a:srgbClr val="E0E0E0"/>
                          </a:highlight>
                          <a:latin typeface="Times New Roman"/>
                        </a:rPr>
                        <a:t>Maximum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solidFill>
                            <a:srgbClr val="010205"/>
                          </a:solidFill>
                          <a:effectLst/>
                          <a:latin typeface="Times New Roman"/>
                        </a:rPr>
                        <a:t>28.00</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2097206865"/>
                  </a:ext>
                </a:extLst>
              </a:tr>
              <a:tr h="227608">
                <a:tc rowSpan="3">
                  <a:txBody>
                    <a:bodyPr/>
                    <a:lstStyle/>
                    <a:p>
                      <a:pPr rtl="0" fontAlgn="base"/>
                      <a:r>
                        <a:rPr lang="en-US" sz="1000" dirty="0">
                          <a:solidFill>
                            <a:srgbClr val="264A60"/>
                          </a:solidFill>
                          <a:effectLst/>
                          <a:highlight>
                            <a:srgbClr val="E0E0E0"/>
                          </a:highlight>
                          <a:latin typeface="Times New Roman"/>
                        </a:rPr>
                        <a:t>Percentiles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rtl="0" fontAlgn="base"/>
                      <a:r>
                        <a:rPr lang="en-US" sz="1000" dirty="0">
                          <a:solidFill>
                            <a:srgbClr val="264A60"/>
                          </a:solidFill>
                          <a:effectLst/>
                          <a:highlight>
                            <a:srgbClr val="E0E0E0"/>
                          </a:highlight>
                          <a:latin typeface="Times New Roman"/>
                        </a:rPr>
                        <a:t>25 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4.00</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2570477429"/>
                  </a:ext>
                </a:extLst>
              </a:tr>
              <a:tr h="227608">
                <a:tc vMerge="1">
                  <a:txBody>
                    <a:bodyPr/>
                    <a:lstStyle/>
                    <a:p>
                      <a:endParaRPr lang="en-US"/>
                    </a:p>
                  </a:txBody>
                  <a:tcPr/>
                </a:tc>
                <a:tc>
                  <a:txBody>
                    <a:bodyPr/>
                    <a:lstStyle/>
                    <a:p>
                      <a:pPr rtl="0" fontAlgn="base"/>
                      <a:r>
                        <a:rPr lang="en-US" sz="1000" dirty="0">
                          <a:solidFill>
                            <a:srgbClr val="264A60"/>
                          </a:solidFill>
                          <a:effectLst/>
                          <a:highlight>
                            <a:srgbClr val="E0E0E0"/>
                          </a:highlight>
                          <a:latin typeface="Times New Roman"/>
                        </a:rPr>
                        <a:t>50 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7.00</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1161515408"/>
                  </a:ext>
                </a:extLst>
              </a:tr>
              <a:tr h="227608">
                <a:tc vMerge="1">
                  <a:txBody>
                    <a:bodyPr/>
                    <a:lstStyle/>
                    <a:p>
                      <a:endParaRPr lang="en-US"/>
                    </a:p>
                  </a:txBody>
                  <a:tcPr/>
                </a:tc>
                <a:tc>
                  <a:txBody>
                    <a:bodyPr/>
                    <a:lstStyle/>
                    <a:p>
                      <a:pPr rtl="0" fontAlgn="base"/>
                      <a:r>
                        <a:rPr lang="en-US" sz="1000" dirty="0">
                          <a:solidFill>
                            <a:srgbClr val="264A60"/>
                          </a:solidFill>
                          <a:effectLst/>
                          <a:highlight>
                            <a:srgbClr val="E0E0E0"/>
                          </a:highlight>
                          <a:latin typeface="Times New Roman"/>
                        </a:rPr>
                        <a:t>75 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11.00</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extLst>
                  <a:ext uri="{0D108BD9-81ED-4DB2-BD59-A6C34878D82A}">
                    <a16:rowId xmlns:a16="http://schemas.microsoft.com/office/drawing/2014/main" val="3991350389"/>
                  </a:ext>
                </a:extLst>
              </a:tr>
            </a:tbl>
          </a:graphicData>
        </a:graphic>
      </p:graphicFrame>
      <p:pic>
        <p:nvPicPr>
          <p:cNvPr id="15" name="Picture 14">
            <a:extLst>
              <a:ext uri="{FF2B5EF4-FFF2-40B4-BE49-F238E27FC236}">
                <a16:creationId xmlns:a16="http://schemas.microsoft.com/office/drawing/2014/main" id="{84E8E793-1F9F-6817-F62B-5B208268212B}"/>
              </a:ext>
            </a:extLst>
          </p:cNvPr>
          <p:cNvPicPr>
            <a:picLocks noChangeAspect="1"/>
          </p:cNvPicPr>
          <p:nvPr/>
        </p:nvPicPr>
        <p:blipFill>
          <a:blip r:embed="rId4"/>
          <a:srcRect/>
          <a:stretch/>
        </p:blipFill>
        <p:spPr>
          <a:xfrm>
            <a:off x="8098705" y="1625611"/>
            <a:ext cx="3914275" cy="3914275"/>
          </a:xfrm>
          <a:prstGeom prst="rect">
            <a:avLst/>
          </a:prstGeom>
        </p:spPr>
      </p:pic>
    </p:spTree>
    <p:extLst>
      <p:ext uri="{BB962C8B-B14F-4D97-AF65-F5344CB8AC3E}">
        <p14:creationId xmlns:p14="http://schemas.microsoft.com/office/powerpoint/2010/main" val="32717976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D1E29A-213B-3AC7-B646-D1CF9EE51E6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C9256CB-695E-D09A-18E9-6A3CB4BB3997}"/>
              </a:ext>
            </a:extLst>
          </p:cNvPr>
          <p:cNvSpPr txBox="1"/>
          <p:nvPr/>
        </p:nvSpPr>
        <p:spPr>
          <a:xfrm>
            <a:off x="0" y="15149"/>
            <a:ext cx="12192000" cy="830997"/>
          </a:xfrm>
          <a:prstGeom prst="rect">
            <a:avLst/>
          </a:prstGeom>
          <a:solidFill>
            <a:srgbClr val="FF8300"/>
          </a:solidFill>
        </p:spPr>
        <p:txBody>
          <a:bodyPr wrap="square" lIns="91440" tIns="45720" rIns="91440" bIns="45720" rtlCol="0" anchor="t">
            <a:spAutoFit/>
          </a:bodyPr>
          <a:lstStyle/>
          <a:p>
            <a:pPr algn="ctr"/>
            <a:r>
              <a:rPr lang="en-US" sz="2400" b="1" dirty="0"/>
              <a:t>MULTIPLE LINEAR REGRESSION </a:t>
            </a:r>
            <a:endParaRPr lang="en-US" sz="2400" dirty="0">
              <a:ea typeface="Calibri" panose="020F0502020204030204"/>
              <a:cs typeface="Calibri" panose="020F0502020204030204"/>
            </a:endParaRPr>
          </a:p>
          <a:p>
            <a:pPr algn="ctr"/>
            <a:r>
              <a:rPr lang="en-US" sz="2400" b="1" dirty="0"/>
              <a:t>Univariate Statistics for </a:t>
            </a:r>
            <a:r>
              <a:rPr lang="en-US" sz="2400" b="1" dirty="0">
                <a:ea typeface="+mn-lt"/>
                <a:cs typeface="+mn-lt"/>
              </a:rPr>
              <a:t>Suicide Risk (X</a:t>
            </a:r>
            <a:r>
              <a:rPr lang="en-US" sz="2400" b="1" baseline="-25000" dirty="0">
                <a:ea typeface="+mn-lt"/>
                <a:cs typeface="+mn-lt"/>
              </a:rPr>
              <a:t>N7</a:t>
            </a:r>
            <a:r>
              <a:rPr lang="en-US" sz="2400" b="1" dirty="0">
                <a:ea typeface="+mn-lt"/>
                <a:cs typeface="+mn-lt"/>
              </a:rPr>
              <a:t>)</a:t>
            </a:r>
            <a:endParaRPr lang="en-US" sz="2400" dirty="0">
              <a:ea typeface="+mn-lt"/>
              <a:cs typeface="+mn-lt"/>
            </a:endParaRPr>
          </a:p>
        </p:txBody>
      </p:sp>
      <p:sp>
        <p:nvSpPr>
          <p:cNvPr id="9" name="TextBox 8">
            <a:extLst>
              <a:ext uri="{FF2B5EF4-FFF2-40B4-BE49-F238E27FC236}">
                <a16:creationId xmlns:a16="http://schemas.microsoft.com/office/drawing/2014/main" id="{E7348F4B-BF86-242E-CB9A-899C7AF6E902}"/>
              </a:ext>
            </a:extLst>
          </p:cNvPr>
          <p:cNvSpPr txBox="1"/>
          <p:nvPr/>
        </p:nvSpPr>
        <p:spPr>
          <a:xfrm>
            <a:off x="72198" y="5411689"/>
            <a:ext cx="12047604" cy="830997"/>
          </a:xfrm>
          <a:prstGeom prst="rect">
            <a:avLst/>
          </a:prstGeom>
          <a:noFill/>
        </p:spPr>
        <p:txBody>
          <a:bodyPr wrap="square" lIns="91440" tIns="45720" rIns="91440" bIns="45720" anchor="t">
            <a:spAutoFit/>
          </a:bodyPr>
          <a:lstStyle/>
          <a:p>
            <a:pPr algn="ctr"/>
            <a:r>
              <a:rPr lang="en-US" sz="2400" b="1" dirty="0">
                <a:solidFill>
                  <a:srgbClr val="000000"/>
                </a:solidFill>
                <a:ea typeface="Times New Roman" panose="02020603050405020304" pitchFamily="18" charset="0"/>
              </a:rPr>
              <a:t>Interpretation Statement</a:t>
            </a:r>
            <a:endParaRPr lang="en-US" sz="2400" dirty="0">
              <a:solidFill>
                <a:srgbClr val="000000"/>
              </a:solidFill>
              <a:effectLst/>
              <a:ea typeface="Times New Roman" panose="02020603050405020304" pitchFamily="18" charset="0"/>
            </a:endParaRPr>
          </a:p>
          <a:p>
            <a:r>
              <a:rPr lang="en-US" sz="2400" dirty="0">
                <a:solidFill>
                  <a:srgbClr val="000000"/>
                </a:solidFill>
                <a:effectLst/>
                <a:latin typeface="Calibri"/>
                <a:ea typeface="MS PGothic"/>
                <a:cs typeface="Times New Roman"/>
              </a:rPr>
              <a:t>Among the 1,495 </a:t>
            </a:r>
            <a:r>
              <a:rPr lang="en-US" sz="2400" dirty="0">
                <a:solidFill>
                  <a:srgbClr val="000000"/>
                </a:solidFill>
                <a:latin typeface="Calibri"/>
                <a:ea typeface="MS PGothic"/>
                <a:cs typeface="Times New Roman"/>
              </a:rPr>
              <a:t>v</a:t>
            </a:r>
            <a:r>
              <a:rPr lang="en-US" sz="2400" dirty="0">
                <a:solidFill>
                  <a:srgbClr val="000000"/>
                </a:solidFill>
                <a:effectLst/>
                <a:latin typeface="Calibri"/>
                <a:ea typeface="MS PGothic"/>
                <a:cs typeface="Times New Roman"/>
              </a:rPr>
              <a:t>eterans, </a:t>
            </a:r>
            <a:r>
              <a:rPr lang="en-US" sz="2400" dirty="0">
                <a:solidFill>
                  <a:srgbClr val="000000"/>
                </a:solidFill>
                <a:latin typeface="Calibri"/>
                <a:ea typeface="MS PGothic"/>
                <a:cs typeface="Times New Roman"/>
              </a:rPr>
              <a:t>the 5-point summary for Suicide Risk is (3, 3, 3, 6, 22)</a:t>
            </a:r>
            <a:endParaRPr lang="en-US" sz="2400" dirty="0">
              <a:ea typeface="Calibri"/>
              <a:cs typeface="Calibri"/>
            </a:endParaRPr>
          </a:p>
        </p:txBody>
      </p:sp>
      <p:sp>
        <p:nvSpPr>
          <p:cNvPr id="3" name="TextBox 2">
            <a:extLst>
              <a:ext uri="{FF2B5EF4-FFF2-40B4-BE49-F238E27FC236}">
                <a16:creationId xmlns:a16="http://schemas.microsoft.com/office/drawing/2014/main" id="{80CE2155-FA81-CBD0-2DBE-1E5089359820}"/>
              </a:ext>
            </a:extLst>
          </p:cNvPr>
          <p:cNvSpPr txBox="1"/>
          <p:nvPr/>
        </p:nvSpPr>
        <p:spPr>
          <a:xfrm>
            <a:off x="179019" y="1075087"/>
            <a:ext cx="3636060" cy="461665"/>
          </a:xfrm>
          <a:prstGeom prst="rect">
            <a:avLst/>
          </a:prstGeom>
          <a:noFill/>
        </p:spPr>
        <p:txBody>
          <a:bodyPr wrap="none" rtlCol="0">
            <a:spAutoFit/>
          </a:bodyPr>
          <a:lstStyle/>
          <a:p>
            <a:r>
              <a:rPr lang="en-US" sz="2400" b="1"/>
              <a:t>Descriptive Statistics Table</a:t>
            </a:r>
            <a:r>
              <a:rPr lang="en-US" sz="2400"/>
              <a:t> </a:t>
            </a:r>
          </a:p>
        </p:txBody>
      </p:sp>
      <p:sp>
        <p:nvSpPr>
          <p:cNvPr id="5" name="TextBox 4">
            <a:extLst>
              <a:ext uri="{FF2B5EF4-FFF2-40B4-BE49-F238E27FC236}">
                <a16:creationId xmlns:a16="http://schemas.microsoft.com/office/drawing/2014/main" id="{D8C2036A-F903-1F5A-32E3-C3C5012A1980}"/>
              </a:ext>
            </a:extLst>
          </p:cNvPr>
          <p:cNvSpPr txBox="1"/>
          <p:nvPr/>
        </p:nvSpPr>
        <p:spPr>
          <a:xfrm>
            <a:off x="4308305" y="1013230"/>
            <a:ext cx="3167727" cy="461665"/>
          </a:xfrm>
          <a:prstGeom prst="rect">
            <a:avLst/>
          </a:prstGeom>
          <a:noFill/>
        </p:spPr>
        <p:txBody>
          <a:bodyPr wrap="none" lIns="91440" tIns="45720" rIns="91440" bIns="45720" rtlCol="0" anchor="t">
            <a:spAutoFit/>
          </a:bodyPr>
          <a:lstStyle/>
          <a:p>
            <a:r>
              <a:rPr lang="en-US" sz="2400" b="1" dirty="0"/>
              <a:t>Histogram and Box Plot</a:t>
            </a:r>
            <a:endParaRPr lang="en-US" sz="2400" dirty="0"/>
          </a:p>
        </p:txBody>
      </p:sp>
      <p:pic>
        <p:nvPicPr>
          <p:cNvPr id="16" name="Picture 15">
            <a:extLst>
              <a:ext uri="{FF2B5EF4-FFF2-40B4-BE49-F238E27FC236}">
                <a16:creationId xmlns:a16="http://schemas.microsoft.com/office/drawing/2014/main" id="{021A855B-668C-8F95-7FEB-0A752373E8A1}"/>
              </a:ext>
            </a:extLst>
          </p:cNvPr>
          <p:cNvPicPr>
            <a:picLocks noChangeAspect="1"/>
          </p:cNvPicPr>
          <p:nvPr/>
        </p:nvPicPr>
        <p:blipFill>
          <a:blip r:embed="rId3"/>
          <a:srcRect/>
          <a:stretch/>
        </p:blipFill>
        <p:spPr>
          <a:xfrm>
            <a:off x="4138863" y="1471863"/>
            <a:ext cx="3914274" cy="3914274"/>
          </a:xfrm>
          <a:prstGeom prst="rect">
            <a:avLst/>
          </a:prstGeom>
        </p:spPr>
      </p:pic>
      <p:graphicFrame>
        <p:nvGraphicFramePr>
          <p:cNvPr id="4" name="Table 3">
            <a:extLst>
              <a:ext uri="{FF2B5EF4-FFF2-40B4-BE49-F238E27FC236}">
                <a16:creationId xmlns:a16="http://schemas.microsoft.com/office/drawing/2014/main" id="{91AEC0AC-6314-9E55-4715-F6D3A9883ACD}"/>
              </a:ext>
            </a:extLst>
          </p:cNvPr>
          <p:cNvGraphicFramePr>
            <a:graphicFrameLocks noGrp="1"/>
          </p:cNvGraphicFramePr>
          <p:nvPr>
            <p:extLst>
              <p:ext uri="{D42A27DB-BD31-4B8C-83A1-F6EECF244321}">
                <p14:modId xmlns:p14="http://schemas.microsoft.com/office/powerpoint/2010/main" val="1842570095"/>
              </p:ext>
            </p:extLst>
          </p:nvPr>
        </p:nvGraphicFramePr>
        <p:xfrm>
          <a:off x="850822" y="1538024"/>
          <a:ext cx="2195131" cy="3240919"/>
        </p:xfrm>
        <a:graphic>
          <a:graphicData uri="http://schemas.openxmlformats.org/drawingml/2006/table">
            <a:tbl>
              <a:tblPr bandRow="1">
                <a:tableStyleId>{5C22544A-7EE6-4342-B048-85BDC9FD1C3A}</a:tableStyleId>
              </a:tblPr>
              <a:tblGrid>
                <a:gridCol w="774752">
                  <a:extLst>
                    <a:ext uri="{9D8B030D-6E8A-4147-A177-3AD203B41FA5}">
                      <a16:colId xmlns:a16="http://schemas.microsoft.com/office/drawing/2014/main" val="3797100967"/>
                    </a:ext>
                  </a:extLst>
                </a:gridCol>
                <a:gridCol w="731710">
                  <a:extLst>
                    <a:ext uri="{9D8B030D-6E8A-4147-A177-3AD203B41FA5}">
                      <a16:colId xmlns:a16="http://schemas.microsoft.com/office/drawing/2014/main" val="2444882234"/>
                    </a:ext>
                  </a:extLst>
                </a:gridCol>
                <a:gridCol w="688669">
                  <a:extLst>
                    <a:ext uri="{9D8B030D-6E8A-4147-A177-3AD203B41FA5}">
                      <a16:colId xmlns:a16="http://schemas.microsoft.com/office/drawing/2014/main" val="1168130813"/>
                    </a:ext>
                  </a:extLst>
                </a:gridCol>
              </a:tblGrid>
              <a:tr h="314839">
                <a:tc gridSpan="3">
                  <a:txBody>
                    <a:bodyPr/>
                    <a:lstStyle/>
                    <a:p>
                      <a:pPr algn="ctr" rtl="0" fontAlgn="base"/>
                      <a:r>
                        <a:rPr lang="en-US" sz="1000" b="1" dirty="0">
                          <a:solidFill>
                            <a:srgbClr val="010205"/>
                          </a:solidFill>
                          <a:effectLst/>
                          <a:highlight>
                            <a:srgbClr val="FFFFFF"/>
                          </a:highlight>
                          <a:latin typeface="Times New Roman"/>
                        </a:rPr>
                        <a:t>Statistics</a:t>
                      </a:r>
                      <a:r>
                        <a:rPr lang="en-US" sz="1000" dirty="0">
                          <a:solidFill>
                            <a:srgbClr val="010205"/>
                          </a:solidFill>
                          <a:effectLst/>
                          <a:highlight>
                            <a:srgbClr val="FFFFFF"/>
                          </a:highlight>
                          <a:latin typeface="Times New Roman"/>
                        </a:rPr>
                        <a:t> </a:t>
                      </a:r>
                      <a:endParaRPr lang="en-US" dirty="0">
                        <a:effectLst/>
                        <a:highlight>
                          <a:srgbClr val="FFFFFF"/>
                        </a:highlight>
                        <a:latin typeface="Times New Roman"/>
                      </a:endParaRPr>
                    </a:p>
                  </a:txBody>
                  <a:tcPr anchor="ctr">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25553075"/>
                  </a:ext>
                </a:extLst>
              </a:tr>
              <a:tr h="132348">
                <a:tc gridSpan="3">
                  <a:txBody>
                    <a:bodyPr/>
                    <a:lstStyle/>
                    <a:p>
                      <a:pPr rtl="0" fontAlgn="base"/>
                      <a:r>
                        <a:rPr lang="en-US" sz="1000" dirty="0">
                          <a:solidFill>
                            <a:srgbClr val="010205"/>
                          </a:solidFill>
                          <a:effectLst/>
                          <a:latin typeface="Times New Roman"/>
                        </a:rPr>
                        <a:t>Suicide Risk</a:t>
                      </a:r>
                      <a:endParaRPr lang="en-US" dirty="0">
                        <a:effectLst/>
                        <a:latin typeface="Times New Roman"/>
                      </a:endParaRPr>
                    </a:p>
                  </a:txBody>
                  <a:tcPr anchor="b">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14496681"/>
                  </a:ext>
                </a:extLst>
              </a:tr>
              <a:tr h="227608">
                <a:tc rowSpan="2">
                  <a:txBody>
                    <a:bodyPr/>
                    <a:lstStyle/>
                    <a:p>
                      <a:pPr rtl="0" fontAlgn="base"/>
                      <a:r>
                        <a:rPr lang="en-US" sz="1000" dirty="0">
                          <a:solidFill>
                            <a:srgbClr val="264A60"/>
                          </a:solidFill>
                          <a:effectLst/>
                          <a:highlight>
                            <a:srgbClr val="E0E0E0"/>
                          </a:highlight>
                          <a:latin typeface="Times New Roman"/>
                        </a:rPr>
                        <a:t>N </a:t>
                      </a:r>
                      <a:endParaRPr lang="en-US" dirty="0">
                        <a:effectLst/>
                        <a:highlight>
                          <a:srgbClr val="E0E0E0"/>
                        </a:highlight>
                        <a:latin typeface="Times New Roman"/>
                      </a:endParaRPr>
                    </a:p>
                  </a:txBody>
                  <a:tcPr>
                    <a:lnL>
                      <a:noFill/>
                    </a:lnL>
                    <a:lnR>
                      <a:noFill/>
                    </a:lnR>
                    <a:lnT>
                      <a:noFill/>
                    </a:lnT>
                    <a:lnB w="9525" cap="flat" cmpd="sng" algn="ctr">
                      <a:solidFill>
                        <a:srgbClr val="AEAEAE"/>
                      </a:solidFill>
                      <a:prstDash val="solid"/>
                      <a:round/>
                      <a:headEnd type="none" w="med" len="med"/>
                      <a:tailEnd type="none" w="med" len="med"/>
                    </a:lnB>
                    <a:solidFill>
                      <a:srgbClr val="E0E0E0"/>
                    </a:solidFill>
                  </a:tcPr>
                </a:tc>
                <a:tc>
                  <a:txBody>
                    <a:bodyPr/>
                    <a:lstStyle/>
                    <a:p>
                      <a:pPr rtl="0" fontAlgn="base"/>
                      <a:r>
                        <a:rPr lang="en-US" sz="1000">
                          <a:solidFill>
                            <a:srgbClr val="264A60"/>
                          </a:solidFill>
                          <a:effectLst/>
                          <a:highlight>
                            <a:srgbClr val="E0E0E0"/>
                          </a:highlight>
                          <a:latin typeface="Times New Roman"/>
                        </a:rPr>
                        <a:t>Valid </a:t>
                      </a:r>
                      <a:endParaRPr lang="en-US">
                        <a:effectLst/>
                        <a:highlight>
                          <a:srgbClr val="E0E0E0"/>
                        </a:highlight>
                        <a:latin typeface="Times New Roman"/>
                      </a:endParaRPr>
                    </a:p>
                  </a:txBody>
                  <a:tcPr>
                    <a:lnL>
                      <a:noFill/>
                    </a:lnL>
                    <a:lnR>
                      <a:noFill/>
                    </a:lnR>
                    <a:lnT>
                      <a:noFill/>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1,495 </a:t>
                      </a:r>
                      <a:endParaRPr lang="en-US" dirty="0">
                        <a:effectLst/>
                        <a:latin typeface="Times New Roman"/>
                      </a:endParaRPr>
                    </a:p>
                  </a:txBody>
                  <a:tcPr>
                    <a:lnL>
                      <a:noFill/>
                    </a:lnL>
                    <a:lnR>
                      <a:noFill/>
                    </a:lnR>
                    <a:lnT>
                      <a:noFill/>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3617171417"/>
                  </a:ext>
                </a:extLst>
              </a:tr>
              <a:tr h="227608">
                <a:tc vMerge="1">
                  <a:txBody>
                    <a:bodyPr/>
                    <a:lstStyle/>
                    <a:p>
                      <a:endParaRPr lang="en-US"/>
                    </a:p>
                  </a:txBody>
                  <a:tcPr/>
                </a:tc>
                <a:tc>
                  <a:txBody>
                    <a:bodyPr/>
                    <a:lstStyle/>
                    <a:p>
                      <a:pPr rtl="0" fontAlgn="base"/>
                      <a:r>
                        <a:rPr lang="en-US" sz="1000" dirty="0">
                          <a:solidFill>
                            <a:srgbClr val="264A60"/>
                          </a:solidFill>
                          <a:effectLst/>
                          <a:highlight>
                            <a:srgbClr val="E0E0E0"/>
                          </a:highlight>
                          <a:latin typeface="Times New Roman"/>
                        </a:rPr>
                        <a:t>Missing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26* </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1125948846"/>
                  </a:ext>
                </a:extLst>
              </a:tr>
              <a:tr h="227608">
                <a:tc gridSpan="2">
                  <a:txBody>
                    <a:bodyPr/>
                    <a:lstStyle/>
                    <a:p>
                      <a:pPr rtl="0" fontAlgn="base"/>
                      <a:r>
                        <a:rPr lang="en-US" sz="1000" dirty="0">
                          <a:solidFill>
                            <a:srgbClr val="264A60"/>
                          </a:solidFill>
                          <a:effectLst/>
                          <a:highlight>
                            <a:srgbClr val="E0E0E0"/>
                          </a:highlight>
                          <a:latin typeface="Times New Roman"/>
                        </a:rPr>
                        <a:t>Mean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solidFill>
                            <a:srgbClr val="010205"/>
                          </a:solidFill>
                          <a:effectLst/>
                          <a:latin typeface="Times New Roman"/>
                        </a:rPr>
                        <a:t>5.298</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1727959036"/>
                  </a:ext>
                </a:extLst>
              </a:tr>
              <a:tr h="227608">
                <a:tc gridSpan="2">
                  <a:txBody>
                    <a:bodyPr/>
                    <a:lstStyle/>
                    <a:p>
                      <a:pPr rtl="0" fontAlgn="base"/>
                      <a:r>
                        <a:rPr lang="en-US" sz="1000" dirty="0">
                          <a:solidFill>
                            <a:srgbClr val="264A60"/>
                          </a:solidFill>
                          <a:effectLst/>
                          <a:highlight>
                            <a:srgbClr val="E0E0E0"/>
                          </a:highlight>
                          <a:latin typeface="Times New Roman"/>
                        </a:rPr>
                        <a:t>Median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solidFill>
                            <a:srgbClr val="010205"/>
                          </a:solidFill>
                          <a:effectLst/>
                          <a:latin typeface="Times New Roman"/>
                        </a:rPr>
                        <a:t>3.00</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3516659375"/>
                  </a:ext>
                </a:extLst>
              </a:tr>
              <a:tr h="227608">
                <a:tc gridSpan="2">
                  <a:txBody>
                    <a:bodyPr/>
                    <a:lstStyle/>
                    <a:p>
                      <a:pPr rtl="0" fontAlgn="base"/>
                      <a:r>
                        <a:rPr lang="en-US" sz="1000" dirty="0">
                          <a:solidFill>
                            <a:srgbClr val="264A60"/>
                          </a:solidFill>
                          <a:effectLst/>
                          <a:highlight>
                            <a:srgbClr val="E0E0E0"/>
                          </a:highlight>
                          <a:latin typeface="Times New Roman"/>
                        </a:rPr>
                        <a:t>Std. Deviation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solidFill>
                            <a:srgbClr val="010205"/>
                          </a:solidFill>
                          <a:effectLst/>
                          <a:latin typeface="Times New Roman"/>
                        </a:rPr>
                        <a:t>3.6770</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4094132836"/>
                  </a:ext>
                </a:extLst>
              </a:tr>
              <a:tr h="227608">
                <a:tc gridSpan="2">
                  <a:txBody>
                    <a:bodyPr/>
                    <a:lstStyle/>
                    <a:p>
                      <a:pPr rtl="0" fontAlgn="base"/>
                      <a:r>
                        <a:rPr lang="en-US" sz="1000" dirty="0">
                          <a:solidFill>
                            <a:srgbClr val="264A60"/>
                          </a:solidFill>
                          <a:effectLst/>
                          <a:highlight>
                            <a:srgbClr val="E0E0E0"/>
                          </a:highlight>
                          <a:latin typeface="Times New Roman"/>
                        </a:rPr>
                        <a:t>Minimum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solidFill>
                            <a:srgbClr val="010205"/>
                          </a:solidFill>
                          <a:effectLst/>
                          <a:latin typeface="Times New Roman"/>
                        </a:rPr>
                        <a:t>3.00</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3369822741"/>
                  </a:ext>
                </a:extLst>
              </a:tr>
              <a:tr h="227608">
                <a:tc gridSpan="2">
                  <a:txBody>
                    <a:bodyPr/>
                    <a:lstStyle/>
                    <a:p>
                      <a:pPr rtl="0" fontAlgn="base"/>
                      <a:r>
                        <a:rPr lang="en-US" sz="1000" dirty="0">
                          <a:solidFill>
                            <a:srgbClr val="264A60"/>
                          </a:solidFill>
                          <a:effectLst/>
                          <a:highlight>
                            <a:srgbClr val="E0E0E0"/>
                          </a:highlight>
                          <a:latin typeface="Times New Roman"/>
                        </a:rPr>
                        <a:t>Maximum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solidFill>
                            <a:srgbClr val="010205"/>
                          </a:solidFill>
                          <a:effectLst/>
                          <a:latin typeface="Times New Roman"/>
                        </a:rPr>
                        <a:t>22.00</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2097206865"/>
                  </a:ext>
                </a:extLst>
              </a:tr>
              <a:tr h="227608">
                <a:tc rowSpan="3">
                  <a:txBody>
                    <a:bodyPr/>
                    <a:lstStyle/>
                    <a:p>
                      <a:pPr rtl="0" fontAlgn="base"/>
                      <a:r>
                        <a:rPr lang="en-US" sz="1000" dirty="0">
                          <a:solidFill>
                            <a:srgbClr val="264A60"/>
                          </a:solidFill>
                          <a:effectLst/>
                          <a:highlight>
                            <a:srgbClr val="E0E0E0"/>
                          </a:highlight>
                          <a:latin typeface="Times New Roman"/>
                        </a:rPr>
                        <a:t>Percentiles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a:txBody>
                    <a:bodyPr/>
                    <a:lstStyle/>
                    <a:p>
                      <a:pPr rtl="0" fontAlgn="base"/>
                      <a:r>
                        <a:rPr lang="en-US" sz="1000" dirty="0">
                          <a:solidFill>
                            <a:srgbClr val="264A60"/>
                          </a:solidFill>
                          <a:effectLst/>
                          <a:highlight>
                            <a:srgbClr val="E0E0E0"/>
                          </a:highlight>
                          <a:latin typeface="Times New Roman"/>
                        </a:rPr>
                        <a:t>25 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3.00</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2570477429"/>
                  </a:ext>
                </a:extLst>
              </a:tr>
              <a:tr h="227608">
                <a:tc vMerge="1">
                  <a:txBody>
                    <a:bodyPr/>
                    <a:lstStyle/>
                    <a:p>
                      <a:endParaRPr lang="en-US"/>
                    </a:p>
                  </a:txBody>
                  <a:tcPr/>
                </a:tc>
                <a:tc>
                  <a:txBody>
                    <a:bodyPr/>
                    <a:lstStyle/>
                    <a:p>
                      <a:pPr rtl="0" fontAlgn="base"/>
                      <a:r>
                        <a:rPr lang="en-US" sz="1000" dirty="0">
                          <a:solidFill>
                            <a:srgbClr val="264A60"/>
                          </a:solidFill>
                          <a:effectLst/>
                          <a:highlight>
                            <a:srgbClr val="E0E0E0"/>
                          </a:highlight>
                          <a:latin typeface="Times New Roman"/>
                        </a:rPr>
                        <a:t>50 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3.00</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1161515408"/>
                  </a:ext>
                </a:extLst>
              </a:tr>
              <a:tr h="227608">
                <a:tc vMerge="1">
                  <a:txBody>
                    <a:bodyPr/>
                    <a:lstStyle/>
                    <a:p>
                      <a:endParaRPr lang="en-US"/>
                    </a:p>
                  </a:txBody>
                  <a:tcPr/>
                </a:tc>
                <a:tc>
                  <a:txBody>
                    <a:bodyPr/>
                    <a:lstStyle/>
                    <a:p>
                      <a:pPr rtl="0" fontAlgn="base"/>
                      <a:r>
                        <a:rPr lang="en-US" sz="1000" dirty="0">
                          <a:solidFill>
                            <a:srgbClr val="264A60"/>
                          </a:solidFill>
                          <a:effectLst/>
                          <a:highlight>
                            <a:srgbClr val="E0E0E0"/>
                          </a:highlight>
                          <a:latin typeface="Times New Roman"/>
                        </a:rPr>
                        <a:t>75 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6.00</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3991350389"/>
                  </a:ext>
                </a:extLst>
              </a:tr>
              <a:tr h="227608">
                <a:tc gridSpan="3">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000" dirty="0">
                          <a:effectLst/>
                          <a:highlight>
                            <a:srgbClr val="E0E0E0"/>
                          </a:highlight>
                          <a:latin typeface="Times New Roman"/>
                        </a:rPr>
                        <a:t>*Mean was imputed for missing values</a:t>
                      </a: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hMerge="1">
                  <a:txBody>
                    <a:bodyPr/>
                    <a:lstStyle/>
                    <a:p>
                      <a:pPr rtl="0" fontAlgn="base"/>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hMerge="1">
                  <a:txBody>
                    <a:bodyPr/>
                    <a:lstStyle/>
                    <a:p>
                      <a:pPr algn="r" rtl="0" fontAlgn="base"/>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extLst>
                  <a:ext uri="{0D108BD9-81ED-4DB2-BD59-A6C34878D82A}">
                    <a16:rowId xmlns:a16="http://schemas.microsoft.com/office/drawing/2014/main" val="2711763215"/>
                  </a:ext>
                </a:extLst>
              </a:tr>
            </a:tbl>
          </a:graphicData>
        </a:graphic>
      </p:graphicFrame>
      <p:pic>
        <p:nvPicPr>
          <p:cNvPr id="15" name="Picture 14">
            <a:extLst>
              <a:ext uri="{FF2B5EF4-FFF2-40B4-BE49-F238E27FC236}">
                <a16:creationId xmlns:a16="http://schemas.microsoft.com/office/drawing/2014/main" id="{8524B63E-C037-CA3C-A9FF-FBDC6E6AF0FD}"/>
              </a:ext>
            </a:extLst>
          </p:cNvPr>
          <p:cNvPicPr>
            <a:picLocks noChangeAspect="1"/>
          </p:cNvPicPr>
          <p:nvPr/>
        </p:nvPicPr>
        <p:blipFill>
          <a:blip r:embed="rId4"/>
          <a:srcRect/>
          <a:stretch/>
        </p:blipFill>
        <p:spPr>
          <a:xfrm>
            <a:off x="8098705" y="1625611"/>
            <a:ext cx="3914275" cy="3914275"/>
          </a:xfrm>
          <a:prstGeom prst="rect">
            <a:avLst/>
          </a:prstGeom>
        </p:spPr>
      </p:pic>
    </p:spTree>
    <p:extLst>
      <p:ext uri="{BB962C8B-B14F-4D97-AF65-F5344CB8AC3E}">
        <p14:creationId xmlns:p14="http://schemas.microsoft.com/office/powerpoint/2010/main" val="9819437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62969-B5C6-FF5F-0404-D955B19138F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241511C-09AB-56C2-5951-ABEFF60D30F3}"/>
              </a:ext>
            </a:extLst>
          </p:cNvPr>
          <p:cNvSpPr txBox="1"/>
          <p:nvPr/>
        </p:nvSpPr>
        <p:spPr>
          <a:xfrm>
            <a:off x="0" y="15149"/>
            <a:ext cx="12192000" cy="830997"/>
          </a:xfrm>
          <a:prstGeom prst="rect">
            <a:avLst/>
          </a:prstGeom>
          <a:solidFill>
            <a:srgbClr val="FF8300"/>
          </a:solidFill>
        </p:spPr>
        <p:txBody>
          <a:bodyPr wrap="square" lIns="91440" tIns="45720" rIns="91440" bIns="45720" rtlCol="0" anchor="t">
            <a:spAutoFit/>
          </a:bodyPr>
          <a:lstStyle/>
          <a:p>
            <a:pPr algn="ctr"/>
            <a:r>
              <a:rPr lang="en-US" sz="2400" b="1" dirty="0"/>
              <a:t>MULTIPLE LOGISTIC REGRESSION </a:t>
            </a:r>
            <a:endParaRPr lang="en-US" sz="2400" dirty="0">
              <a:ea typeface="Calibri" panose="020F0502020204030204"/>
              <a:cs typeface="Calibri" panose="020F0502020204030204"/>
            </a:endParaRPr>
          </a:p>
          <a:p>
            <a:pPr algn="ctr"/>
            <a:r>
              <a:rPr lang="en-US" sz="2400" b="1" dirty="0"/>
              <a:t>Univariate Statistics for </a:t>
            </a:r>
            <a:r>
              <a:rPr lang="en-US" sz="2400" b="1" dirty="0">
                <a:ea typeface="+mn-lt"/>
                <a:cs typeface="+mn-lt"/>
              </a:rPr>
              <a:t>History of Traumatic Brain Injury (X</a:t>
            </a:r>
            <a:r>
              <a:rPr lang="en-US" sz="2400" b="1" baseline="-25000" dirty="0">
                <a:ea typeface="+mn-lt"/>
                <a:cs typeface="+mn-lt"/>
              </a:rPr>
              <a:t>N7</a:t>
            </a:r>
            <a:r>
              <a:rPr lang="en-US" sz="2400" b="1" dirty="0">
                <a:ea typeface="+mn-lt"/>
                <a:cs typeface="+mn-lt"/>
              </a:rPr>
              <a:t>)</a:t>
            </a:r>
            <a:endParaRPr lang="en-US" sz="2400" dirty="0">
              <a:ea typeface="+mn-lt"/>
              <a:cs typeface="+mn-lt"/>
            </a:endParaRPr>
          </a:p>
        </p:txBody>
      </p:sp>
      <p:sp>
        <p:nvSpPr>
          <p:cNvPr id="9" name="TextBox 8">
            <a:extLst>
              <a:ext uri="{FF2B5EF4-FFF2-40B4-BE49-F238E27FC236}">
                <a16:creationId xmlns:a16="http://schemas.microsoft.com/office/drawing/2014/main" id="{D6D674DA-E582-6386-A9B4-E958D493EE6E}"/>
              </a:ext>
            </a:extLst>
          </p:cNvPr>
          <p:cNvSpPr txBox="1"/>
          <p:nvPr/>
        </p:nvSpPr>
        <p:spPr>
          <a:xfrm>
            <a:off x="72198" y="5411689"/>
            <a:ext cx="12047604" cy="1200329"/>
          </a:xfrm>
          <a:prstGeom prst="rect">
            <a:avLst/>
          </a:prstGeom>
          <a:noFill/>
        </p:spPr>
        <p:txBody>
          <a:bodyPr wrap="square" lIns="91440" tIns="45720" rIns="91440" bIns="45720" anchor="t">
            <a:spAutoFit/>
          </a:bodyPr>
          <a:lstStyle/>
          <a:p>
            <a:pPr algn="ctr"/>
            <a:r>
              <a:rPr lang="en-US" sz="2400" b="1" dirty="0">
                <a:solidFill>
                  <a:srgbClr val="000000"/>
                </a:solidFill>
                <a:ea typeface="Times New Roman" panose="02020603050405020304" pitchFamily="18" charset="0"/>
              </a:rPr>
              <a:t>Interpretation Statement</a:t>
            </a:r>
            <a:endParaRPr lang="en-US" sz="2400" dirty="0">
              <a:solidFill>
                <a:srgbClr val="000000"/>
              </a:solidFill>
              <a:effectLst/>
              <a:ea typeface="Times New Roman" panose="02020603050405020304" pitchFamily="18" charset="0"/>
            </a:endParaRPr>
          </a:p>
          <a:p>
            <a:r>
              <a:rPr lang="en-US" sz="2400" dirty="0">
                <a:solidFill>
                  <a:srgbClr val="000000"/>
                </a:solidFill>
                <a:effectLst/>
                <a:latin typeface="Calibri"/>
                <a:ea typeface="MS PGothic"/>
                <a:cs typeface="Times New Roman"/>
              </a:rPr>
              <a:t>Among the 1,495 </a:t>
            </a:r>
            <a:r>
              <a:rPr lang="en-US" sz="2400" dirty="0">
                <a:solidFill>
                  <a:srgbClr val="000000"/>
                </a:solidFill>
                <a:latin typeface="Calibri"/>
                <a:ea typeface="MS PGothic"/>
                <a:cs typeface="Times New Roman"/>
              </a:rPr>
              <a:t>v</a:t>
            </a:r>
            <a:r>
              <a:rPr lang="en-US" sz="2400" dirty="0">
                <a:solidFill>
                  <a:srgbClr val="000000"/>
                </a:solidFill>
                <a:effectLst/>
                <a:latin typeface="Calibri"/>
                <a:ea typeface="MS PGothic"/>
                <a:cs typeface="Times New Roman"/>
              </a:rPr>
              <a:t>eterans, </a:t>
            </a:r>
            <a:r>
              <a:rPr lang="en-US" sz="2400" dirty="0">
                <a:solidFill>
                  <a:srgbClr val="000000"/>
                </a:solidFill>
                <a:latin typeface="Calibri"/>
                <a:ea typeface="MS PGothic"/>
                <a:cs typeface="Times New Roman"/>
              </a:rPr>
              <a:t>83.1% have a history of a Traumatic Brain Injury, while 16.9% did not.  </a:t>
            </a:r>
            <a:r>
              <a:rPr lang="en-US" sz="2400" dirty="0"/>
              <a:t> </a:t>
            </a:r>
            <a:endParaRPr lang="en-US" sz="2400" dirty="0">
              <a:ea typeface="Calibri"/>
              <a:cs typeface="Calibri"/>
            </a:endParaRPr>
          </a:p>
        </p:txBody>
      </p:sp>
      <p:sp>
        <p:nvSpPr>
          <p:cNvPr id="3" name="TextBox 2">
            <a:extLst>
              <a:ext uri="{FF2B5EF4-FFF2-40B4-BE49-F238E27FC236}">
                <a16:creationId xmlns:a16="http://schemas.microsoft.com/office/drawing/2014/main" id="{A9BF67E8-2DFB-4360-F135-1E193F3DED24}"/>
              </a:ext>
            </a:extLst>
          </p:cNvPr>
          <p:cNvSpPr txBox="1"/>
          <p:nvPr/>
        </p:nvSpPr>
        <p:spPr>
          <a:xfrm>
            <a:off x="179019" y="1075087"/>
            <a:ext cx="3636060" cy="461665"/>
          </a:xfrm>
          <a:prstGeom prst="rect">
            <a:avLst/>
          </a:prstGeom>
          <a:noFill/>
        </p:spPr>
        <p:txBody>
          <a:bodyPr wrap="none" rtlCol="0">
            <a:spAutoFit/>
          </a:bodyPr>
          <a:lstStyle/>
          <a:p>
            <a:r>
              <a:rPr lang="en-US" sz="2400" b="1"/>
              <a:t>Descriptive Statistics Table</a:t>
            </a:r>
            <a:r>
              <a:rPr lang="en-US" sz="2400"/>
              <a:t> </a:t>
            </a:r>
          </a:p>
        </p:txBody>
      </p:sp>
      <p:sp>
        <p:nvSpPr>
          <p:cNvPr id="5" name="TextBox 4">
            <a:extLst>
              <a:ext uri="{FF2B5EF4-FFF2-40B4-BE49-F238E27FC236}">
                <a16:creationId xmlns:a16="http://schemas.microsoft.com/office/drawing/2014/main" id="{81E68FF8-79CB-A7FD-4397-38FE3D423F58}"/>
              </a:ext>
            </a:extLst>
          </p:cNvPr>
          <p:cNvSpPr txBox="1"/>
          <p:nvPr/>
        </p:nvSpPr>
        <p:spPr>
          <a:xfrm>
            <a:off x="7282894" y="1073448"/>
            <a:ext cx="1199367" cy="461665"/>
          </a:xfrm>
          <a:prstGeom prst="rect">
            <a:avLst/>
          </a:prstGeom>
          <a:noFill/>
        </p:spPr>
        <p:txBody>
          <a:bodyPr wrap="none" lIns="91440" tIns="45720" rIns="91440" bIns="45720" rtlCol="0" anchor="t">
            <a:spAutoFit/>
          </a:bodyPr>
          <a:lstStyle/>
          <a:p>
            <a:r>
              <a:rPr lang="en-US" sz="2400" b="1" dirty="0"/>
              <a:t>Bar Plot</a:t>
            </a:r>
            <a:endParaRPr lang="en-US" sz="2400" dirty="0"/>
          </a:p>
        </p:txBody>
      </p:sp>
      <p:graphicFrame>
        <p:nvGraphicFramePr>
          <p:cNvPr id="6" name="Table 5">
            <a:extLst>
              <a:ext uri="{FF2B5EF4-FFF2-40B4-BE49-F238E27FC236}">
                <a16:creationId xmlns:a16="http://schemas.microsoft.com/office/drawing/2014/main" id="{1B5E4489-6616-A299-EF31-0A95EB20FF19}"/>
              </a:ext>
            </a:extLst>
          </p:cNvPr>
          <p:cNvGraphicFramePr>
            <a:graphicFrameLocks noGrp="1"/>
          </p:cNvGraphicFramePr>
          <p:nvPr>
            <p:extLst>
              <p:ext uri="{D42A27DB-BD31-4B8C-83A1-F6EECF244321}">
                <p14:modId xmlns:p14="http://schemas.microsoft.com/office/powerpoint/2010/main" val="317936139"/>
              </p:ext>
            </p:extLst>
          </p:nvPr>
        </p:nvGraphicFramePr>
        <p:xfrm>
          <a:off x="179019" y="1667542"/>
          <a:ext cx="6328365" cy="1950720"/>
        </p:xfrm>
        <a:graphic>
          <a:graphicData uri="http://schemas.openxmlformats.org/drawingml/2006/table">
            <a:tbl>
              <a:tblPr bandRow="1">
                <a:tableStyleId>{5C22544A-7EE6-4342-B048-85BDC9FD1C3A}</a:tableStyleId>
              </a:tblPr>
              <a:tblGrid>
                <a:gridCol w="1500704">
                  <a:extLst>
                    <a:ext uri="{9D8B030D-6E8A-4147-A177-3AD203B41FA5}">
                      <a16:colId xmlns:a16="http://schemas.microsoft.com/office/drawing/2014/main" val="2143167101"/>
                    </a:ext>
                  </a:extLst>
                </a:gridCol>
                <a:gridCol w="1222391">
                  <a:extLst>
                    <a:ext uri="{9D8B030D-6E8A-4147-A177-3AD203B41FA5}">
                      <a16:colId xmlns:a16="http://schemas.microsoft.com/office/drawing/2014/main" val="993326423"/>
                    </a:ext>
                  </a:extLst>
                </a:gridCol>
                <a:gridCol w="1038916">
                  <a:extLst>
                    <a:ext uri="{9D8B030D-6E8A-4147-A177-3AD203B41FA5}">
                      <a16:colId xmlns:a16="http://schemas.microsoft.com/office/drawing/2014/main" val="1295646174"/>
                    </a:ext>
                  </a:extLst>
                </a:gridCol>
                <a:gridCol w="1222693">
                  <a:extLst>
                    <a:ext uri="{9D8B030D-6E8A-4147-A177-3AD203B41FA5}">
                      <a16:colId xmlns:a16="http://schemas.microsoft.com/office/drawing/2014/main" val="1289474979"/>
                    </a:ext>
                  </a:extLst>
                </a:gridCol>
                <a:gridCol w="1343661">
                  <a:extLst>
                    <a:ext uri="{9D8B030D-6E8A-4147-A177-3AD203B41FA5}">
                      <a16:colId xmlns:a16="http://schemas.microsoft.com/office/drawing/2014/main" val="3174542393"/>
                    </a:ext>
                  </a:extLst>
                </a:gridCol>
              </a:tblGrid>
              <a:tr h="231253">
                <a:tc gridSpan="5">
                  <a:txBody>
                    <a:bodyPr/>
                    <a:lstStyle/>
                    <a:p>
                      <a:r>
                        <a:rPr lang="en-US" dirty="0"/>
                        <a:t>History of Traumatic Brain Injury</a:t>
                      </a:r>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67827084"/>
                  </a:ext>
                </a:extLst>
              </a:tr>
              <a:tr h="211144">
                <a:tc>
                  <a:txBody>
                    <a:bodyPr/>
                    <a:lstStyle/>
                    <a:p>
                      <a:endParaRPr lang="en-US"/>
                    </a:p>
                  </a:txBody>
                  <a:tcPr/>
                </a:tc>
                <a:tc>
                  <a:txBody>
                    <a:bodyPr/>
                    <a:lstStyle/>
                    <a:p>
                      <a:pPr algn="ctr" rtl="0" fontAlgn="base"/>
                      <a:r>
                        <a:rPr lang="en-US" sz="1600">
                          <a:solidFill>
                            <a:srgbClr val="264A60"/>
                          </a:solidFill>
                          <a:effectLst/>
                          <a:highlight>
                            <a:srgbClr val="FFFFFF"/>
                          </a:highlight>
                          <a:latin typeface="Calibri"/>
                        </a:rPr>
                        <a:t>Frequency </a:t>
                      </a:r>
                      <a:endParaRPr lang="en-US" sz="1600">
                        <a:effectLst/>
                        <a:highlight>
                          <a:srgbClr val="FFFFFF"/>
                        </a:highlight>
                        <a:latin typeface="Calibri"/>
                      </a:endParaRPr>
                    </a:p>
                  </a:txBody>
                  <a:tcPr>
                    <a:lnR w="9525" cap="flat" cmpd="sng" algn="ctr">
                      <a:solidFill>
                        <a:srgbClr val="E0E0E0"/>
                      </a:solidFill>
                      <a:prstDash val="solid"/>
                      <a:round/>
                      <a:headEnd type="none" w="med" len="med"/>
                      <a:tailEnd type="none" w="med" len="med"/>
                    </a:lnR>
                    <a:lnT>
                      <a:noFill/>
                    </a:lnT>
                    <a:lnB w="9525" cap="flat" cmpd="sng" algn="ctr">
                      <a:solidFill>
                        <a:srgbClr val="152935"/>
                      </a:solidFill>
                      <a:prstDash val="solid"/>
                      <a:round/>
                      <a:headEnd type="none" w="med" len="med"/>
                      <a:tailEnd type="none" w="med" len="med"/>
                    </a:lnB>
                    <a:solidFill>
                      <a:srgbClr val="FFFFFF"/>
                    </a:solidFill>
                  </a:tcPr>
                </a:tc>
                <a:tc>
                  <a:txBody>
                    <a:bodyPr/>
                    <a:lstStyle/>
                    <a:p>
                      <a:pPr algn="ctr" rtl="0" fontAlgn="base"/>
                      <a:r>
                        <a:rPr lang="en-US" sz="1600">
                          <a:solidFill>
                            <a:srgbClr val="264A60"/>
                          </a:solidFill>
                          <a:effectLst/>
                          <a:highlight>
                            <a:srgbClr val="FFFFFF"/>
                          </a:highlight>
                          <a:latin typeface="Calibri"/>
                        </a:rPr>
                        <a:t>Percent </a:t>
                      </a:r>
                      <a:endParaRPr lang="en-US" sz="1600">
                        <a:effectLst/>
                        <a:highlight>
                          <a:srgbClr val="FFFFFF"/>
                        </a:highlight>
                        <a:latin typeface="Calibri"/>
                      </a:endParaRP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a:noFill/>
                    </a:lnT>
                    <a:lnB w="9525" cap="flat" cmpd="sng" algn="ctr">
                      <a:solidFill>
                        <a:srgbClr val="152935"/>
                      </a:solidFill>
                      <a:prstDash val="solid"/>
                      <a:round/>
                      <a:headEnd type="none" w="med" len="med"/>
                      <a:tailEnd type="none" w="med" len="med"/>
                    </a:lnB>
                    <a:solidFill>
                      <a:srgbClr val="FFFFFF"/>
                    </a:solidFill>
                  </a:tcPr>
                </a:tc>
                <a:tc>
                  <a:txBody>
                    <a:bodyPr/>
                    <a:lstStyle/>
                    <a:p>
                      <a:pPr algn="ctr" rtl="0" fontAlgn="base"/>
                      <a:r>
                        <a:rPr lang="en-US" sz="1600">
                          <a:solidFill>
                            <a:srgbClr val="264A60"/>
                          </a:solidFill>
                          <a:effectLst/>
                          <a:highlight>
                            <a:srgbClr val="FFFFFF"/>
                          </a:highlight>
                          <a:latin typeface="Calibri"/>
                        </a:rPr>
                        <a:t>Valid Percent </a:t>
                      </a:r>
                      <a:endParaRPr lang="en-US" sz="1600">
                        <a:effectLst/>
                        <a:highlight>
                          <a:srgbClr val="FFFFFF"/>
                        </a:highlight>
                        <a:latin typeface="Calibri"/>
                      </a:endParaRP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a:noFill/>
                    </a:lnT>
                    <a:lnB w="9525" cap="flat" cmpd="sng" algn="ctr">
                      <a:solidFill>
                        <a:srgbClr val="152935"/>
                      </a:solidFill>
                      <a:prstDash val="solid"/>
                      <a:round/>
                      <a:headEnd type="none" w="med" len="med"/>
                      <a:tailEnd type="none" w="med" len="med"/>
                    </a:lnB>
                    <a:solidFill>
                      <a:srgbClr val="FFFFFF"/>
                    </a:solidFill>
                  </a:tcPr>
                </a:tc>
                <a:tc>
                  <a:txBody>
                    <a:bodyPr/>
                    <a:lstStyle/>
                    <a:p>
                      <a:pPr algn="ctr" rtl="0" fontAlgn="base"/>
                      <a:r>
                        <a:rPr lang="en-US" sz="1600">
                          <a:solidFill>
                            <a:srgbClr val="264A60"/>
                          </a:solidFill>
                          <a:effectLst/>
                          <a:highlight>
                            <a:srgbClr val="FFFFFF"/>
                          </a:highlight>
                          <a:latin typeface="Calibri"/>
                        </a:rPr>
                        <a:t>Cumulative Percent </a:t>
                      </a:r>
                      <a:endParaRPr lang="en-US" sz="1600">
                        <a:effectLst/>
                        <a:highlight>
                          <a:srgbClr val="FFFFFF"/>
                        </a:highlight>
                        <a:latin typeface="Calibri"/>
                      </a:endParaRPr>
                    </a:p>
                  </a:txBody>
                  <a:tcPr>
                    <a:lnL w="9525" cap="flat" cmpd="sng" algn="ctr">
                      <a:solidFill>
                        <a:srgbClr val="E0E0E0"/>
                      </a:solidFill>
                      <a:prstDash val="solid"/>
                      <a:round/>
                      <a:headEnd type="none" w="med" len="med"/>
                      <a:tailEnd type="none" w="med" len="med"/>
                    </a:lnL>
                    <a:lnR>
                      <a:noFill/>
                    </a:lnR>
                    <a:lnT>
                      <a:noFill/>
                    </a:lnT>
                    <a:lnB w="9525" cap="flat" cmpd="sng" algn="ctr">
                      <a:solidFill>
                        <a:srgbClr val="152935"/>
                      </a:solidFill>
                      <a:prstDash val="solid"/>
                      <a:round/>
                      <a:headEnd type="none" w="med" len="med"/>
                      <a:tailEnd type="none" w="med" len="med"/>
                    </a:lnB>
                    <a:solidFill>
                      <a:srgbClr val="FFFFFF"/>
                    </a:solidFill>
                  </a:tcPr>
                </a:tc>
                <a:extLst>
                  <a:ext uri="{0D108BD9-81ED-4DB2-BD59-A6C34878D82A}">
                    <a16:rowId xmlns:a16="http://schemas.microsoft.com/office/drawing/2014/main" val="3832225475"/>
                  </a:ext>
                </a:extLst>
              </a:tr>
              <a:tr h="211144">
                <a:tc>
                  <a:txBody>
                    <a:bodyPr/>
                    <a:lstStyle/>
                    <a:p>
                      <a:pPr algn="r" rtl="0" fontAlgn="base"/>
                      <a:r>
                        <a:rPr lang="en-US" sz="1600" dirty="0">
                          <a:solidFill>
                            <a:srgbClr val="264A60"/>
                          </a:solidFill>
                          <a:effectLst/>
                          <a:highlight>
                            <a:srgbClr val="E0E0E0"/>
                          </a:highlight>
                          <a:latin typeface="Calibri"/>
                        </a:rPr>
                        <a:t>No</a:t>
                      </a:r>
                      <a:endParaRPr lang="en-US" sz="1600" dirty="0">
                        <a:effectLst/>
                        <a:highlight>
                          <a:srgbClr val="E0E0E0"/>
                        </a:highlight>
                        <a:latin typeface="Calibri"/>
                      </a:endParaRPr>
                    </a:p>
                  </a:txBody>
                  <a:tcPr>
                    <a:lnL>
                      <a:noFill/>
                    </a:lnL>
                    <a:lnR>
                      <a:noFill/>
                    </a:lnR>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600" dirty="0">
                          <a:solidFill>
                            <a:srgbClr val="010205"/>
                          </a:solidFill>
                          <a:effectLst/>
                          <a:highlight>
                            <a:srgbClr val="F9F9FB"/>
                          </a:highlight>
                          <a:latin typeface="Calibri"/>
                        </a:rPr>
                        <a:t>1243</a:t>
                      </a:r>
                      <a:endParaRPr lang="en-US" sz="1600" dirty="0">
                        <a:effectLst/>
                        <a:highlight>
                          <a:srgbClr val="F9F9FB"/>
                        </a:highlight>
                        <a:latin typeface="Calibri"/>
                      </a:endParaRPr>
                    </a:p>
                  </a:txBody>
                  <a:tcPr>
                    <a:lnL>
                      <a:noFill/>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tc>
                  <a:txBody>
                    <a:bodyPr/>
                    <a:lstStyle/>
                    <a:p>
                      <a:pPr algn="r" rtl="0" fontAlgn="base"/>
                      <a:r>
                        <a:rPr lang="en-US" sz="1600" dirty="0">
                          <a:solidFill>
                            <a:srgbClr val="010205"/>
                          </a:solidFill>
                          <a:effectLst/>
                          <a:highlight>
                            <a:srgbClr val="F9F9FB"/>
                          </a:highlight>
                          <a:latin typeface="Calibri"/>
                        </a:rPr>
                        <a:t>83.1</a:t>
                      </a:r>
                      <a:endParaRPr lang="en-US" sz="1600" dirty="0">
                        <a:effectLst/>
                        <a:highlight>
                          <a:srgbClr val="F9F9FB"/>
                        </a:highlight>
                        <a:latin typeface="Calibri"/>
                      </a:endParaRP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tc>
                  <a:txBody>
                    <a:bodyPr/>
                    <a:lstStyle/>
                    <a:p>
                      <a:pPr algn="r" rtl="0" fontAlgn="base"/>
                      <a:r>
                        <a:rPr lang="en-US" sz="1600" dirty="0">
                          <a:effectLst/>
                          <a:highlight>
                            <a:srgbClr val="F9F9FB"/>
                          </a:highlight>
                          <a:latin typeface="Calibri"/>
                        </a:rPr>
                        <a:t>83.1</a:t>
                      </a: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tc>
                  <a:txBody>
                    <a:bodyPr/>
                    <a:lstStyle/>
                    <a:p>
                      <a:pPr algn="r" rtl="0" fontAlgn="base"/>
                      <a:r>
                        <a:rPr lang="en-US" sz="1600" dirty="0">
                          <a:effectLst/>
                          <a:highlight>
                            <a:srgbClr val="F9F9FB"/>
                          </a:highlight>
                          <a:latin typeface="Calibri"/>
                        </a:rPr>
                        <a:t>83.1</a:t>
                      </a:r>
                    </a:p>
                  </a:txBody>
                  <a:tcPr>
                    <a:lnL w="9525" cap="flat" cmpd="sng" algn="ctr">
                      <a:solidFill>
                        <a:srgbClr val="E0E0E0"/>
                      </a:solidFill>
                      <a:prstDash val="solid"/>
                      <a:round/>
                      <a:headEnd type="none" w="med" len="med"/>
                      <a:tailEnd type="none" w="med" len="med"/>
                    </a:lnL>
                    <a:lnR>
                      <a:noFill/>
                    </a:lnR>
                    <a:lnT w="9525" cap="flat" cmpd="sng" algn="ctr">
                      <a:solidFill>
                        <a:srgbClr val="152935"/>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1328284916"/>
                  </a:ext>
                </a:extLst>
              </a:tr>
              <a:tr h="211144">
                <a:tc>
                  <a:txBody>
                    <a:bodyPr/>
                    <a:lstStyle/>
                    <a:p>
                      <a:pPr algn="r" rtl="0" fontAlgn="base"/>
                      <a:r>
                        <a:rPr lang="en-US" sz="1600" dirty="0">
                          <a:solidFill>
                            <a:srgbClr val="264A60"/>
                          </a:solidFill>
                          <a:effectLst/>
                          <a:highlight>
                            <a:srgbClr val="E0E0E0"/>
                          </a:highlight>
                          <a:latin typeface="Calibri"/>
                        </a:rPr>
                        <a:t>Yes</a:t>
                      </a:r>
                      <a:endParaRPr lang="en-US" sz="1600" dirty="0">
                        <a:effectLst/>
                        <a:highlight>
                          <a:srgbClr val="E0E0E0"/>
                        </a:highlight>
                        <a:latin typeface="Calibri"/>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600" dirty="0">
                          <a:solidFill>
                            <a:srgbClr val="010205"/>
                          </a:solidFill>
                          <a:effectLst/>
                          <a:highlight>
                            <a:srgbClr val="F9F9FB"/>
                          </a:highlight>
                          <a:latin typeface="Calibri"/>
                        </a:rPr>
                        <a:t>252</a:t>
                      </a:r>
                      <a:endParaRPr lang="en-US" sz="1600" dirty="0">
                        <a:effectLst/>
                        <a:highlight>
                          <a:srgbClr val="F9F9FB"/>
                        </a:highlight>
                        <a:latin typeface="Calibri"/>
                      </a:endParaRPr>
                    </a:p>
                  </a:txBody>
                  <a:tcPr>
                    <a:lnL>
                      <a:noFill/>
                    </a:lnL>
                    <a:lnR w="9525" cap="flat" cmpd="sng" algn="ctr">
                      <a:solidFill>
                        <a:srgbClr val="E0E0E0"/>
                      </a:solidFill>
                      <a:prstDash val="solid"/>
                      <a:round/>
                      <a:headEnd type="none" w="med" len="med"/>
                      <a:tailEnd type="none" w="med" len="med"/>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tc>
                  <a:txBody>
                    <a:bodyPr/>
                    <a:lstStyle/>
                    <a:p>
                      <a:pPr algn="r" rtl="0" fontAlgn="base"/>
                      <a:r>
                        <a:rPr lang="en-US" sz="1600" dirty="0">
                          <a:solidFill>
                            <a:srgbClr val="010205"/>
                          </a:solidFill>
                          <a:effectLst/>
                          <a:highlight>
                            <a:srgbClr val="F9F9FB"/>
                          </a:highlight>
                          <a:latin typeface="Calibri"/>
                        </a:rPr>
                        <a:t>16.9</a:t>
                      </a:r>
                      <a:endParaRPr lang="en-US" sz="1600" dirty="0">
                        <a:effectLst/>
                        <a:highlight>
                          <a:srgbClr val="F9F9FB"/>
                        </a:highlight>
                        <a:latin typeface="Calibri"/>
                      </a:endParaRP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tc>
                  <a:txBody>
                    <a:bodyPr/>
                    <a:lstStyle/>
                    <a:p>
                      <a:pPr algn="r" rtl="0" fontAlgn="base"/>
                      <a:r>
                        <a:rPr lang="en-US" sz="1600" dirty="0">
                          <a:solidFill>
                            <a:srgbClr val="010205"/>
                          </a:solidFill>
                          <a:effectLst/>
                          <a:highlight>
                            <a:srgbClr val="FFFF00"/>
                          </a:highlight>
                          <a:latin typeface="Calibri"/>
                        </a:rPr>
                        <a:t>16.9</a:t>
                      </a:r>
                      <a:endParaRPr lang="en-US" sz="1600" dirty="0">
                        <a:effectLst/>
                        <a:highlight>
                          <a:srgbClr val="F9F9FB"/>
                        </a:highlight>
                        <a:latin typeface="Calibri"/>
                      </a:endParaRP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tc>
                  <a:txBody>
                    <a:bodyPr/>
                    <a:lstStyle/>
                    <a:p>
                      <a:pPr algn="r" rtl="0" fontAlgn="base"/>
                      <a:r>
                        <a:rPr lang="en-US" sz="1600" dirty="0">
                          <a:solidFill>
                            <a:srgbClr val="010205"/>
                          </a:solidFill>
                          <a:effectLst/>
                          <a:highlight>
                            <a:srgbClr val="F9F9FB"/>
                          </a:highlight>
                          <a:latin typeface="Calibri"/>
                        </a:rPr>
                        <a:t>100.0 </a:t>
                      </a:r>
                      <a:endParaRPr lang="en-US" sz="1600" dirty="0">
                        <a:effectLst/>
                        <a:highlight>
                          <a:srgbClr val="F9F9FB"/>
                        </a:highlight>
                        <a:latin typeface="Calibri"/>
                      </a:endParaRPr>
                    </a:p>
                  </a:txBody>
                  <a:tcPr>
                    <a:lnL w="9525" cap="flat" cmpd="sng" algn="ctr">
                      <a:solidFill>
                        <a:srgbClr val="E0E0E0"/>
                      </a:solidFill>
                      <a:prstDash val="solid"/>
                      <a:round/>
                      <a:headEnd type="none" w="med" len="med"/>
                      <a:tailEnd type="none" w="med" len="med"/>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697913098"/>
                  </a:ext>
                </a:extLst>
              </a:tr>
              <a:tr h="211144">
                <a:tc>
                  <a:txBody>
                    <a:bodyPr/>
                    <a:lstStyle/>
                    <a:p>
                      <a:pPr rtl="0" fontAlgn="base"/>
                      <a:r>
                        <a:rPr lang="en-US" sz="1600" dirty="0">
                          <a:solidFill>
                            <a:srgbClr val="264A60"/>
                          </a:solidFill>
                          <a:effectLst/>
                          <a:highlight>
                            <a:srgbClr val="E0E0E0"/>
                          </a:highlight>
                          <a:latin typeface="Calibri"/>
                        </a:rPr>
                        <a:t>Total </a:t>
                      </a:r>
                      <a:endParaRPr lang="en-US" sz="1600" dirty="0">
                        <a:effectLst/>
                        <a:highlight>
                          <a:srgbClr val="E0E0E0"/>
                        </a:highlight>
                        <a:latin typeface="Calibri"/>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600" dirty="0">
                          <a:solidFill>
                            <a:srgbClr val="010205"/>
                          </a:solidFill>
                          <a:effectLst/>
                          <a:highlight>
                            <a:srgbClr val="FFFF00"/>
                          </a:highlight>
                          <a:latin typeface="Calibri"/>
                        </a:rPr>
                        <a:t>1,495</a:t>
                      </a:r>
                      <a:endParaRPr lang="en-US" sz="1600" dirty="0">
                        <a:effectLst/>
                        <a:highlight>
                          <a:srgbClr val="F9F9FB"/>
                        </a:highlight>
                        <a:latin typeface="Calibri"/>
                      </a:endParaRPr>
                    </a:p>
                  </a:txBody>
                  <a:tcPr>
                    <a:lnL>
                      <a:noFill/>
                    </a:lnL>
                    <a:lnR w="9525" cap="flat" cmpd="sng" algn="ctr">
                      <a:solidFill>
                        <a:srgbClr val="E0E0E0"/>
                      </a:solidFill>
                      <a:prstDash val="solid"/>
                      <a:round/>
                      <a:headEnd type="none" w="med" len="med"/>
                      <a:tailEnd type="none" w="med" len="med"/>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tc>
                  <a:txBody>
                    <a:bodyPr/>
                    <a:lstStyle/>
                    <a:p>
                      <a:pPr algn="r" rtl="0" fontAlgn="base"/>
                      <a:r>
                        <a:rPr lang="en-US" sz="1600" dirty="0">
                          <a:solidFill>
                            <a:srgbClr val="010205"/>
                          </a:solidFill>
                          <a:effectLst/>
                          <a:highlight>
                            <a:srgbClr val="F9F9FB"/>
                          </a:highlight>
                          <a:latin typeface="Calibri"/>
                        </a:rPr>
                        <a:t>100.0 </a:t>
                      </a:r>
                      <a:endParaRPr lang="en-US" sz="1600" dirty="0">
                        <a:effectLst/>
                        <a:highlight>
                          <a:srgbClr val="F9F9FB"/>
                        </a:highlight>
                        <a:latin typeface="Calibri"/>
                      </a:endParaRP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tc>
                  <a:txBody>
                    <a:bodyPr/>
                    <a:lstStyle/>
                    <a:p>
                      <a:pPr algn="r" rtl="0" fontAlgn="base"/>
                      <a:r>
                        <a:rPr lang="en-US" sz="1600" dirty="0">
                          <a:solidFill>
                            <a:srgbClr val="010205"/>
                          </a:solidFill>
                          <a:effectLst/>
                          <a:highlight>
                            <a:srgbClr val="F9F9FB"/>
                          </a:highlight>
                          <a:latin typeface="Calibri"/>
                        </a:rPr>
                        <a:t>100.0 </a:t>
                      </a:r>
                      <a:endParaRPr lang="en-US" sz="1600" dirty="0">
                        <a:effectLst/>
                        <a:highlight>
                          <a:srgbClr val="F9F9FB"/>
                        </a:highlight>
                        <a:latin typeface="Calibri"/>
                      </a:endParaRP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tc>
                  <a:txBody>
                    <a:bodyPr/>
                    <a:lstStyle/>
                    <a:p>
                      <a:pPr rtl="0" fontAlgn="base"/>
                      <a:endParaRPr lang="en-US" sz="1600" dirty="0">
                        <a:effectLst/>
                        <a:highlight>
                          <a:srgbClr val="F9F9FB"/>
                        </a:highlight>
                        <a:latin typeface="Calibri"/>
                      </a:endParaRPr>
                    </a:p>
                  </a:txBody>
                  <a:tcPr>
                    <a:lnL w="9525" cap="flat" cmpd="sng" algn="ctr">
                      <a:solidFill>
                        <a:srgbClr val="E0E0E0"/>
                      </a:solidFill>
                      <a:prstDash val="solid"/>
                      <a:round/>
                      <a:headEnd type="none" w="med" len="med"/>
                      <a:tailEnd type="none" w="med" len="med"/>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825096836"/>
                  </a:ext>
                </a:extLst>
              </a:tr>
            </a:tbl>
          </a:graphicData>
        </a:graphic>
      </p:graphicFrame>
      <p:pic>
        <p:nvPicPr>
          <p:cNvPr id="16" name="Picture 15">
            <a:extLst>
              <a:ext uri="{FF2B5EF4-FFF2-40B4-BE49-F238E27FC236}">
                <a16:creationId xmlns:a16="http://schemas.microsoft.com/office/drawing/2014/main" id="{B115AB08-B258-F9D4-505C-A1BD98AC6697}"/>
              </a:ext>
            </a:extLst>
          </p:cNvPr>
          <p:cNvPicPr>
            <a:picLocks noChangeAspect="1"/>
          </p:cNvPicPr>
          <p:nvPr/>
        </p:nvPicPr>
        <p:blipFill>
          <a:blip r:embed="rId3"/>
          <a:srcRect/>
          <a:stretch/>
        </p:blipFill>
        <p:spPr>
          <a:xfrm>
            <a:off x="7282894" y="1471863"/>
            <a:ext cx="3914274" cy="3914274"/>
          </a:xfrm>
          <a:prstGeom prst="rect">
            <a:avLst/>
          </a:prstGeom>
        </p:spPr>
      </p:pic>
    </p:spTree>
    <p:extLst>
      <p:ext uri="{BB962C8B-B14F-4D97-AF65-F5344CB8AC3E}">
        <p14:creationId xmlns:p14="http://schemas.microsoft.com/office/powerpoint/2010/main" val="4032575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0AC96-7B66-3A95-3749-F231F180A8C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24F8A6D-C953-9098-75E7-02C573AB37BF}"/>
              </a:ext>
            </a:extLst>
          </p:cNvPr>
          <p:cNvSpPr txBox="1"/>
          <p:nvPr/>
        </p:nvSpPr>
        <p:spPr>
          <a:xfrm>
            <a:off x="1006660" y="2157211"/>
            <a:ext cx="10175631" cy="1111843"/>
          </a:xfrm>
          <a:prstGeom prst="rect">
            <a:avLst/>
          </a:prstGeom>
        </p:spPr>
        <p:txBody>
          <a:bodyPr vert="horz" lIns="91440" tIns="45720" rIns="91440" bIns="45720" rtlCol="0" anchor="ctr">
            <a:normAutofit/>
          </a:bodyPr>
          <a:lstStyle/>
          <a:p>
            <a:pPr algn="ctr">
              <a:lnSpc>
                <a:spcPct val="90000"/>
              </a:lnSpc>
              <a:spcBef>
                <a:spcPct val="0"/>
              </a:spcBef>
              <a:spcAft>
                <a:spcPts val="600"/>
              </a:spcAft>
            </a:pPr>
            <a:endParaRPr lang="en-US" sz="3400" kern="1200" dirty="0">
              <a:solidFill>
                <a:schemeClr val="tx1"/>
              </a:solidFill>
              <a:latin typeface="+mj-lt"/>
              <a:ea typeface="+mj-ea"/>
              <a:cs typeface="+mj-cs"/>
            </a:endParaRPr>
          </a:p>
        </p:txBody>
      </p:sp>
      <p:graphicFrame>
        <p:nvGraphicFramePr>
          <p:cNvPr id="4" name="Table 3">
            <a:extLst>
              <a:ext uri="{FF2B5EF4-FFF2-40B4-BE49-F238E27FC236}">
                <a16:creationId xmlns:a16="http://schemas.microsoft.com/office/drawing/2014/main" id="{7D041765-647B-1256-61C2-4AC1F4F897AD}"/>
              </a:ext>
            </a:extLst>
          </p:cNvPr>
          <p:cNvGraphicFramePr>
            <a:graphicFrameLocks noGrp="1"/>
          </p:cNvGraphicFramePr>
          <p:nvPr>
            <p:extLst>
              <p:ext uri="{D42A27DB-BD31-4B8C-83A1-F6EECF244321}">
                <p14:modId xmlns:p14="http://schemas.microsoft.com/office/powerpoint/2010/main" val="657091070"/>
              </p:ext>
            </p:extLst>
          </p:nvPr>
        </p:nvGraphicFramePr>
        <p:xfrm>
          <a:off x="665018" y="1311950"/>
          <a:ext cx="11146611" cy="3243026"/>
        </p:xfrm>
        <a:graphic>
          <a:graphicData uri="http://schemas.openxmlformats.org/drawingml/2006/table">
            <a:tbl>
              <a:tblPr/>
              <a:tblGrid>
                <a:gridCol w="1738116">
                  <a:extLst>
                    <a:ext uri="{9D8B030D-6E8A-4147-A177-3AD203B41FA5}">
                      <a16:colId xmlns:a16="http://schemas.microsoft.com/office/drawing/2014/main" val="3555616014"/>
                    </a:ext>
                  </a:extLst>
                </a:gridCol>
                <a:gridCol w="884423">
                  <a:extLst>
                    <a:ext uri="{9D8B030D-6E8A-4147-A177-3AD203B41FA5}">
                      <a16:colId xmlns:a16="http://schemas.microsoft.com/office/drawing/2014/main" val="3619961706"/>
                    </a:ext>
                  </a:extLst>
                </a:gridCol>
                <a:gridCol w="1314746">
                  <a:extLst>
                    <a:ext uri="{9D8B030D-6E8A-4147-A177-3AD203B41FA5}">
                      <a16:colId xmlns:a16="http://schemas.microsoft.com/office/drawing/2014/main" val="2854376696"/>
                    </a:ext>
                  </a:extLst>
                </a:gridCol>
                <a:gridCol w="1254320">
                  <a:extLst>
                    <a:ext uri="{9D8B030D-6E8A-4147-A177-3AD203B41FA5}">
                      <a16:colId xmlns:a16="http://schemas.microsoft.com/office/drawing/2014/main" val="2359577838"/>
                    </a:ext>
                  </a:extLst>
                </a:gridCol>
                <a:gridCol w="1368219">
                  <a:extLst>
                    <a:ext uri="{9D8B030D-6E8A-4147-A177-3AD203B41FA5}">
                      <a16:colId xmlns:a16="http://schemas.microsoft.com/office/drawing/2014/main" val="3502518861"/>
                    </a:ext>
                  </a:extLst>
                </a:gridCol>
                <a:gridCol w="1217156">
                  <a:extLst>
                    <a:ext uri="{9D8B030D-6E8A-4147-A177-3AD203B41FA5}">
                      <a16:colId xmlns:a16="http://schemas.microsoft.com/office/drawing/2014/main" val="894041284"/>
                    </a:ext>
                  </a:extLst>
                </a:gridCol>
                <a:gridCol w="1468694">
                  <a:extLst>
                    <a:ext uri="{9D8B030D-6E8A-4147-A177-3AD203B41FA5}">
                      <a16:colId xmlns:a16="http://schemas.microsoft.com/office/drawing/2014/main" val="1153588327"/>
                    </a:ext>
                  </a:extLst>
                </a:gridCol>
                <a:gridCol w="810762">
                  <a:extLst>
                    <a:ext uri="{9D8B030D-6E8A-4147-A177-3AD203B41FA5}">
                      <a16:colId xmlns:a16="http://schemas.microsoft.com/office/drawing/2014/main" val="4115970279"/>
                    </a:ext>
                  </a:extLst>
                </a:gridCol>
                <a:gridCol w="1090175">
                  <a:extLst>
                    <a:ext uri="{9D8B030D-6E8A-4147-A177-3AD203B41FA5}">
                      <a16:colId xmlns:a16="http://schemas.microsoft.com/office/drawing/2014/main" val="1450444017"/>
                    </a:ext>
                  </a:extLst>
                </a:gridCol>
              </a:tblGrid>
              <a:tr h="628777">
                <a:tc>
                  <a:txBody>
                    <a:bodyPr/>
                    <a:lstStyle/>
                    <a:p>
                      <a:pPr algn="l" fontAlgn="b">
                        <a:buNone/>
                      </a:pP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ctr" fontAlgn="b">
                        <a:buNone/>
                      </a:pPr>
                      <a:r>
                        <a:rPr lang="en-US" sz="1300" b="1" i="0" u="none" strike="noStrike" dirty="0">
                          <a:solidFill>
                            <a:srgbClr val="000000"/>
                          </a:solidFill>
                          <a:effectLst/>
                          <a:latin typeface="Arial" panose="020B0604020202020204" pitchFamily="34" charset="0"/>
                        </a:rPr>
                        <a:t>Alcohol and Drug Abuse Risk</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ctr" fontAlgn="b">
                        <a:buNone/>
                      </a:pPr>
                      <a:r>
                        <a:rPr lang="en-US" sz="1300" b="1" i="0" u="none" strike="noStrike" dirty="0">
                          <a:solidFill>
                            <a:srgbClr val="000000"/>
                          </a:solidFill>
                          <a:effectLst/>
                          <a:latin typeface="Arial" panose="020B0604020202020204" pitchFamily="34" charset="0"/>
                        </a:rPr>
                        <a:t>Combat Exposure</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ctr" fontAlgn="b">
                        <a:buNone/>
                      </a:pPr>
                      <a:r>
                        <a:rPr lang="en-US" sz="1300" b="1" i="0" u="none" strike="noStrike" dirty="0">
                          <a:solidFill>
                            <a:srgbClr val="000000"/>
                          </a:solidFill>
                          <a:effectLst/>
                          <a:latin typeface="Arial" panose="020B0604020202020204" pitchFamily="34" charset="0"/>
                        </a:rPr>
                        <a:t>Daily Stress</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ctr" fontAlgn="b">
                        <a:buNone/>
                      </a:pPr>
                      <a:r>
                        <a:rPr lang="en-US" sz="1300" b="1" i="0" u="none" strike="noStrike" dirty="0">
                          <a:solidFill>
                            <a:srgbClr val="000000"/>
                          </a:solidFill>
                          <a:effectLst/>
                          <a:latin typeface="Arial" panose="020B0604020202020204" pitchFamily="34" charset="0"/>
                        </a:rPr>
                        <a:t>Loneliness</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ctr" fontAlgn="b">
                        <a:buNone/>
                      </a:pPr>
                      <a:r>
                        <a:rPr lang="en-US" sz="1300" b="1" i="0" u="none" strike="noStrike" dirty="0">
                          <a:solidFill>
                            <a:srgbClr val="000000"/>
                          </a:solidFill>
                          <a:effectLst/>
                          <a:latin typeface="Arial" panose="020B0604020202020204" pitchFamily="34" charset="0"/>
                        </a:rPr>
                        <a:t>Moral Injury</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ctr" fontAlgn="b">
                        <a:buNone/>
                      </a:pPr>
                      <a:r>
                        <a:rPr lang="en-US" sz="1300" b="1" i="0" u="none" strike="noStrike" dirty="0">
                          <a:solidFill>
                            <a:srgbClr val="000000"/>
                          </a:solidFill>
                          <a:effectLst/>
                          <a:latin typeface="Arial" panose="020B0604020202020204" pitchFamily="34" charset="0"/>
                        </a:rPr>
                        <a:t>Self-Stigmatization</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ctr" fontAlgn="b">
                        <a:buNone/>
                      </a:pPr>
                      <a:r>
                        <a:rPr lang="en-US" sz="1300" b="1" i="0" u="none" strike="noStrike" dirty="0">
                          <a:solidFill>
                            <a:srgbClr val="000000"/>
                          </a:solidFill>
                          <a:effectLst/>
                          <a:latin typeface="Arial" panose="020B0604020202020204" pitchFamily="34" charset="0"/>
                        </a:rPr>
                        <a:t>Suicide Risk</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ctr" fontAlgn="b">
                        <a:buNone/>
                      </a:pPr>
                      <a:r>
                        <a:rPr lang="en-US" sz="1300" b="1" i="0" u="none" strike="noStrike" dirty="0">
                          <a:solidFill>
                            <a:srgbClr val="000000"/>
                          </a:solidFill>
                          <a:effectLst/>
                          <a:latin typeface="Arial" panose="020B0604020202020204" pitchFamily="34" charset="0"/>
                        </a:rPr>
                        <a:t>History of Traumatic Brain Injury</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extLst>
                  <a:ext uri="{0D108BD9-81ED-4DB2-BD59-A6C34878D82A}">
                    <a16:rowId xmlns:a16="http://schemas.microsoft.com/office/drawing/2014/main" val="1043338588"/>
                  </a:ext>
                </a:extLst>
              </a:tr>
              <a:tr h="433266">
                <a:tc>
                  <a:txBody>
                    <a:bodyPr/>
                    <a:lstStyle/>
                    <a:p>
                      <a:pPr algn="r" fontAlgn="b">
                        <a:buNone/>
                      </a:pPr>
                      <a:r>
                        <a:rPr lang="en-US" sz="1300" b="1" i="0" u="none" strike="noStrike" dirty="0">
                          <a:solidFill>
                            <a:srgbClr val="000000"/>
                          </a:solidFill>
                          <a:effectLst/>
                          <a:latin typeface="Arial" panose="020B0604020202020204" pitchFamily="34" charset="0"/>
                        </a:rPr>
                        <a:t>Alcohol and Drug Abuse Risk</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dirty="0">
                          <a:solidFill>
                            <a:srgbClr val="000000"/>
                          </a:solidFill>
                          <a:effectLst/>
                          <a:latin typeface="Arial" panose="020B0604020202020204" pitchFamily="34" charset="0"/>
                        </a:rPr>
                        <a:t>1.00</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extLst>
                  <a:ext uri="{0D108BD9-81ED-4DB2-BD59-A6C34878D82A}">
                    <a16:rowId xmlns:a16="http://schemas.microsoft.com/office/drawing/2014/main" val="1422506781"/>
                  </a:ext>
                </a:extLst>
              </a:tr>
              <a:tr h="279903">
                <a:tc>
                  <a:txBody>
                    <a:bodyPr/>
                    <a:lstStyle/>
                    <a:p>
                      <a:pPr algn="r" fontAlgn="b">
                        <a:buNone/>
                      </a:pPr>
                      <a:r>
                        <a:rPr lang="en-US" sz="1300" b="1" i="0" u="none" strike="noStrike" dirty="0">
                          <a:solidFill>
                            <a:srgbClr val="000000"/>
                          </a:solidFill>
                          <a:effectLst/>
                          <a:latin typeface="Arial" panose="020B0604020202020204" pitchFamily="34" charset="0"/>
                        </a:rPr>
                        <a:t>Combat Exposure</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dirty="0">
                          <a:solidFill>
                            <a:srgbClr val="000000"/>
                          </a:solidFill>
                          <a:effectLst/>
                          <a:latin typeface="Arial" panose="020B0604020202020204" pitchFamily="34" charset="0"/>
                        </a:rPr>
                        <a:t>0.24</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dirty="0">
                          <a:solidFill>
                            <a:srgbClr val="000000"/>
                          </a:solidFill>
                          <a:effectLst/>
                          <a:latin typeface="Arial" panose="020B0604020202020204" pitchFamily="34" charset="0"/>
                        </a:rPr>
                        <a:t>1.00</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extLst>
                  <a:ext uri="{0D108BD9-81ED-4DB2-BD59-A6C34878D82A}">
                    <a16:rowId xmlns:a16="http://schemas.microsoft.com/office/drawing/2014/main" val="3755009652"/>
                  </a:ext>
                </a:extLst>
              </a:tr>
              <a:tr h="253336">
                <a:tc>
                  <a:txBody>
                    <a:bodyPr/>
                    <a:lstStyle/>
                    <a:p>
                      <a:pPr algn="r" fontAlgn="b">
                        <a:buNone/>
                      </a:pPr>
                      <a:r>
                        <a:rPr lang="en-US" sz="1300" b="1" i="0" u="none" strike="noStrike" dirty="0">
                          <a:solidFill>
                            <a:srgbClr val="000000"/>
                          </a:solidFill>
                          <a:effectLst/>
                          <a:latin typeface="Arial" panose="020B0604020202020204" pitchFamily="34" charset="0"/>
                        </a:rPr>
                        <a:t>Daily Stress</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dirty="0">
                          <a:solidFill>
                            <a:srgbClr val="000000"/>
                          </a:solidFill>
                          <a:effectLst/>
                          <a:latin typeface="Arial" panose="020B0604020202020204" pitchFamily="34" charset="0"/>
                        </a:rPr>
                        <a:t>0.36</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dirty="0">
                          <a:solidFill>
                            <a:srgbClr val="000000"/>
                          </a:solidFill>
                          <a:effectLst/>
                          <a:latin typeface="Arial" panose="020B0604020202020204" pitchFamily="34" charset="0"/>
                        </a:rPr>
                        <a:t>0.31</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dirty="0">
                          <a:solidFill>
                            <a:srgbClr val="000000"/>
                          </a:solidFill>
                          <a:effectLst/>
                          <a:latin typeface="Arial" panose="020B0604020202020204" pitchFamily="34" charset="0"/>
                        </a:rPr>
                        <a:t>1.00</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extLst>
                  <a:ext uri="{0D108BD9-81ED-4DB2-BD59-A6C34878D82A}">
                    <a16:rowId xmlns:a16="http://schemas.microsoft.com/office/drawing/2014/main" val="2711318100"/>
                  </a:ext>
                </a:extLst>
              </a:tr>
              <a:tr h="281049">
                <a:tc>
                  <a:txBody>
                    <a:bodyPr/>
                    <a:lstStyle/>
                    <a:p>
                      <a:pPr algn="r" fontAlgn="b">
                        <a:buNone/>
                      </a:pPr>
                      <a:r>
                        <a:rPr lang="en-US" sz="1300" b="1" i="0" u="none" strike="noStrike" dirty="0">
                          <a:solidFill>
                            <a:srgbClr val="000000"/>
                          </a:solidFill>
                          <a:effectLst/>
                          <a:latin typeface="Arial" panose="020B0604020202020204" pitchFamily="34" charset="0"/>
                        </a:rPr>
                        <a:t>Loneliness</a:t>
                      </a:r>
                      <a:endParaRPr lang="en-US" sz="1600" b="1"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dirty="0">
                          <a:solidFill>
                            <a:srgbClr val="000000"/>
                          </a:solidFill>
                          <a:effectLst/>
                          <a:latin typeface="Arial" panose="020B0604020202020204" pitchFamily="34" charset="0"/>
                        </a:rPr>
                        <a:t>0.33</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dirty="0">
                          <a:solidFill>
                            <a:srgbClr val="000000"/>
                          </a:solidFill>
                          <a:effectLst/>
                          <a:latin typeface="Arial" panose="020B0604020202020204" pitchFamily="34" charset="0"/>
                        </a:rPr>
                        <a:t>0.20</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dirty="0">
                          <a:solidFill>
                            <a:srgbClr val="000000"/>
                          </a:solidFill>
                          <a:effectLst/>
                          <a:latin typeface="Arial" panose="020B0604020202020204" pitchFamily="34" charset="0"/>
                        </a:rPr>
                        <a:t>0.33</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dirty="0">
                          <a:solidFill>
                            <a:srgbClr val="000000"/>
                          </a:solidFill>
                          <a:effectLst/>
                          <a:latin typeface="Arial" panose="020B0604020202020204" pitchFamily="34" charset="0"/>
                        </a:rPr>
                        <a:t>1.00</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extLst>
                  <a:ext uri="{0D108BD9-81ED-4DB2-BD59-A6C34878D82A}">
                    <a16:rowId xmlns:a16="http://schemas.microsoft.com/office/drawing/2014/main" val="3656625842"/>
                  </a:ext>
                </a:extLst>
              </a:tr>
              <a:tr h="255862">
                <a:tc>
                  <a:txBody>
                    <a:bodyPr/>
                    <a:lstStyle/>
                    <a:p>
                      <a:pPr algn="r" fontAlgn="b">
                        <a:buNone/>
                      </a:pPr>
                      <a:r>
                        <a:rPr lang="en-US" sz="1300" b="1" i="0" u="none" strike="noStrike" dirty="0">
                          <a:effectLst/>
                          <a:latin typeface="Arial" panose="020B0604020202020204" pitchFamily="34" charset="0"/>
                        </a:rPr>
                        <a:t>Moral Injury</a:t>
                      </a:r>
                    </a:p>
                  </a:txBody>
                  <a:tcPr marL="8728" marR="8728" marT="8728" marB="0" anchor="b">
                    <a:lnL>
                      <a:noFill/>
                    </a:lnL>
                    <a:lnR>
                      <a:noFill/>
                    </a:lnR>
                    <a:lnT>
                      <a:noFill/>
                    </a:lnT>
                    <a:lnB>
                      <a:noFill/>
                    </a:lnB>
                    <a:noFill/>
                  </a:tcPr>
                </a:tc>
                <a:tc>
                  <a:txBody>
                    <a:bodyPr/>
                    <a:lstStyle/>
                    <a:p>
                      <a:pPr algn="r" fontAlgn="b">
                        <a:buNone/>
                      </a:pPr>
                      <a:r>
                        <a:rPr lang="en-US" sz="1300" b="0" i="0" u="none" strike="noStrike" dirty="0">
                          <a:solidFill>
                            <a:srgbClr val="000000"/>
                          </a:solidFill>
                          <a:effectLst/>
                          <a:latin typeface="Arial" panose="020B0604020202020204" pitchFamily="34" charset="0"/>
                        </a:rPr>
                        <a:t>0.42</a:t>
                      </a:r>
                      <a:endParaRPr lang="en-US" sz="13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dirty="0">
                          <a:solidFill>
                            <a:srgbClr val="000000"/>
                          </a:solidFill>
                          <a:effectLst/>
                          <a:latin typeface="Arial" panose="020B0604020202020204" pitchFamily="34" charset="0"/>
                        </a:rPr>
                        <a:t>0.33</a:t>
                      </a:r>
                      <a:endParaRPr lang="en-US" sz="13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dirty="0">
                          <a:solidFill>
                            <a:srgbClr val="000000"/>
                          </a:solidFill>
                          <a:effectLst/>
                          <a:latin typeface="Arial" panose="020B0604020202020204" pitchFamily="34" charset="0"/>
                        </a:rPr>
                        <a:t>0.44</a:t>
                      </a:r>
                      <a:endParaRPr lang="en-US" sz="13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dirty="0">
                          <a:solidFill>
                            <a:srgbClr val="000000"/>
                          </a:solidFill>
                          <a:effectLst/>
                          <a:latin typeface="Arial" panose="020B0604020202020204" pitchFamily="34" charset="0"/>
                        </a:rPr>
                        <a:t>0.54</a:t>
                      </a:r>
                      <a:endParaRPr lang="en-US" sz="13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dirty="0">
                          <a:solidFill>
                            <a:srgbClr val="000000"/>
                          </a:solidFill>
                          <a:effectLst/>
                          <a:latin typeface="Arial" panose="020B0604020202020204" pitchFamily="34" charset="0"/>
                        </a:rPr>
                        <a:t>1.00</a:t>
                      </a:r>
                      <a:endParaRPr lang="en-US" sz="13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3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3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3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extLst>
                  <a:ext uri="{0D108BD9-81ED-4DB2-BD59-A6C34878D82A}">
                    <a16:rowId xmlns:a16="http://schemas.microsoft.com/office/drawing/2014/main" val="2774825113"/>
                  </a:ext>
                </a:extLst>
              </a:tr>
              <a:tr h="237756">
                <a:tc>
                  <a:txBody>
                    <a:bodyPr/>
                    <a:lstStyle/>
                    <a:p>
                      <a:pPr algn="r" fontAlgn="b">
                        <a:buNone/>
                      </a:pPr>
                      <a:r>
                        <a:rPr lang="en-US" sz="1300" b="1" i="0" u="none" strike="noStrike" dirty="0">
                          <a:solidFill>
                            <a:srgbClr val="000000"/>
                          </a:solidFill>
                          <a:effectLst/>
                          <a:latin typeface="Arial" panose="020B0604020202020204" pitchFamily="34" charset="0"/>
                        </a:rPr>
                        <a:t>Self-Stigmatization</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dirty="0">
                          <a:solidFill>
                            <a:srgbClr val="000000"/>
                          </a:solidFill>
                          <a:effectLst/>
                          <a:latin typeface="Arial" panose="020B0604020202020204" pitchFamily="34" charset="0"/>
                        </a:rPr>
                        <a:t>0.22</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dirty="0">
                          <a:solidFill>
                            <a:srgbClr val="000000"/>
                          </a:solidFill>
                          <a:effectLst/>
                          <a:latin typeface="Arial" panose="020B0604020202020204" pitchFamily="34" charset="0"/>
                        </a:rPr>
                        <a:t>0.25</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dirty="0">
                          <a:solidFill>
                            <a:srgbClr val="000000"/>
                          </a:solidFill>
                          <a:effectLst/>
                          <a:latin typeface="Arial" panose="020B0604020202020204" pitchFamily="34" charset="0"/>
                        </a:rPr>
                        <a:t>0.30</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dirty="0">
                          <a:solidFill>
                            <a:srgbClr val="000000"/>
                          </a:solidFill>
                          <a:effectLst/>
                          <a:latin typeface="Arial" panose="020B0604020202020204" pitchFamily="34" charset="0"/>
                        </a:rPr>
                        <a:t>0.23</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dirty="0">
                          <a:solidFill>
                            <a:srgbClr val="000000"/>
                          </a:solidFill>
                          <a:effectLst/>
                          <a:latin typeface="Arial" panose="020B0604020202020204" pitchFamily="34" charset="0"/>
                        </a:rPr>
                        <a:t>0.46</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dirty="0">
                          <a:solidFill>
                            <a:srgbClr val="000000"/>
                          </a:solidFill>
                          <a:effectLst/>
                          <a:latin typeface="Arial" panose="020B0604020202020204" pitchFamily="34" charset="0"/>
                        </a:rPr>
                        <a:t>1.00</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extLst>
                  <a:ext uri="{0D108BD9-81ED-4DB2-BD59-A6C34878D82A}">
                    <a16:rowId xmlns:a16="http://schemas.microsoft.com/office/drawing/2014/main" val="2978307651"/>
                  </a:ext>
                </a:extLst>
              </a:tr>
              <a:tr h="208410">
                <a:tc>
                  <a:txBody>
                    <a:bodyPr/>
                    <a:lstStyle/>
                    <a:p>
                      <a:pPr algn="r" fontAlgn="b">
                        <a:buNone/>
                      </a:pPr>
                      <a:r>
                        <a:rPr lang="en-US" sz="1300" b="1" i="0" u="none" strike="noStrike" dirty="0">
                          <a:solidFill>
                            <a:srgbClr val="000000"/>
                          </a:solidFill>
                          <a:effectLst/>
                          <a:latin typeface="Arial" panose="020B0604020202020204" pitchFamily="34" charset="0"/>
                        </a:rPr>
                        <a:t>Suicide Risk </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dirty="0">
                          <a:solidFill>
                            <a:srgbClr val="000000"/>
                          </a:solidFill>
                          <a:effectLst/>
                          <a:latin typeface="Arial" panose="020B0604020202020204" pitchFamily="34" charset="0"/>
                        </a:rPr>
                        <a:t>0.40</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dirty="0">
                          <a:solidFill>
                            <a:srgbClr val="000000"/>
                          </a:solidFill>
                          <a:effectLst/>
                          <a:latin typeface="Arial" panose="020B0604020202020204" pitchFamily="34" charset="0"/>
                        </a:rPr>
                        <a:t>0.22</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dirty="0">
                          <a:solidFill>
                            <a:srgbClr val="000000"/>
                          </a:solidFill>
                          <a:effectLst/>
                          <a:latin typeface="Arial" panose="020B0604020202020204" pitchFamily="34" charset="0"/>
                        </a:rPr>
                        <a:t>0.33</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dirty="0">
                          <a:solidFill>
                            <a:srgbClr val="000000"/>
                          </a:solidFill>
                          <a:effectLst/>
                          <a:latin typeface="Arial" panose="020B0604020202020204" pitchFamily="34" charset="0"/>
                        </a:rPr>
                        <a:t>0.41</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dirty="0">
                          <a:solidFill>
                            <a:srgbClr val="000000"/>
                          </a:solidFill>
                          <a:effectLst/>
                          <a:latin typeface="Arial" panose="020B0604020202020204" pitchFamily="34" charset="0"/>
                        </a:rPr>
                        <a:t>0.51</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dirty="0">
                          <a:solidFill>
                            <a:srgbClr val="000000"/>
                          </a:solidFill>
                          <a:effectLst/>
                          <a:latin typeface="Arial" panose="020B0604020202020204" pitchFamily="34" charset="0"/>
                        </a:rPr>
                        <a:t>0.21</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dirty="0">
                          <a:solidFill>
                            <a:srgbClr val="000000"/>
                          </a:solidFill>
                          <a:effectLst/>
                          <a:latin typeface="Arial" panose="020B0604020202020204" pitchFamily="34" charset="0"/>
                        </a:rPr>
                        <a:t>1.00</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extLst>
                  <a:ext uri="{0D108BD9-81ED-4DB2-BD59-A6C34878D82A}">
                    <a16:rowId xmlns:a16="http://schemas.microsoft.com/office/drawing/2014/main" val="840442876"/>
                  </a:ext>
                </a:extLst>
              </a:tr>
              <a:tr h="433266">
                <a:tc>
                  <a:txBody>
                    <a:bodyPr/>
                    <a:lstStyle/>
                    <a:p>
                      <a:pPr algn="r" fontAlgn="b">
                        <a:buNone/>
                      </a:pPr>
                      <a:r>
                        <a:rPr lang="en-US" sz="1300" b="1" i="0" u="none" strike="noStrike" dirty="0">
                          <a:solidFill>
                            <a:srgbClr val="000000"/>
                          </a:solidFill>
                          <a:effectLst/>
                          <a:latin typeface="Arial" panose="020B0604020202020204" pitchFamily="34" charset="0"/>
                        </a:rPr>
                        <a:t>History of Traumatic Brain Injury</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dirty="0">
                          <a:solidFill>
                            <a:srgbClr val="000000"/>
                          </a:solidFill>
                          <a:effectLst/>
                          <a:latin typeface="Arial" panose="020B0604020202020204" pitchFamily="34" charset="0"/>
                        </a:rPr>
                        <a:t>0.14</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dirty="0">
                          <a:solidFill>
                            <a:srgbClr val="000000"/>
                          </a:solidFill>
                          <a:effectLst/>
                          <a:latin typeface="Arial" panose="020B0604020202020204" pitchFamily="34" charset="0"/>
                        </a:rPr>
                        <a:t>0.18</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dirty="0">
                          <a:solidFill>
                            <a:srgbClr val="000000"/>
                          </a:solidFill>
                          <a:effectLst/>
                          <a:latin typeface="Arial" panose="020B0604020202020204" pitchFamily="34" charset="0"/>
                        </a:rPr>
                        <a:t>0.18</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dirty="0">
                          <a:solidFill>
                            <a:srgbClr val="000000"/>
                          </a:solidFill>
                          <a:effectLst/>
                          <a:latin typeface="Arial" panose="020B0604020202020204" pitchFamily="34" charset="0"/>
                        </a:rPr>
                        <a:t>0.16</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dirty="0">
                          <a:solidFill>
                            <a:srgbClr val="000000"/>
                          </a:solidFill>
                          <a:effectLst/>
                          <a:latin typeface="Arial" panose="020B0604020202020204" pitchFamily="34" charset="0"/>
                        </a:rPr>
                        <a:t>0.19</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dirty="0">
                          <a:solidFill>
                            <a:srgbClr val="000000"/>
                          </a:solidFill>
                          <a:effectLst/>
                          <a:latin typeface="Arial" panose="020B0604020202020204" pitchFamily="34" charset="0"/>
                        </a:rPr>
                        <a:t>0.10</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dirty="0">
                          <a:solidFill>
                            <a:srgbClr val="000000"/>
                          </a:solidFill>
                          <a:effectLst/>
                          <a:latin typeface="Arial" panose="020B0604020202020204" pitchFamily="34" charset="0"/>
                        </a:rPr>
                        <a:t>0.20</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dirty="0">
                          <a:solidFill>
                            <a:srgbClr val="000000"/>
                          </a:solidFill>
                          <a:effectLst/>
                          <a:latin typeface="Arial" panose="020B0604020202020204" pitchFamily="34" charset="0"/>
                        </a:rPr>
                        <a:t>1.00</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extLst>
                  <a:ext uri="{0D108BD9-81ED-4DB2-BD59-A6C34878D82A}">
                    <a16:rowId xmlns:a16="http://schemas.microsoft.com/office/drawing/2014/main" val="3676900358"/>
                  </a:ext>
                </a:extLst>
              </a:tr>
            </a:tbl>
          </a:graphicData>
        </a:graphic>
      </p:graphicFrame>
      <p:sp>
        <p:nvSpPr>
          <p:cNvPr id="6" name="TextBox 5">
            <a:extLst>
              <a:ext uri="{FF2B5EF4-FFF2-40B4-BE49-F238E27FC236}">
                <a16:creationId xmlns:a16="http://schemas.microsoft.com/office/drawing/2014/main" id="{5425D594-0BF0-994F-58F0-E898F850A93C}"/>
              </a:ext>
            </a:extLst>
          </p:cNvPr>
          <p:cNvSpPr txBox="1"/>
          <p:nvPr/>
        </p:nvSpPr>
        <p:spPr>
          <a:xfrm>
            <a:off x="0" y="15149"/>
            <a:ext cx="12192000" cy="834074"/>
          </a:xfrm>
          <a:prstGeom prst="rect">
            <a:avLst/>
          </a:prstGeom>
          <a:solidFill>
            <a:srgbClr val="FF8300"/>
          </a:solidFill>
        </p:spPr>
        <p:txBody>
          <a:bodyPr wrap="square" lIns="91440" tIns="45720" rIns="91440" bIns="45720" rtlCol="0" anchor="t">
            <a:spAutoFit/>
          </a:bodyPr>
          <a:lstStyle/>
          <a:p>
            <a:pPr algn="ctr">
              <a:lnSpc>
                <a:spcPct val="90000"/>
              </a:lnSpc>
              <a:spcBef>
                <a:spcPct val="0"/>
              </a:spcBef>
              <a:spcAft>
                <a:spcPts val="600"/>
              </a:spcAft>
            </a:pPr>
            <a:r>
              <a:rPr lang="en-US" sz="2400" b="1" kern="1200" dirty="0">
                <a:solidFill>
                  <a:schemeClr val="tx1"/>
                </a:solidFill>
                <a:ea typeface="+mj-ea"/>
                <a:cs typeface="+mj-cs"/>
              </a:rPr>
              <a:t>MULTIPLE LINEAR REGRESSION </a:t>
            </a:r>
            <a:endParaRPr lang="en-US" sz="2400" kern="1200" dirty="0">
              <a:solidFill>
                <a:schemeClr val="tx1"/>
              </a:solidFill>
              <a:ea typeface="+mj-ea"/>
              <a:cs typeface="+mj-cs"/>
            </a:endParaRPr>
          </a:p>
          <a:p>
            <a:pPr algn="ctr">
              <a:lnSpc>
                <a:spcPct val="90000"/>
              </a:lnSpc>
              <a:spcBef>
                <a:spcPct val="0"/>
              </a:spcBef>
              <a:spcAft>
                <a:spcPts val="600"/>
              </a:spcAft>
            </a:pPr>
            <a:r>
              <a:rPr lang="en-US" sz="2400" b="1" kern="1200" dirty="0">
                <a:solidFill>
                  <a:schemeClr val="tx1"/>
                </a:solidFill>
                <a:ea typeface="+mj-ea"/>
                <a:cs typeface="+mj-cs"/>
              </a:rPr>
              <a:t>Pearson’s Correlations Between all Model 3 Risk Factor *</a:t>
            </a:r>
          </a:p>
        </p:txBody>
      </p:sp>
      <p:sp>
        <p:nvSpPr>
          <p:cNvPr id="5" name="TextBox 4">
            <a:extLst>
              <a:ext uri="{FF2B5EF4-FFF2-40B4-BE49-F238E27FC236}">
                <a16:creationId xmlns:a16="http://schemas.microsoft.com/office/drawing/2014/main" id="{742FF3BE-0F46-C0CF-926D-415D5932275A}"/>
              </a:ext>
            </a:extLst>
          </p:cNvPr>
          <p:cNvSpPr txBox="1"/>
          <p:nvPr/>
        </p:nvSpPr>
        <p:spPr>
          <a:xfrm>
            <a:off x="547885" y="4863814"/>
            <a:ext cx="9986608" cy="307777"/>
          </a:xfrm>
          <a:prstGeom prst="rect">
            <a:avLst/>
          </a:prstGeom>
          <a:noFill/>
        </p:spPr>
        <p:txBody>
          <a:bodyPr wrap="square">
            <a:spAutoFit/>
          </a:bodyPr>
          <a:lstStyle/>
          <a:p>
            <a:pPr algn="l" fontAlgn="b"/>
            <a:r>
              <a:rPr lang="en-US" sz="1400" u="none" strike="noStrike" dirty="0">
                <a:effectLst/>
              </a:rPr>
              <a:t>*Combat Exposure, Daily Stress, Loneliness, Moral Injury, Self-Stigmatization, Suicide Risk, and History of Traumatic Brain Injury</a:t>
            </a:r>
            <a:endParaRPr lang="en-US" sz="1400" b="0" i="0" u="none" strike="noStrike"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324754862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D7CF5-70A9-546F-8205-92691C4E176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5880437-01D6-6E06-B98B-5C87EB181339}"/>
              </a:ext>
            </a:extLst>
          </p:cNvPr>
          <p:cNvSpPr txBox="1"/>
          <p:nvPr/>
        </p:nvSpPr>
        <p:spPr>
          <a:xfrm>
            <a:off x="1006660" y="2157211"/>
            <a:ext cx="10175631" cy="1111843"/>
          </a:xfrm>
          <a:prstGeom prst="rect">
            <a:avLst/>
          </a:prstGeom>
        </p:spPr>
        <p:txBody>
          <a:bodyPr vert="horz" lIns="91440" tIns="45720" rIns="91440" bIns="45720" rtlCol="0" anchor="ctr">
            <a:normAutofit/>
          </a:bodyPr>
          <a:lstStyle/>
          <a:p>
            <a:pPr algn="ctr">
              <a:lnSpc>
                <a:spcPct val="90000"/>
              </a:lnSpc>
              <a:spcBef>
                <a:spcPct val="0"/>
              </a:spcBef>
              <a:spcAft>
                <a:spcPts val="600"/>
              </a:spcAft>
            </a:pPr>
            <a:endParaRPr lang="en-US" sz="3400" kern="1200" dirty="0">
              <a:solidFill>
                <a:schemeClr val="tx1"/>
              </a:solidFill>
              <a:latin typeface="+mj-lt"/>
              <a:ea typeface="+mj-ea"/>
              <a:cs typeface="+mj-cs"/>
            </a:endParaRPr>
          </a:p>
        </p:txBody>
      </p:sp>
      <p:sp>
        <p:nvSpPr>
          <p:cNvPr id="6" name="TextBox 5">
            <a:extLst>
              <a:ext uri="{FF2B5EF4-FFF2-40B4-BE49-F238E27FC236}">
                <a16:creationId xmlns:a16="http://schemas.microsoft.com/office/drawing/2014/main" id="{6556B833-5A87-79D8-E749-7A18FEF179D2}"/>
              </a:ext>
            </a:extLst>
          </p:cNvPr>
          <p:cNvSpPr txBox="1"/>
          <p:nvPr/>
        </p:nvSpPr>
        <p:spPr>
          <a:xfrm>
            <a:off x="0" y="15149"/>
            <a:ext cx="12192000" cy="830997"/>
          </a:xfrm>
          <a:prstGeom prst="rect">
            <a:avLst/>
          </a:prstGeom>
          <a:solidFill>
            <a:srgbClr val="FF8300"/>
          </a:solidFill>
        </p:spPr>
        <p:txBody>
          <a:bodyPr wrap="square" lIns="91440" tIns="45720" rIns="91440" bIns="45720" rtlCol="0" anchor="t">
            <a:spAutoFit/>
          </a:bodyPr>
          <a:lstStyle/>
          <a:p>
            <a:pPr algn="ctr">
              <a:lnSpc>
                <a:spcPct val="90000"/>
              </a:lnSpc>
              <a:spcBef>
                <a:spcPct val="0"/>
              </a:spcBef>
              <a:spcAft>
                <a:spcPts val="600"/>
              </a:spcAft>
            </a:pPr>
            <a:r>
              <a:rPr lang="en-US" sz="2400" b="1" kern="1200" dirty="0">
                <a:solidFill>
                  <a:schemeClr val="tx1"/>
                </a:solidFill>
                <a:ea typeface="+mj-ea"/>
                <a:cs typeface="+mj-cs"/>
              </a:rPr>
              <a:t>MULTIPLE LINEAR REGRESSION </a:t>
            </a:r>
            <a:endParaRPr lang="en-US" sz="2400" kern="1200" dirty="0">
              <a:solidFill>
                <a:schemeClr val="tx1"/>
              </a:solidFill>
              <a:ea typeface="+mj-ea"/>
              <a:cs typeface="+mj-cs"/>
            </a:endParaRPr>
          </a:p>
          <a:p>
            <a:pPr algn="ctr">
              <a:lnSpc>
                <a:spcPct val="90000"/>
              </a:lnSpc>
              <a:spcBef>
                <a:spcPct val="0"/>
              </a:spcBef>
              <a:spcAft>
                <a:spcPts val="600"/>
              </a:spcAft>
            </a:pPr>
            <a:r>
              <a:rPr lang="en-US" sz="2400" b="1" kern="1200" dirty="0">
                <a:solidFill>
                  <a:schemeClr val="tx1"/>
                </a:solidFill>
                <a:ea typeface="+mj-ea"/>
                <a:cs typeface="+mj-cs"/>
              </a:rPr>
              <a:t>Correlation Plot Between all Model 3 Risk Factors*</a:t>
            </a:r>
            <a:endParaRPr lang="en-US" sz="2400" kern="1200" dirty="0">
              <a:solidFill>
                <a:schemeClr val="tx1"/>
              </a:solidFill>
              <a:ea typeface="+mj-ea"/>
              <a:cs typeface="+mj-cs"/>
            </a:endParaRPr>
          </a:p>
        </p:txBody>
      </p:sp>
      <p:pic>
        <p:nvPicPr>
          <p:cNvPr id="3" name="Picture 2">
            <a:extLst>
              <a:ext uri="{FF2B5EF4-FFF2-40B4-BE49-F238E27FC236}">
                <a16:creationId xmlns:a16="http://schemas.microsoft.com/office/drawing/2014/main" id="{75D2E243-D534-9C44-B8EF-7EAC901B540C}"/>
              </a:ext>
            </a:extLst>
          </p:cNvPr>
          <p:cNvPicPr>
            <a:picLocks noChangeAspect="1"/>
          </p:cNvPicPr>
          <p:nvPr/>
        </p:nvPicPr>
        <p:blipFill>
          <a:blip r:embed="rId3"/>
          <a:srcRect/>
          <a:stretch/>
        </p:blipFill>
        <p:spPr>
          <a:xfrm>
            <a:off x="3051065" y="151141"/>
            <a:ext cx="6086819" cy="5448615"/>
          </a:xfrm>
          <a:prstGeom prst="rect">
            <a:avLst/>
          </a:prstGeom>
        </p:spPr>
      </p:pic>
      <p:sp>
        <p:nvSpPr>
          <p:cNvPr id="5" name="TextBox 4">
            <a:extLst>
              <a:ext uri="{FF2B5EF4-FFF2-40B4-BE49-F238E27FC236}">
                <a16:creationId xmlns:a16="http://schemas.microsoft.com/office/drawing/2014/main" id="{C0E9A881-1F21-932C-2706-C81CE3D032DF}"/>
              </a:ext>
            </a:extLst>
          </p:cNvPr>
          <p:cNvSpPr txBox="1"/>
          <p:nvPr/>
        </p:nvSpPr>
        <p:spPr>
          <a:xfrm>
            <a:off x="588137" y="6055616"/>
            <a:ext cx="9901013" cy="307777"/>
          </a:xfrm>
          <a:prstGeom prst="rect">
            <a:avLst/>
          </a:prstGeom>
          <a:noFill/>
        </p:spPr>
        <p:txBody>
          <a:bodyPr wrap="square">
            <a:spAutoFit/>
          </a:bodyPr>
          <a:lstStyle/>
          <a:p>
            <a:pPr algn="l" fontAlgn="b"/>
            <a:r>
              <a:rPr lang="en-US" sz="1400" u="none" strike="noStrike" dirty="0">
                <a:effectLst/>
              </a:rPr>
              <a:t>*Combat Exposure, Daily Stress, Loneliness, Moral Injury, Self-Stigmatization, Suicide Risk, and History of Traumatic Brain Injury</a:t>
            </a:r>
            <a:endParaRPr lang="en-US" sz="1400" b="0" i="0" u="none" strike="noStrike"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1209741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F9E620-41DB-8283-4C90-7A5E90AED53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D727057-0BC3-F172-C1C4-BA1BAFEB607E}"/>
              </a:ext>
            </a:extLst>
          </p:cNvPr>
          <p:cNvSpPr txBox="1"/>
          <p:nvPr/>
        </p:nvSpPr>
        <p:spPr>
          <a:xfrm>
            <a:off x="0" y="-32219"/>
            <a:ext cx="12192000" cy="1200329"/>
          </a:xfrm>
          <a:prstGeom prst="rect">
            <a:avLst/>
          </a:prstGeom>
          <a:solidFill>
            <a:srgbClr val="FF8300"/>
          </a:solidFill>
        </p:spPr>
        <p:txBody>
          <a:bodyPr wrap="square" lIns="91440" tIns="45720" rIns="91440" bIns="45720" rtlCol="0" anchor="t">
            <a:spAutoFit/>
          </a:bodyPr>
          <a:lstStyle/>
          <a:p>
            <a:pPr algn="ctr"/>
            <a:r>
              <a:rPr lang="en-US" sz="2400" b="1" dirty="0">
                <a:ea typeface="+mn-lt"/>
                <a:cs typeface="+mn-lt"/>
              </a:rPr>
              <a:t>MULITPLE LINEAR REGRESSION </a:t>
            </a:r>
            <a:endParaRPr lang="en-US" sz="2400" dirty="0">
              <a:ea typeface="+mn-lt"/>
              <a:cs typeface="+mn-lt"/>
            </a:endParaRPr>
          </a:p>
          <a:p>
            <a:pPr algn="ctr"/>
            <a:r>
              <a:rPr lang="en-US" sz="2400" b="1" dirty="0">
                <a:ea typeface="+mn-lt"/>
                <a:cs typeface="+mn-lt"/>
              </a:rPr>
              <a:t>Regression Analysis Model 3 Risk Factors</a:t>
            </a:r>
          </a:p>
          <a:p>
            <a:pPr algn="ctr"/>
            <a:r>
              <a:rPr lang="en-US" sz="2400" b="1" dirty="0">
                <a:ea typeface="+mn-lt"/>
                <a:cs typeface="+mn-lt"/>
              </a:rPr>
              <a:t>R and R</a:t>
            </a:r>
            <a:r>
              <a:rPr lang="en-US" sz="2400" b="1" baseline="30000" dirty="0">
                <a:ea typeface="+mn-lt"/>
                <a:cs typeface="+mn-lt"/>
              </a:rPr>
              <a:t>2</a:t>
            </a:r>
          </a:p>
        </p:txBody>
      </p:sp>
      <p:graphicFrame>
        <p:nvGraphicFramePr>
          <p:cNvPr id="10" name="Table 9">
            <a:extLst>
              <a:ext uri="{FF2B5EF4-FFF2-40B4-BE49-F238E27FC236}">
                <a16:creationId xmlns:a16="http://schemas.microsoft.com/office/drawing/2014/main" id="{997B9764-8133-C4E6-AFF0-841644AC0073}"/>
              </a:ext>
            </a:extLst>
          </p:cNvPr>
          <p:cNvGraphicFramePr>
            <a:graphicFrameLocks noGrp="1"/>
          </p:cNvGraphicFramePr>
          <p:nvPr>
            <p:extLst>
              <p:ext uri="{D42A27DB-BD31-4B8C-83A1-F6EECF244321}">
                <p14:modId xmlns:p14="http://schemas.microsoft.com/office/powerpoint/2010/main" val="254403966"/>
              </p:ext>
            </p:extLst>
          </p:nvPr>
        </p:nvGraphicFramePr>
        <p:xfrm>
          <a:off x="716534" y="3429770"/>
          <a:ext cx="10911016" cy="2926080"/>
        </p:xfrm>
        <a:graphic>
          <a:graphicData uri="http://schemas.openxmlformats.org/drawingml/2006/table">
            <a:tbl>
              <a:tblPr>
                <a:tableStyleId>{5C22544A-7EE6-4342-B048-85BDC9FD1C3A}</a:tableStyleId>
              </a:tblPr>
              <a:tblGrid>
                <a:gridCol w="10911016">
                  <a:extLst>
                    <a:ext uri="{9D8B030D-6E8A-4147-A177-3AD203B41FA5}">
                      <a16:colId xmlns:a16="http://schemas.microsoft.com/office/drawing/2014/main" val="2534475310"/>
                    </a:ext>
                  </a:extLst>
                </a:gridCol>
              </a:tblGrid>
              <a:tr h="853246">
                <a:tc>
                  <a:txBody>
                    <a:bodyPr/>
                    <a:lstStyle/>
                    <a:p>
                      <a:pPr marL="0" marR="0" algn="ctr">
                        <a:spcBef>
                          <a:spcPts val="0"/>
                        </a:spcBef>
                        <a:spcAft>
                          <a:spcPts val="0"/>
                        </a:spcAft>
                      </a:pPr>
                      <a:r>
                        <a:rPr lang="en-US" sz="2400" b="1" dirty="0">
                          <a:effectLst/>
                        </a:rPr>
                        <a:t>Interpretation Statements</a:t>
                      </a:r>
                    </a:p>
                    <a:p>
                      <a:pPr marL="0" marR="0" lvl="0" algn="l">
                        <a:spcBef>
                          <a:spcPts val="0"/>
                        </a:spcBef>
                        <a:spcAft>
                          <a:spcPts val="0"/>
                        </a:spcAft>
                        <a:buNone/>
                      </a:pPr>
                      <a:r>
                        <a:rPr lang="en-US" sz="2400" b="0" i="0" u="none" strike="noStrike" noProof="0" dirty="0">
                          <a:solidFill>
                            <a:srgbClr val="000000"/>
                          </a:solidFill>
                          <a:effectLst/>
                          <a:latin typeface="Calibri"/>
                        </a:rPr>
                        <a:t>There is no correlation between Alcohol and Drug Abuse Risk and </a:t>
                      </a:r>
                      <a:r>
                        <a:rPr lang="en-US" sz="2400" u="none" strike="noStrike" dirty="0">
                          <a:effectLst/>
                          <a:highlight>
                            <a:srgbClr val="FFFFFF"/>
                          </a:highlight>
                        </a:rPr>
                        <a:t>Combat Exposure, Loneliness, Moral Injury, Self-Stigmatization, Suicide Risk, and History of Traumatic Brain Injury </a:t>
                      </a:r>
                      <a:r>
                        <a:rPr lang="en-US" sz="2400" b="0" i="0" u="none" strike="noStrike" noProof="0" dirty="0">
                          <a:solidFill>
                            <a:srgbClr val="000000"/>
                          </a:solidFill>
                          <a:effectLst/>
                          <a:latin typeface="Calibri"/>
                        </a:rPr>
                        <a:t>(R = 0.491). </a:t>
                      </a:r>
                    </a:p>
                    <a:p>
                      <a:pPr marL="0" marR="0" lvl="0" algn="l">
                        <a:spcBef>
                          <a:spcPts val="0"/>
                        </a:spcBef>
                        <a:spcAft>
                          <a:spcPts val="0"/>
                        </a:spcAft>
                        <a:buNone/>
                      </a:pPr>
                      <a:endParaRPr lang="en-US" sz="2400" b="0" i="0" u="none" strike="noStrike" noProof="0" dirty="0">
                        <a:solidFill>
                          <a:srgbClr val="000000"/>
                        </a:solidFill>
                        <a:effectLst/>
                        <a:latin typeface="Calibri"/>
                      </a:endParaRPr>
                    </a:p>
                    <a:p>
                      <a:pPr marL="0" marR="0" lvl="0" algn="l">
                        <a:spcBef>
                          <a:spcPts val="0"/>
                        </a:spcBef>
                        <a:spcAft>
                          <a:spcPts val="0"/>
                        </a:spcAft>
                        <a:buNone/>
                      </a:pPr>
                      <a:r>
                        <a:rPr lang="en-US" sz="2400" b="0" i="0" u="none" strike="noStrike" noProof="0" dirty="0">
                          <a:solidFill>
                            <a:srgbClr val="000000"/>
                          </a:solidFill>
                          <a:effectLst/>
                          <a:latin typeface="Calibri"/>
                        </a:rPr>
                        <a:t>23.8 % of the Variance in </a:t>
                      </a:r>
                      <a:r>
                        <a:rPr lang="en-US" sz="2400" b="0" i="0" u="none" strike="noStrike" noProof="0" dirty="0">
                          <a:solidFill>
                            <a:srgbClr val="000000"/>
                          </a:solidFill>
                          <a:effectLst/>
                          <a:latin typeface="+mn-lt"/>
                        </a:rPr>
                        <a:t>Alcohol and Drug Abuse Risk is explained </a:t>
                      </a:r>
                      <a:r>
                        <a:rPr lang="en-US" sz="2400" u="none" strike="noStrike" dirty="0">
                          <a:effectLst/>
                        </a:rPr>
                        <a:t>by </a:t>
                      </a:r>
                      <a:r>
                        <a:rPr lang="en-US" sz="2400" u="none" strike="noStrike" dirty="0">
                          <a:effectLst/>
                          <a:highlight>
                            <a:srgbClr val="FFFFFF"/>
                          </a:highlight>
                        </a:rPr>
                        <a:t>Combat Exposure, Loneliness, Moral Injury, Self-Stigmatization, Suicide Risk, and History of Traumatic Brain Injury</a:t>
                      </a:r>
                      <a:endParaRPr lang="en-US" sz="2400" dirty="0">
                        <a:effectLst/>
                      </a:endParaRPr>
                    </a:p>
                  </a:txBody>
                  <a:tcPr marL="114300" marR="114300" marT="0" marB="0">
                    <a:solidFill>
                      <a:schemeClr val="bg1"/>
                    </a:solidFill>
                  </a:tcPr>
                </a:tc>
                <a:extLst>
                  <a:ext uri="{0D108BD9-81ED-4DB2-BD59-A6C34878D82A}">
                    <a16:rowId xmlns:a16="http://schemas.microsoft.com/office/drawing/2014/main" val="594791736"/>
                  </a:ext>
                </a:extLst>
              </a:tr>
            </a:tbl>
          </a:graphicData>
        </a:graphic>
      </p:graphicFrame>
      <p:graphicFrame>
        <p:nvGraphicFramePr>
          <p:cNvPr id="5" name="Table 4">
            <a:extLst>
              <a:ext uri="{FF2B5EF4-FFF2-40B4-BE49-F238E27FC236}">
                <a16:creationId xmlns:a16="http://schemas.microsoft.com/office/drawing/2014/main" id="{B8F6FB14-6BA9-1419-BE0F-0D8BF6F07CBC}"/>
              </a:ext>
            </a:extLst>
          </p:cNvPr>
          <p:cNvGraphicFramePr>
            <a:graphicFrameLocks noGrp="1"/>
          </p:cNvGraphicFramePr>
          <p:nvPr>
            <p:extLst>
              <p:ext uri="{D42A27DB-BD31-4B8C-83A1-F6EECF244321}">
                <p14:modId xmlns:p14="http://schemas.microsoft.com/office/powerpoint/2010/main" val="3515153970"/>
              </p:ext>
            </p:extLst>
          </p:nvPr>
        </p:nvGraphicFramePr>
        <p:xfrm>
          <a:off x="2883621" y="1546486"/>
          <a:ext cx="6779969" cy="1463040"/>
        </p:xfrm>
        <a:graphic>
          <a:graphicData uri="http://schemas.openxmlformats.org/drawingml/2006/table">
            <a:tbl>
              <a:tblPr bandRow="1">
                <a:tableStyleId>{5C22544A-7EE6-4342-B048-85BDC9FD1C3A}</a:tableStyleId>
              </a:tblPr>
              <a:tblGrid>
                <a:gridCol w="905179">
                  <a:extLst>
                    <a:ext uri="{9D8B030D-6E8A-4147-A177-3AD203B41FA5}">
                      <a16:colId xmlns:a16="http://schemas.microsoft.com/office/drawing/2014/main" val="293026706"/>
                    </a:ext>
                  </a:extLst>
                </a:gridCol>
                <a:gridCol w="1189157">
                  <a:extLst>
                    <a:ext uri="{9D8B030D-6E8A-4147-A177-3AD203B41FA5}">
                      <a16:colId xmlns:a16="http://schemas.microsoft.com/office/drawing/2014/main" val="2210142511"/>
                    </a:ext>
                  </a:extLst>
                </a:gridCol>
                <a:gridCol w="1224654">
                  <a:extLst>
                    <a:ext uri="{9D8B030D-6E8A-4147-A177-3AD203B41FA5}">
                      <a16:colId xmlns:a16="http://schemas.microsoft.com/office/drawing/2014/main" val="4013437970"/>
                    </a:ext>
                  </a:extLst>
                </a:gridCol>
                <a:gridCol w="1739364">
                  <a:extLst>
                    <a:ext uri="{9D8B030D-6E8A-4147-A177-3AD203B41FA5}">
                      <a16:colId xmlns:a16="http://schemas.microsoft.com/office/drawing/2014/main" val="1475754156"/>
                    </a:ext>
                  </a:extLst>
                </a:gridCol>
                <a:gridCol w="1721615">
                  <a:extLst>
                    <a:ext uri="{9D8B030D-6E8A-4147-A177-3AD203B41FA5}">
                      <a16:colId xmlns:a16="http://schemas.microsoft.com/office/drawing/2014/main" val="4230957487"/>
                    </a:ext>
                  </a:extLst>
                </a:gridCol>
              </a:tblGrid>
              <a:tr h="190500">
                <a:tc gridSpan="5">
                  <a:txBody>
                    <a:bodyPr/>
                    <a:lstStyle/>
                    <a:p>
                      <a:pPr algn="ctr" rtl="0" fontAlgn="base"/>
                      <a:r>
                        <a:rPr lang="en-US" sz="1200" b="1" dirty="0">
                          <a:solidFill>
                            <a:srgbClr val="010205"/>
                          </a:solidFill>
                          <a:effectLst/>
                          <a:highlight>
                            <a:srgbClr val="FFFFFF"/>
                          </a:highlight>
                          <a:latin typeface="Calibri"/>
                        </a:rPr>
                        <a:t>Model Summary</a:t>
                      </a:r>
                      <a:r>
                        <a:rPr lang="en-US" sz="1200" dirty="0">
                          <a:solidFill>
                            <a:srgbClr val="010205"/>
                          </a:solidFill>
                          <a:effectLst/>
                          <a:highlight>
                            <a:srgbClr val="FFFFFF"/>
                          </a:highlight>
                          <a:latin typeface="Calibri"/>
                        </a:rPr>
                        <a:t> </a:t>
                      </a:r>
                      <a:endParaRPr lang="en-US" sz="1200">
                        <a:effectLst/>
                        <a:highlight>
                          <a:srgbClr val="FFFFFF"/>
                        </a:highlight>
                        <a:latin typeface="Calibri"/>
                      </a:endParaRPr>
                    </a:p>
                  </a:txBody>
                  <a:tcPr>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14565012"/>
                  </a:ext>
                </a:extLst>
              </a:tr>
              <a:tr h="190500">
                <a:tc>
                  <a:txBody>
                    <a:bodyPr/>
                    <a:lstStyle/>
                    <a:p>
                      <a:pPr rtl="0" fontAlgn="base"/>
                      <a:r>
                        <a:rPr lang="en-US" sz="1200" dirty="0">
                          <a:solidFill>
                            <a:srgbClr val="264A60"/>
                          </a:solidFill>
                          <a:effectLst/>
                          <a:highlight>
                            <a:srgbClr val="FFFFFF"/>
                          </a:highlight>
                          <a:latin typeface="Calibri"/>
                        </a:rPr>
                        <a:t>Model 3</a:t>
                      </a:r>
                      <a:endParaRPr lang="en-US" sz="1200" dirty="0">
                        <a:effectLst/>
                        <a:highlight>
                          <a:srgbClr val="FFFFFF"/>
                        </a:highlight>
                        <a:latin typeface="Calibri"/>
                      </a:endParaRPr>
                    </a:p>
                  </a:txBody>
                  <a:tcPr>
                    <a:lnL>
                      <a:noFill/>
                    </a:lnL>
                    <a:lnR>
                      <a:noFill/>
                    </a:lnR>
                    <a:lnT>
                      <a:noFill/>
                    </a:lnT>
                    <a:lnB w="9525" cap="flat" cmpd="sng" algn="ctr">
                      <a:solidFill>
                        <a:srgbClr val="152935"/>
                      </a:solidFill>
                      <a:prstDash val="solid"/>
                      <a:round/>
                      <a:headEnd type="none" w="med" len="med"/>
                      <a:tailEnd type="none" w="med" len="med"/>
                    </a:lnB>
                    <a:solidFill>
                      <a:srgbClr val="FFFFFF"/>
                    </a:solidFill>
                  </a:tcPr>
                </a:tc>
                <a:tc>
                  <a:txBody>
                    <a:bodyPr/>
                    <a:lstStyle/>
                    <a:p>
                      <a:pPr algn="ctr" rtl="0" fontAlgn="base"/>
                      <a:r>
                        <a:rPr lang="en-US" sz="1200" dirty="0">
                          <a:solidFill>
                            <a:srgbClr val="264A60"/>
                          </a:solidFill>
                          <a:effectLst/>
                          <a:highlight>
                            <a:srgbClr val="FFFFFF"/>
                          </a:highlight>
                          <a:latin typeface="Calibri"/>
                        </a:rPr>
                        <a:t>R </a:t>
                      </a:r>
                      <a:endParaRPr lang="en-US" sz="1200">
                        <a:effectLst/>
                        <a:highlight>
                          <a:srgbClr val="FFFFFF"/>
                        </a:highlight>
                        <a:latin typeface="Calibri"/>
                      </a:endParaRPr>
                    </a:p>
                  </a:txBody>
                  <a:tcPr>
                    <a:lnL>
                      <a:noFill/>
                    </a:lnL>
                    <a:lnR w="9525" cap="flat" cmpd="sng" algn="ctr">
                      <a:solidFill>
                        <a:srgbClr val="E0E0E0"/>
                      </a:solidFill>
                      <a:prstDash val="solid"/>
                      <a:round/>
                      <a:headEnd type="none" w="med" len="med"/>
                      <a:tailEnd type="none" w="med" len="med"/>
                    </a:lnR>
                    <a:lnT>
                      <a:noFill/>
                    </a:lnT>
                    <a:lnB w="9525" cap="flat" cmpd="sng" algn="ctr">
                      <a:solidFill>
                        <a:srgbClr val="152935"/>
                      </a:solidFill>
                      <a:prstDash val="solid"/>
                      <a:round/>
                      <a:headEnd type="none" w="med" len="med"/>
                      <a:tailEnd type="none" w="med" len="med"/>
                    </a:lnB>
                    <a:solidFill>
                      <a:srgbClr val="FFFFFF"/>
                    </a:solidFill>
                  </a:tcPr>
                </a:tc>
                <a:tc>
                  <a:txBody>
                    <a:bodyPr/>
                    <a:lstStyle/>
                    <a:p>
                      <a:pPr algn="ctr" rtl="0" fontAlgn="base"/>
                      <a:r>
                        <a:rPr lang="en-US" sz="1200" dirty="0">
                          <a:solidFill>
                            <a:srgbClr val="264A60"/>
                          </a:solidFill>
                          <a:effectLst/>
                          <a:highlight>
                            <a:srgbClr val="FFFFFF"/>
                          </a:highlight>
                          <a:latin typeface="Calibri"/>
                        </a:rPr>
                        <a:t>R Square </a:t>
                      </a:r>
                      <a:endParaRPr lang="en-US" sz="1200">
                        <a:effectLst/>
                        <a:highlight>
                          <a:srgbClr val="FFFFFF"/>
                        </a:highlight>
                        <a:latin typeface="Calibri"/>
                      </a:endParaRP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a:noFill/>
                    </a:lnT>
                    <a:lnB w="9525" cap="flat" cmpd="sng" algn="ctr">
                      <a:solidFill>
                        <a:srgbClr val="152935"/>
                      </a:solidFill>
                      <a:prstDash val="solid"/>
                      <a:round/>
                      <a:headEnd type="none" w="med" len="med"/>
                      <a:tailEnd type="none" w="med" len="med"/>
                    </a:lnB>
                    <a:solidFill>
                      <a:srgbClr val="FFFFFF"/>
                    </a:solidFill>
                  </a:tcPr>
                </a:tc>
                <a:tc>
                  <a:txBody>
                    <a:bodyPr/>
                    <a:lstStyle/>
                    <a:p>
                      <a:pPr algn="ctr" rtl="0" fontAlgn="base"/>
                      <a:r>
                        <a:rPr lang="en-US" sz="1200" dirty="0">
                          <a:solidFill>
                            <a:srgbClr val="264A60"/>
                          </a:solidFill>
                          <a:effectLst/>
                          <a:highlight>
                            <a:srgbClr val="FFFFFF"/>
                          </a:highlight>
                          <a:latin typeface="Calibri"/>
                        </a:rPr>
                        <a:t>Adjusted R Square </a:t>
                      </a:r>
                      <a:endParaRPr lang="en-US" sz="1200">
                        <a:effectLst/>
                        <a:highlight>
                          <a:srgbClr val="FFFFFF"/>
                        </a:highlight>
                        <a:latin typeface="Calibri"/>
                      </a:endParaRP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a:noFill/>
                    </a:lnT>
                    <a:lnB w="9525" cap="flat" cmpd="sng" algn="ctr">
                      <a:solidFill>
                        <a:srgbClr val="152935"/>
                      </a:solidFill>
                      <a:prstDash val="solid"/>
                      <a:round/>
                      <a:headEnd type="none" w="med" len="med"/>
                      <a:tailEnd type="none" w="med" len="med"/>
                    </a:lnB>
                    <a:solidFill>
                      <a:srgbClr val="FFFFFF"/>
                    </a:solidFill>
                  </a:tcPr>
                </a:tc>
                <a:tc>
                  <a:txBody>
                    <a:bodyPr/>
                    <a:lstStyle/>
                    <a:p>
                      <a:pPr algn="ctr" rtl="0" fontAlgn="base"/>
                      <a:r>
                        <a:rPr lang="en-US" sz="1200" dirty="0">
                          <a:solidFill>
                            <a:srgbClr val="264A60"/>
                          </a:solidFill>
                          <a:effectLst/>
                          <a:highlight>
                            <a:srgbClr val="FFFFFF"/>
                          </a:highlight>
                          <a:latin typeface="Calibri"/>
                        </a:rPr>
                        <a:t>Std. Error of the Estimate </a:t>
                      </a:r>
                      <a:endParaRPr lang="en-US" sz="1200">
                        <a:effectLst/>
                        <a:highlight>
                          <a:srgbClr val="FFFFFF"/>
                        </a:highlight>
                        <a:latin typeface="Calibri"/>
                      </a:endParaRPr>
                    </a:p>
                  </a:txBody>
                  <a:tcPr>
                    <a:lnL w="9525" cap="flat" cmpd="sng" algn="ctr">
                      <a:solidFill>
                        <a:srgbClr val="E0E0E0"/>
                      </a:solidFill>
                      <a:prstDash val="solid"/>
                      <a:round/>
                      <a:headEnd type="none" w="med" len="med"/>
                      <a:tailEnd type="none" w="med" len="med"/>
                    </a:lnL>
                    <a:lnR>
                      <a:noFill/>
                    </a:lnR>
                    <a:lnT>
                      <a:noFill/>
                    </a:lnT>
                    <a:lnB w="9525" cap="flat" cmpd="sng" algn="ctr">
                      <a:solidFill>
                        <a:srgbClr val="152935"/>
                      </a:solidFill>
                      <a:prstDash val="solid"/>
                      <a:round/>
                      <a:headEnd type="none" w="med" len="med"/>
                      <a:tailEnd type="none" w="med" len="med"/>
                    </a:lnB>
                    <a:solidFill>
                      <a:srgbClr val="FFFFFF"/>
                    </a:solidFill>
                  </a:tcPr>
                </a:tc>
                <a:extLst>
                  <a:ext uri="{0D108BD9-81ED-4DB2-BD59-A6C34878D82A}">
                    <a16:rowId xmlns:a16="http://schemas.microsoft.com/office/drawing/2014/main" val="3918114179"/>
                  </a:ext>
                </a:extLst>
              </a:tr>
              <a:tr h="190500">
                <a:tc>
                  <a:txBody>
                    <a:bodyPr/>
                    <a:lstStyle/>
                    <a:p>
                      <a:pPr rtl="0" fontAlgn="base"/>
                      <a:r>
                        <a:rPr lang="en-US" sz="1200" dirty="0">
                          <a:solidFill>
                            <a:srgbClr val="264A60"/>
                          </a:solidFill>
                          <a:effectLst/>
                          <a:highlight>
                            <a:srgbClr val="E0E0E0"/>
                          </a:highlight>
                          <a:latin typeface="Calibri"/>
                        </a:rPr>
                        <a:t>1 </a:t>
                      </a:r>
                      <a:endParaRPr lang="en-US" sz="1200">
                        <a:effectLst/>
                        <a:highlight>
                          <a:srgbClr val="E0E0E0"/>
                        </a:highlight>
                        <a:latin typeface="Calibri"/>
                      </a:endParaRPr>
                    </a:p>
                  </a:txBody>
                  <a:tcPr>
                    <a:lnL>
                      <a:noFill/>
                    </a:lnL>
                    <a:lnR>
                      <a:noFill/>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algn="r" rtl="0" fontAlgn="base"/>
                      <a:r>
                        <a:rPr lang="en-US" sz="1200" dirty="0">
                          <a:solidFill>
                            <a:srgbClr val="010205"/>
                          </a:solidFill>
                          <a:effectLst/>
                          <a:highlight>
                            <a:srgbClr val="FFFF00"/>
                          </a:highlight>
                          <a:latin typeface="Calibri"/>
                        </a:rPr>
                        <a:t>0.4913</a:t>
                      </a:r>
                      <a:r>
                        <a:rPr lang="en-US" sz="1200" baseline="30000" dirty="0">
                          <a:solidFill>
                            <a:srgbClr val="010205"/>
                          </a:solidFill>
                          <a:effectLst/>
                          <a:highlight>
                            <a:srgbClr val="FFFF00"/>
                          </a:highlight>
                          <a:latin typeface="Calibri"/>
                        </a:rPr>
                        <a:t>a</a:t>
                      </a:r>
                      <a:r>
                        <a:rPr lang="en-US" sz="1200" dirty="0">
                          <a:solidFill>
                            <a:srgbClr val="010205"/>
                          </a:solidFill>
                          <a:effectLst/>
                          <a:highlight>
                            <a:srgbClr val="F9F9FB"/>
                          </a:highlight>
                          <a:latin typeface="Calibri"/>
                        </a:rPr>
                        <a:t> </a:t>
                      </a:r>
                      <a:endParaRPr lang="en-US" sz="1200" dirty="0">
                        <a:effectLst/>
                        <a:highlight>
                          <a:srgbClr val="F9F9FB"/>
                        </a:highlight>
                        <a:latin typeface="Calibri"/>
                      </a:endParaRPr>
                    </a:p>
                  </a:txBody>
                  <a:tcPr>
                    <a:lnL>
                      <a:noFill/>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200" dirty="0">
                          <a:solidFill>
                            <a:srgbClr val="010205"/>
                          </a:solidFill>
                          <a:effectLst/>
                          <a:highlight>
                            <a:srgbClr val="FFFF00"/>
                          </a:highlight>
                          <a:latin typeface="Calibri"/>
                        </a:rPr>
                        <a:t>0.2414</a:t>
                      </a:r>
                      <a:endParaRPr lang="en-US" sz="1200" dirty="0">
                        <a:effectLst/>
                        <a:highlight>
                          <a:srgbClr val="F9F9FB"/>
                        </a:highlight>
                        <a:latin typeface="Calibri"/>
                      </a:endParaRP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200" dirty="0">
                          <a:solidFill>
                            <a:srgbClr val="010205"/>
                          </a:solidFill>
                          <a:effectLst/>
                          <a:highlight>
                            <a:srgbClr val="F9F9FB"/>
                          </a:highlight>
                          <a:latin typeface="Calibri"/>
                        </a:rPr>
                        <a:t>0.2383</a:t>
                      </a:r>
                      <a:endParaRPr lang="en-US" sz="1200" dirty="0">
                        <a:effectLst/>
                        <a:highlight>
                          <a:srgbClr val="F9F9FB"/>
                        </a:highlight>
                        <a:latin typeface="Calibri"/>
                      </a:endParaRP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200" dirty="0">
                          <a:solidFill>
                            <a:srgbClr val="010205"/>
                          </a:solidFill>
                          <a:effectLst/>
                          <a:highlight>
                            <a:srgbClr val="F9F9FB"/>
                          </a:highlight>
                          <a:latin typeface="Calibri"/>
                        </a:rPr>
                        <a:t>1.144</a:t>
                      </a:r>
                      <a:endParaRPr lang="en-US" sz="1200" dirty="0">
                        <a:effectLst/>
                        <a:highlight>
                          <a:srgbClr val="F9F9FB"/>
                        </a:highlight>
                        <a:latin typeface="Calibri"/>
                      </a:endParaRPr>
                    </a:p>
                  </a:txBody>
                  <a:tcPr>
                    <a:lnL w="9525" cap="flat" cmpd="sng" algn="ctr">
                      <a:solidFill>
                        <a:srgbClr val="E0E0E0"/>
                      </a:solidFill>
                      <a:prstDash val="solid"/>
                      <a:round/>
                      <a:headEnd type="none" w="med" len="med"/>
                      <a:tailEnd type="none" w="med" len="med"/>
                    </a:lnL>
                    <a:lnR>
                      <a:noFill/>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extLst>
                  <a:ext uri="{0D108BD9-81ED-4DB2-BD59-A6C34878D82A}">
                    <a16:rowId xmlns:a16="http://schemas.microsoft.com/office/drawing/2014/main" val="2551192697"/>
                  </a:ext>
                </a:extLst>
              </a:tr>
              <a:tr h="190500">
                <a:tc gridSpan="5">
                  <a:txBody>
                    <a:bodyPr/>
                    <a:lstStyle/>
                    <a:p>
                      <a:pPr rtl="0" fontAlgn="base"/>
                      <a:r>
                        <a:rPr lang="en-US" sz="1200" dirty="0">
                          <a:solidFill>
                            <a:srgbClr val="010205"/>
                          </a:solidFill>
                          <a:effectLst/>
                          <a:highlight>
                            <a:srgbClr val="FFFFFF"/>
                          </a:highlight>
                          <a:latin typeface="Calibri"/>
                        </a:rPr>
                        <a:t>a. Predictors: (Constant), </a:t>
                      </a:r>
                      <a:r>
                        <a:rPr lang="en-US" sz="1200" u="none" strike="noStrike" dirty="0">
                          <a:effectLst/>
                          <a:highlight>
                            <a:srgbClr val="FFFFFF"/>
                          </a:highlight>
                        </a:rPr>
                        <a:t>Combat Exposure, Loneliness, Moral Injury, Self-Stigmatization, Suicide Risk, History of Traumatic Brain Injury</a:t>
                      </a:r>
                      <a:endParaRPr lang="en-US" sz="1200" dirty="0">
                        <a:effectLst/>
                        <a:highlight>
                          <a:srgbClr val="FFFFFF"/>
                        </a:highlight>
                        <a:latin typeface="Calibri"/>
                      </a:endParaRPr>
                    </a:p>
                  </a:txBody>
                  <a:tcPr>
                    <a:lnL>
                      <a:noFill/>
                    </a:lnL>
                    <a:lnR>
                      <a:noFill/>
                    </a:lnR>
                    <a:lnT w="9525" cap="flat" cmpd="sng" algn="ctr">
                      <a:solidFill>
                        <a:srgbClr val="152935"/>
                      </a:solidFill>
                      <a:prstDash val="solid"/>
                      <a:round/>
                      <a:headEnd type="none" w="med" len="med"/>
                      <a:tailEnd type="none" w="med" len="med"/>
                    </a:lnT>
                    <a:lnB>
                      <a:noFill/>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83372698"/>
                  </a:ext>
                </a:extLst>
              </a:tr>
            </a:tbl>
          </a:graphicData>
        </a:graphic>
      </p:graphicFrame>
    </p:spTree>
    <p:extLst>
      <p:ext uri="{BB962C8B-B14F-4D97-AF65-F5344CB8AC3E}">
        <p14:creationId xmlns:p14="http://schemas.microsoft.com/office/powerpoint/2010/main" val="7370781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F880C-514B-8978-8AF8-FF8FB96B564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6FD35C7-0285-9E85-6222-9A44D35E6284}"/>
              </a:ext>
            </a:extLst>
          </p:cNvPr>
          <p:cNvSpPr txBox="1"/>
          <p:nvPr/>
        </p:nvSpPr>
        <p:spPr>
          <a:xfrm>
            <a:off x="0" y="-32219"/>
            <a:ext cx="12192000" cy="1200329"/>
          </a:xfrm>
          <a:prstGeom prst="rect">
            <a:avLst/>
          </a:prstGeom>
          <a:solidFill>
            <a:srgbClr val="FF8300"/>
          </a:solidFill>
        </p:spPr>
        <p:txBody>
          <a:bodyPr wrap="square" lIns="91440" tIns="45720" rIns="91440" bIns="45720" rtlCol="0" anchor="t">
            <a:spAutoFit/>
          </a:bodyPr>
          <a:lstStyle/>
          <a:p>
            <a:pPr algn="ctr"/>
            <a:r>
              <a:rPr lang="en-US" sz="2400" b="1" dirty="0">
                <a:ea typeface="+mn-lt"/>
                <a:cs typeface="+mn-lt"/>
              </a:rPr>
              <a:t>MULITPLE LINEAR REGRESSION </a:t>
            </a:r>
            <a:endParaRPr lang="en-US" sz="2400" dirty="0">
              <a:ea typeface="+mn-lt"/>
              <a:cs typeface="+mn-lt"/>
            </a:endParaRPr>
          </a:p>
          <a:p>
            <a:pPr algn="ctr"/>
            <a:r>
              <a:rPr lang="en-US" sz="2400" b="1" dirty="0">
                <a:ea typeface="+mn-lt"/>
                <a:cs typeface="+mn-lt"/>
              </a:rPr>
              <a:t>Regression Analysis Model 3</a:t>
            </a:r>
          </a:p>
          <a:p>
            <a:pPr algn="ctr"/>
            <a:r>
              <a:rPr lang="en-US" sz="2400" b="1" dirty="0">
                <a:ea typeface="Calibri" panose="020F0502020204030204"/>
                <a:cs typeface="Calibri" panose="020F0502020204030204"/>
              </a:rPr>
              <a:t>Regression Equation with Legend </a:t>
            </a:r>
            <a:endParaRPr lang="en-US" dirty="0"/>
          </a:p>
        </p:txBody>
      </p:sp>
      <p:graphicFrame>
        <p:nvGraphicFramePr>
          <p:cNvPr id="10" name="Table 9">
            <a:extLst>
              <a:ext uri="{FF2B5EF4-FFF2-40B4-BE49-F238E27FC236}">
                <a16:creationId xmlns:a16="http://schemas.microsoft.com/office/drawing/2014/main" id="{7885303D-6D42-EB58-D74E-03467278B316}"/>
              </a:ext>
            </a:extLst>
          </p:cNvPr>
          <p:cNvGraphicFramePr>
            <a:graphicFrameLocks noGrp="1"/>
          </p:cNvGraphicFramePr>
          <p:nvPr>
            <p:extLst>
              <p:ext uri="{D42A27DB-BD31-4B8C-83A1-F6EECF244321}">
                <p14:modId xmlns:p14="http://schemas.microsoft.com/office/powerpoint/2010/main" val="2063197636"/>
              </p:ext>
            </p:extLst>
          </p:nvPr>
        </p:nvGraphicFramePr>
        <p:xfrm>
          <a:off x="118154" y="1231819"/>
          <a:ext cx="11842198" cy="5441034"/>
        </p:xfrm>
        <a:graphic>
          <a:graphicData uri="http://schemas.openxmlformats.org/drawingml/2006/table">
            <a:tbl>
              <a:tblPr>
                <a:tableStyleId>{5C22544A-7EE6-4342-B048-85BDC9FD1C3A}</a:tableStyleId>
              </a:tblPr>
              <a:tblGrid>
                <a:gridCol w="11842198">
                  <a:extLst>
                    <a:ext uri="{9D8B030D-6E8A-4147-A177-3AD203B41FA5}">
                      <a16:colId xmlns:a16="http://schemas.microsoft.com/office/drawing/2014/main" val="2534475310"/>
                    </a:ext>
                  </a:extLst>
                </a:gridCol>
              </a:tblGrid>
              <a:tr h="4708731">
                <a:tc>
                  <a:txBody>
                    <a:bodyPr/>
                    <a:lstStyle/>
                    <a:p>
                      <a:pPr lvl="0" algn="l">
                        <a:lnSpc>
                          <a:spcPct val="100000"/>
                        </a:lnSpc>
                        <a:spcBef>
                          <a:spcPts val="0"/>
                        </a:spcBef>
                        <a:spcAft>
                          <a:spcPts val="0"/>
                        </a:spcAft>
                        <a:buNone/>
                      </a:pPr>
                      <a:r>
                        <a:rPr lang="en-US" sz="2200" b="1" i="0" u="none" strike="noStrike" noProof="0" dirty="0">
                          <a:solidFill>
                            <a:srgbClr val="000000"/>
                          </a:solidFill>
                          <a:effectLst/>
                          <a:latin typeface="Calibri"/>
                        </a:rPr>
                        <a:t>Equation:</a:t>
                      </a:r>
                      <a:r>
                        <a:rPr lang="en-US" sz="2200" b="0" i="0" u="none" strike="noStrike" noProof="0" dirty="0">
                          <a:solidFill>
                            <a:srgbClr val="000000"/>
                          </a:solidFill>
                          <a:effectLst/>
                          <a:latin typeface="Calibri"/>
                        </a:rPr>
                        <a:t> </a:t>
                      </a:r>
                    </a:p>
                    <a:p>
                      <a:pPr lvl="0" algn="l">
                        <a:lnSpc>
                          <a:spcPct val="100000"/>
                        </a:lnSpc>
                        <a:spcBef>
                          <a:spcPts val="0"/>
                        </a:spcBef>
                        <a:spcAft>
                          <a:spcPts val="0"/>
                        </a:spcAft>
                        <a:buNone/>
                      </a:pPr>
                      <a:r>
                        <a:rPr lang="en-US" sz="2200" b="1" i="0" u="none" strike="noStrike" noProof="0" dirty="0">
                          <a:solidFill>
                            <a:srgbClr val="000000"/>
                          </a:solidFill>
                          <a:effectLst/>
                          <a:latin typeface="Calibri"/>
                        </a:rPr>
                        <a:t>Y = -0.787 + 0.015*X</a:t>
                      </a:r>
                      <a:r>
                        <a:rPr lang="en-US" sz="2200" b="1" i="0" u="none" strike="noStrike" baseline="-25000" noProof="0" dirty="0">
                          <a:solidFill>
                            <a:srgbClr val="000000"/>
                          </a:solidFill>
                          <a:effectLst/>
                          <a:latin typeface="Calibri"/>
                        </a:rPr>
                        <a:t>N1</a:t>
                      </a:r>
                      <a:r>
                        <a:rPr lang="en-US" sz="2200" b="1" i="0" u="none" strike="noStrike" noProof="0" dirty="0">
                          <a:solidFill>
                            <a:srgbClr val="000000"/>
                          </a:solidFill>
                          <a:effectLst/>
                          <a:latin typeface="Calibri"/>
                        </a:rPr>
                        <a:t> + 0.121*X</a:t>
                      </a:r>
                      <a:r>
                        <a:rPr lang="en-US" sz="2200" b="1" i="0" u="none" strike="noStrike" baseline="-25000" noProof="0" dirty="0">
                          <a:solidFill>
                            <a:srgbClr val="000000"/>
                          </a:solidFill>
                          <a:effectLst/>
                          <a:latin typeface="Calibri"/>
                        </a:rPr>
                        <a:t>N2</a:t>
                      </a:r>
                      <a:r>
                        <a:rPr lang="en-US" sz="2200" b="1" i="0" u="none" strike="noStrike" noProof="0" dirty="0">
                          <a:solidFill>
                            <a:srgbClr val="000000"/>
                          </a:solidFill>
                          <a:effectLst/>
                          <a:latin typeface="Calibri"/>
                        </a:rPr>
                        <a:t> + 0.0.54*X</a:t>
                      </a:r>
                      <a:r>
                        <a:rPr lang="en-US" sz="2200" b="1" i="0" u="none" strike="noStrike" baseline="-25000" noProof="0" dirty="0">
                          <a:solidFill>
                            <a:srgbClr val="000000"/>
                          </a:solidFill>
                          <a:effectLst/>
                          <a:latin typeface="Calibri"/>
                        </a:rPr>
                        <a:t>N3</a:t>
                      </a:r>
                      <a:r>
                        <a:rPr lang="en-US" sz="2200" b="1" i="0" u="none" strike="noStrike" noProof="0" dirty="0">
                          <a:solidFill>
                            <a:srgbClr val="000000"/>
                          </a:solidFill>
                          <a:effectLst/>
                          <a:latin typeface="Calibri"/>
                        </a:rPr>
                        <a:t> + 0.014*X</a:t>
                      </a:r>
                      <a:r>
                        <a:rPr lang="en-US" sz="2200" b="1" i="0" u="none" strike="noStrike" baseline="-25000" noProof="0" dirty="0">
                          <a:solidFill>
                            <a:srgbClr val="000000"/>
                          </a:solidFill>
                          <a:effectLst/>
                          <a:latin typeface="Calibri"/>
                        </a:rPr>
                        <a:t>N4</a:t>
                      </a:r>
                      <a:r>
                        <a:rPr lang="en-US" sz="2200" b="1" i="0" u="none" strike="noStrike" baseline="0" noProof="0" dirty="0">
                          <a:solidFill>
                            <a:srgbClr val="000000"/>
                          </a:solidFill>
                          <a:effectLst/>
                          <a:latin typeface="Calibri"/>
                        </a:rPr>
                        <a:t> + 0.004*X</a:t>
                      </a:r>
                      <a:r>
                        <a:rPr lang="en-US" sz="2200" b="1" i="0" u="none" strike="noStrike" baseline="-25000" noProof="0" dirty="0">
                          <a:solidFill>
                            <a:srgbClr val="000000"/>
                          </a:solidFill>
                          <a:effectLst/>
                          <a:latin typeface="Calibri"/>
                        </a:rPr>
                        <a:t>N5 </a:t>
                      </a:r>
                      <a:r>
                        <a:rPr lang="en-US" sz="2200" b="1" i="0" u="none" strike="noStrike" baseline="0" noProof="0" dirty="0">
                          <a:solidFill>
                            <a:srgbClr val="000000"/>
                          </a:solidFill>
                          <a:effectLst/>
                          <a:latin typeface="Calibri"/>
                        </a:rPr>
                        <a:t>+ 0.076*X</a:t>
                      </a:r>
                      <a:r>
                        <a:rPr lang="en-US" sz="2200" b="1" i="0" u="none" strike="noStrike" baseline="-25000" noProof="0" dirty="0">
                          <a:solidFill>
                            <a:srgbClr val="000000"/>
                          </a:solidFill>
                          <a:effectLst/>
                          <a:latin typeface="Calibri"/>
                        </a:rPr>
                        <a:t>N6</a:t>
                      </a:r>
                      <a:r>
                        <a:rPr lang="en-US" sz="2200" b="1" i="0" u="none" strike="noStrike" baseline="0" noProof="0" dirty="0">
                          <a:solidFill>
                            <a:srgbClr val="000000"/>
                          </a:solidFill>
                          <a:effectLst/>
                          <a:latin typeface="Calibri"/>
                        </a:rPr>
                        <a:t> + 0.014*X</a:t>
                      </a:r>
                      <a:r>
                        <a:rPr lang="en-US" sz="2200" b="1" i="0" u="none" strike="noStrike" baseline="-25000" noProof="0" dirty="0">
                          <a:solidFill>
                            <a:srgbClr val="000000"/>
                          </a:solidFill>
                          <a:effectLst/>
                          <a:latin typeface="Calibri"/>
                        </a:rPr>
                        <a:t>N7 </a:t>
                      </a:r>
                      <a:r>
                        <a:rPr lang="en-US" sz="2200" b="1" i="0" u="none" strike="noStrike" noProof="0" dirty="0">
                          <a:solidFill>
                            <a:srgbClr val="000000"/>
                          </a:solidFill>
                          <a:effectLst/>
                          <a:latin typeface="Calibri"/>
                        </a:rPr>
                        <a:t>+ e</a:t>
                      </a:r>
                      <a:endParaRPr lang="en-US" sz="2200" b="0" i="0" u="none" strike="noStrike" noProof="0" dirty="0">
                        <a:solidFill>
                          <a:srgbClr val="000000"/>
                        </a:solidFill>
                        <a:effectLst/>
                        <a:latin typeface="Calibri"/>
                      </a:endParaRPr>
                    </a:p>
                    <a:p>
                      <a:pPr lvl="0" algn="l">
                        <a:lnSpc>
                          <a:spcPct val="100000"/>
                        </a:lnSpc>
                        <a:spcBef>
                          <a:spcPts val="0"/>
                        </a:spcBef>
                        <a:spcAft>
                          <a:spcPts val="0"/>
                        </a:spcAft>
                        <a:buNone/>
                      </a:pPr>
                      <a:endParaRPr lang="en-US" sz="2200" b="1" i="0" u="none" strike="noStrike" noProof="0" dirty="0">
                        <a:solidFill>
                          <a:srgbClr val="000000"/>
                        </a:solidFill>
                        <a:effectLst/>
                        <a:latin typeface="Calibri"/>
                      </a:endParaRPr>
                    </a:p>
                    <a:p>
                      <a:pPr lvl="0" algn="l">
                        <a:lnSpc>
                          <a:spcPct val="100000"/>
                        </a:lnSpc>
                        <a:spcBef>
                          <a:spcPts val="0"/>
                        </a:spcBef>
                        <a:spcAft>
                          <a:spcPts val="0"/>
                        </a:spcAft>
                        <a:buNone/>
                      </a:pPr>
                      <a:r>
                        <a:rPr lang="en-US" sz="2200" b="1" i="0" u="none" strike="noStrike" noProof="0" dirty="0">
                          <a:solidFill>
                            <a:srgbClr val="000000"/>
                          </a:solidFill>
                          <a:effectLst/>
                          <a:latin typeface="Calibri"/>
                        </a:rPr>
                        <a:t>Legend: </a:t>
                      </a:r>
                      <a:endParaRPr lang="en-US" sz="2200" b="0" i="0" u="none" strike="noStrike" noProof="0" dirty="0">
                        <a:solidFill>
                          <a:srgbClr val="000000"/>
                        </a:solidFill>
                        <a:effectLst/>
                        <a:latin typeface="Calibri"/>
                      </a:endParaRPr>
                    </a:p>
                    <a:p>
                      <a:pPr lvl="0" algn="l">
                        <a:lnSpc>
                          <a:spcPct val="100000"/>
                        </a:lnSpc>
                        <a:spcBef>
                          <a:spcPts val="0"/>
                        </a:spcBef>
                        <a:spcAft>
                          <a:spcPts val="0"/>
                        </a:spcAft>
                        <a:buNone/>
                      </a:pPr>
                      <a:r>
                        <a:rPr lang="en-US" sz="2200" b="1" i="0" u="none" strike="noStrike" noProof="0" dirty="0">
                          <a:solidFill>
                            <a:srgbClr val="000000"/>
                          </a:solidFill>
                          <a:effectLst/>
                          <a:latin typeface="Calibri"/>
                        </a:rPr>
                        <a:t>Y </a:t>
                      </a:r>
                      <a:r>
                        <a:rPr lang="en-US" sz="2200" b="0" i="0" u="none" strike="noStrike" noProof="0" dirty="0">
                          <a:solidFill>
                            <a:srgbClr val="000000"/>
                          </a:solidFill>
                          <a:effectLst/>
                          <a:latin typeface="Calibri"/>
                        </a:rPr>
                        <a:t>=    Alcohol and Drug Abuse Risk</a:t>
                      </a:r>
                    </a:p>
                    <a:p>
                      <a:pPr lvl="0" algn="l">
                        <a:lnSpc>
                          <a:spcPct val="100000"/>
                        </a:lnSpc>
                        <a:spcBef>
                          <a:spcPts val="0"/>
                        </a:spcBef>
                        <a:spcAft>
                          <a:spcPts val="0"/>
                        </a:spcAft>
                        <a:buNone/>
                      </a:pPr>
                      <a:r>
                        <a:rPr lang="en-US" sz="2200" b="1" i="0" u="none" strike="noStrike" noProof="0" dirty="0">
                          <a:solidFill>
                            <a:srgbClr val="000000"/>
                          </a:solidFill>
                          <a:effectLst/>
                          <a:latin typeface="Calibri"/>
                        </a:rPr>
                        <a:t>X</a:t>
                      </a:r>
                      <a:r>
                        <a:rPr lang="en-US" sz="2200" b="1" i="0" u="none" strike="noStrike" baseline="-25000" noProof="0" dirty="0">
                          <a:solidFill>
                            <a:srgbClr val="000000"/>
                          </a:solidFill>
                          <a:effectLst/>
                          <a:latin typeface="Calibri"/>
                        </a:rPr>
                        <a:t>P1</a:t>
                      </a:r>
                      <a:r>
                        <a:rPr lang="en-US" sz="2200" b="0" i="0" u="none" strike="noStrike" baseline="-25000" noProof="0" dirty="0">
                          <a:solidFill>
                            <a:srgbClr val="000000"/>
                          </a:solidFill>
                          <a:effectLst/>
                          <a:latin typeface="Calibri"/>
                        </a:rPr>
                        <a:t> </a:t>
                      </a:r>
                      <a:r>
                        <a:rPr lang="en-US" sz="2200" b="0" i="0" u="none" strike="noStrike" noProof="0" dirty="0">
                          <a:solidFill>
                            <a:srgbClr val="000000"/>
                          </a:solidFill>
                          <a:effectLst/>
                          <a:latin typeface="Calibri"/>
                        </a:rPr>
                        <a:t>= Combat Exposure</a:t>
                      </a:r>
                    </a:p>
                    <a:p>
                      <a:pPr lvl="0" algn="l">
                        <a:lnSpc>
                          <a:spcPct val="100000"/>
                        </a:lnSpc>
                        <a:spcBef>
                          <a:spcPts val="0"/>
                        </a:spcBef>
                        <a:spcAft>
                          <a:spcPts val="0"/>
                        </a:spcAft>
                        <a:buNone/>
                      </a:pPr>
                      <a:r>
                        <a:rPr lang="en-US" sz="2200" b="1" i="0" u="none" strike="noStrike" noProof="0" dirty="0">
                          <a:solidFill>
                            <a:srgbClr val="000000"/>
                          </a:solidFill>
                          <a:effectLst/>
                          <a:latin typeface="Calibri"/>
                        </a:rPr>
                        <a:t>X</a:t>
                      </a:r>
                      <a:r>
                        <a:rPr lang="en-US" sz="2200" b="1" i="0" u="none" strike="noStrike" baseline="-25000" noProof="0" dirty="0">
                          <a:solidFill>
                            <a:srgbClr val="000000"/>
                          </a:solidFill>
                          <a:effectLst/>
                          <a:latin typeface="Calibri"/>
                        </a:rPr>
                        <a:t>P2</a:t>
                      </a:r>
                      <a:r>
                        <a:rPr lang="en-US" sz="2200" b="0" i="0" u="none" strike="noStrike" noProof="0" dirty="0">
                          <a:solidFill>
                            <a:srgbClr val="000000"/>
                          </a:solidFill>
                          <a:effectLst/>
                          <a:latin typeface="Calibri"/>
                        </a:rPr>
                        <a:t> = Daily Stress</a:t>
                      </a:r>
                    </a:p>
                    <a:p>
                      <a:pPr lvl="0" algn="l">
                        <a:lnSpc>
                          <a:spcPct val="100000"/>
                        </a:lnSpc>
                        <a:spcBef>
                          <a:spcPts val="0"/>
                        </a:spcBef>
                        <a:spcAft>
                          <a:spcPts val="0"/>
                        </a:spcAft>
                        <a:buNone/>
                      </a:pPr>
                      <a:r>
                        <a:rPr lang="en-US" sz="2200" b="1" i="0" u="none" strike="noStrike" noProof="0" dirty="0">
                          <a:solidFill>
                            <a:srgbClr val="000000"/>
                          </a:solidFill>
                          <a:effectLst/>
                          <a:latin typeface="Calibri"/>
                        </a:rPr>
                        <a:t>X</a:t>
                      </a:r>
                      <a:r>
                        <a:rPr lang="en-US" sz="2200" b="1" i="0" u="none" strike="noStrike" baseline="-25000" noProof="0" dirty="0">
                          <a:solidFill>
                            <a:srgbClr val="000000"/>
                          </a:solidFill>
                          <a:effectLst/>
                          <a:latin typeface="Calibri"/>
                        </a:rPr>
                        <a:t>P3</a:t>
                      </a:r>
                      <a:r>
                        <a:rPr lang="en-US" sz="2200" b="0" i="0" u="none" strike="noStrike" baseline="-25000" noProof="0" dirty="0">
                          <a:solidFill>
                            <a:srgbClr val="000000"/>
                          </a:solidFill>
                          <a:effectLst/>
                          <a:latin typeface="Calibri"/>
                        </a:rPr>
                        <a:t> </a:t>
                      </a:r>
                      <a:r>
                        <a:rPr lang="en-US" sz="2200" b="0" i="0" u="none" strike="noStrike" noProof="0" dirty="0">
                          <a:solidFill>
                            <a:srgbClr val="000000"/>
                          </a:solidFill>
                          <a:effectLst/>
                          <a:latin typeface="+mn-lt"/>
                        </a:rPr>
                        <a:t>= Loneliness</a:t>
                      </a:r>
                      <a:endParaRPr lang="en-US" sz="2200" b="0" i="0" u="none" strike="noStrike" noProof="0" dirty="0">
                        <a:solidFill>
                          <a:srgbClr val="000000"/>
                        </a:solidFill>
                        <a:effectLst/>
                        <a:latin typeface="Calibri"/>
                      </a:endParaRPr>
                    </a:p>
                    <a:p>
                      <a:pPr lvl="0" algn="l">
                        <a:lnSpc>
                          <a:spcPct val="100000"/>
                        </a:lnSpc>
                        <a:spcBef>
                          <a:spcPts val="0"/>
                        </a:spcBef>
                        <a:spcAft>
                          <a:spcPts val="0"/>
                        </a:spcAft>
                        <a:buNone/>
                      </a:pPr>
                      <a:r>
                        <a:rPr lang="en-US" sz="2200" b="1" i="0" u="none" strike="noStrike" noProof="0" dirty="0">
                          <a:solidFill>
                            <a:srgbClr val="000000"/>
                          </a:solidFill>
                          <a:effectLst/>
                          <a:latin typeface="Calibri"/>
                        </a:rPr>
                        <a:t>X</a:t>
                      </a:r>
                      <a:r>
                        <a:rPr lang="en-US" sz="2200" b="1" i="0" u="none" strike="noStrike" baseline="-25000" noProof="0" dirty="0">
                          <a:solidFill>
                            <a:srgbClr val="000000"/>
                          </a:solidFill>
                          <a:effectLst/>
                          <a:latin typeface="Calibri"/>
                        </a:rPr>
                        <a:t>P4 </a:t>
                      </a:r>
                      <a:r>
                        <a:rPr lang="en-US" sz="2200" b="0" i="0" u="none" strike="noStrike" baseline="0" noProof="0" dirty="0">
                          <a:solidFill>
                            <a:srgbClr val="000000"/>
                          </a:solidFill>
                          <a:effectLst/>
                          <a:latin typeface="Calibri"/>
                        </a:rPr>
                        <a:t>= </a:t>
                      </a:r>
                      <a:r>
                        <a:rPr lang="en-US" sz="2200" b="0" i="0" u="none" strike="noStrike" noProof="0" dirty="0">
                          <a:solidFill>
                            <a:srgbClr val="000000"/>
                          </a:solidFill>
                          <a:effectLst/>
                          <a:latin typeface="+mn-lt"/>
                        </a:rPr>
                        <a:t>Moral Injury</a:t>
                      </a:r>
                      <a:endParaRPr lang="en-US" sz="2200" b="1" i="0" u="none" strike="noStrike" baseline="0" noProof="0" dirty="0">
                        <a:solidFill>
                          <a:srgbClr val="000000"/>
                        </a:solidFill>
                        <a:effectLst/>
                        <a:latin typeface="Calibri"/>
                      </a:endParaRPr>
                    </a:p>
                    <a:p>
                      <a:pPr lvl="0" algn="l">
                        <a:lnSpc>
                          <a:spcPct val="100000"/>
                        </a:lnSpc>
                        <a:spcBef>
                          <a:spcPts val="0"/>
                        </a:spcBef>
                        <a:spcAft>
                          <a:spcPts val="0"/>
                        </a:spcAft>
                        <a:buNone/>
                      </a:pPr>
                      <a:r>
                        <a:rPr lang="en-US" sz="2200" b="1" i="0" u="none" strike="noStrike" baseline="0" noProof="0" dirty="0">
                          <a:solidFill>
                            <a:srgbClr val="000000"/>
                          </a:solidFill>
                          <a:effectLst/>
                          <a:latin typeface="Calibri"/>
                        </a:rPr>
                        <a:t>X</a:t>
                      </a:r>
                      <a:r>
                        <a:rPr lang="en-US" sz="2200" b="1" i="0" u="none" strike="noStrike" baseline="-25000" noProof="0" dirty="0">
                          <a:solidFill>
                            <a:srgbClr val="000000"/>
                          </a:solidFill>
                          <a:effectLst/>
                          <a:latin typeface="Calibri"/>
                        </a:rPr>
                        <a:t>P5 </a:t>
                      </a:r>
                      <a:r>
                        <a:rPr lang="en-US" sz="2200" b="0" i="0" u="none" strike="noStrike" baseline="0" noProof="0" dirty="0">
                          <a:solidFill>
                            <a:srgbClr val="000000"/>
                          </a:solidFill>
                          <a:effectLst/>
                          <a:latin typeface="Calibri"/>
                        </a:rPr>
                        <a:t> </a:t>
                      </a:r>
                      <a:r>
                        <a:rPr lang="en-US" sz="2200" b="0" i="0" u="none" strike="noStrike" baseline="0" noProof="0" dirty="0">
                          <a:solidFill>
                            <a:srgbClr val="000000"/>
                          </a:solidFill>
                          <a:effectLst/>
                          <a:latin typeface="+mn-lt"/>
                        </a:rPr>
                        <a:t>= Self-Stigmatization</a:t>
                      </a:r>
                      <a:endParaRPr lang="en-US" sz="2200" b="1" i="0" u="none" strike="noStrike" baseline="0" noProof="0" dirty="0">
                        <a:solidFill>
                          <a:srgbClr val="000000"/>
                        </a:solidFill>
                        <a:effectLst/>
                        <a:latin typeface="Calibri"/>
                      </a:endParaRPr>
                    </a:p>
                    <a:p>
                      <a:pPr lvl="0" algn="l">
                        <a:lnSpc>
                          <a:spcPct val="100000"/>
                        </a:lnSpc>
                        <a:spcBef>
                          <a:spcPts val="0"/>
                        </a:spcBef>
                        <a:spcAft>
                          <a:spcPts val="0"/>
                        </a:spcAft>
                        <a:buNone/>
                      </a:pPr>
                      <a:r>
                        <a:rPr lang="en-US" sz="2200" b="1" i="0" u="none" strike="noStrike" baseline="0" noProof="0" dirty="0">
                          <a:solidFill>
                            <a:srgbClr val="000000"/>
                          </a:solidFill>
                          <a:effectLst/>
                          <a:latin typeface="Calibri"/>
                        </a:rPr>
                        <a:t>X</a:t>
                      </a:r>
                      <a:r>
                        <a:rPr lang="en-US" sz="2200" b="1" i="0" u="none" strike="noStrike" baseline="-25000" noProof="0" dirty="0">
                          <a:solidFill>
                            <a:srgbClr val="000000"/>
                          </a:solidFill>
                          <a:effectLst/>
                          <a:latin typeface="Calibri"/>
                        </a:rPr>
                        <a:t>P6 </a:t>
                      </a:r>
                      <a:r>
                        <a:rPr lang="en-US" sz="2200" b="0" i="0" u="none" strike="noStrike" baseline="0" noProof="0" dirty="0">
                          <a:solidFill>
                            <a:srgbClr val="000000"/>
                          </a:solidFill>
                          <a:effectLst/>
                          <a:latin typeface="Calibri"/>
                        </a:rPr>
                        <a:t> = </a:t>
                      </a:r>
                      <a:r>
                        <a:rPr lang="en-US" sz="2200" b="0" i="0" u="none" strike="noStrike" baseline="0" noProof="0" dirty="0">
                          <a:solidFill>
                            <a:srgbClr val="000000"/>
                          </a:solidFill>
                          <a:effectLst/>
                          <a:latin typeface="+mn-lt"/>
                        </a:rPr>
                        <a:t>Suicide Risk</a:t>
                      </a:r>
                      <a:endParaRPr lang="en-US" sz="2200" b="1" i="0" u="none" strike="noStrike" baseline="0" noProof="0" dirty="0">
                        <a:solidFill>
                          <a:srgbClr val="000000"/>
                        </a:solidFill>
                        <a:effectLst/>
                        <a:latin typeface="Calibri"/>
                      </a:endParaRPr>
                    </a:p>
                    <a:p>
                      <a:pPr lvl="0" algn="l">
                        <a:lnSpc>
                          <a:spcPct val="100000"/>
                        </a:lnSpc>
                        <a:spcBef>
                          <a:spcPts val="0"/>
                        </a:spcBef>
                        <a:spcAft>
                          <a:spcPts val="0"/>
                        </a:spcAft>
                        <a:buNone/>
                      </a:pPr>
                      <a:r>
                        <a:rPr lang="en-US" sz="2200" b="1" i="0" u="none" strike="noStrike" baseline="0" noProof="0" dirty="0">
                          <a:solidFill>
                            <a:srgbClr val="000000"/>
                          </a:solidFill>
                          <a:effectLst/>
                          <a:latin typeface="Calibri"/>
                        </a:rPr>
                        <a:t>X</a:t>
                      </a:r>
                      <a:r>
                        <a:rPr lang="en-US" sz="2200" b="1" i="0" u="none" strike="noStrike" baseline="-25000" noProof="0" dirty="0">
                          <a:solidFill>
                            <a:srgbClr val="000000"/>
                          </a:solidFill>
                          <a:effectLst/>
                          <a:latin typeface="Calibri"/>
                        </a:rPr>
                        <a:t>P7 </a:t>
                      </a:r>
                      <a:r>
                        <a:rPr lang="en-US" sz="2200" b="0" i="0" u="none" strike="noStrike" baseline="0" noProof="0" dirty="0">
                          <a:solidFill>
                            <a:srgbClr val="000000"/>
                          </a:solidFill>
                          <a:effectLst/>
                          <a:latin typeface="Calibri"/>
                        </a:rPr>
                        <a:t>= History of Traumatic Brain Injury</a:t>
                      </a:r>
                      <a:endParaRPr lang="en-US" sz="2200" b="1" i="0" u="none" strike="noStrike" noProof="0" dirty="0">
                        <a:solidFill>
                          <a:srgbClr val="000000"/>
                        </a:solidFill>
                        <a:effectLst/>
                        <a:latin typeface="Calibri"/>
                      </a:endParaRPr>
                    </a:p>
                    <a:p>
                      <a:pPr lvl="0" algn="l">
                        <a:lnSpc>
                          <a:spcPct val="100000"/>
                        </a:lnSpc>
                        <a:spcBef>
                          <a:spcPts val="0"/>
                        </a:spcBef>
                        <a:spcAft>
                          <a:spcPts val="0"/>
                        </a:spcAft>
                        <a:buNone/>
                      </a:pPr>
                      <a:endParaRPr lang="en-US" sz="2200" b="1" i="0" u="none" strike="noStrike" noProof="0" dirty="0">
                        <a:solidFill>
                          <a:srgbClr val="000000"/>
                        </a:solidFill>
                        <a:effectLst/>
                        <a:latin typeface="Calibri"/>
                      </a:endParaRPr>
                    </a:p>
                    <a:p>
                      <a:pPr lvl="0" algn="l">
                        <a:lnSpc>
                          <a:spcPct val="100000"/>
                        </a:lnSpc>
                        <a:spcBef>
                          <a:spcPts val="0"/>
                        </a:spcBef>
                        <a:spcAft>
                          <a:spcPts val="0"/>
                        </a:spcAft>
                        <a:buNone/>
                      </a:pPr>
                      <a:r>
                        <a:rPr lang="en-US" sz="2200" b="1" i="0" u="none" strike="noStrike" noProof="0" dirty="0">
                          <a:solidFill>
                            <a:srgbClr val="000000"/>
                          </a:solidFill>
                          <a:effectLst/>
                          <a:latin typeface="Calibri"/>
                        </a:rPr>
                        <a:t>e </a:t>
                      </a:r>
                      <a:r>
                        <a:rPr lang="en-US" sz="2200" b="0" i="0" u="none" strike="noStrike" noProof="0" dirty="0">
                          <a:solidFill>
                            <a:srgbClr val="000000"/>
                          </a:solidFill>
                          <a:effectLst/>
                          <a:latin typeface="Calibri"/>
                        </a:rPr>
                        <a:t>= error term</a:t>
                      </a:r>
                    </a:p>
                  </a:txBody>
                  <a:tcPr marL="114300" marR="114300" marT="0" marB="0">
                    <a:solidFill>
                      <a:schemeClr val="bg1"/>
                    </a:solidFill>
                  </a:tcPr>
                </a:tc>
                <a:extLst>
                  <a:ext uri="{0D108BD9-81ED-4DB2-BD59-A6C34878D82A}">
                    <a16:rowId xmlns:a16="http://schemas.microsoft.com/office/drawing/2014/main" val="594791736"/>
                  </a:ext>
                </a:extLst>
              </a:tr>
              <a:tr h="732303">
                <a:tc>
                  <a:txBody>
                    <a:bodyPr/>
                    <a:lstStyle/>
                    <a:p>
                      <a:pPr lvl="0" algn="l">
                        <a:lnSpc>
                          <a:spcPct val="100000"/>
                        </a:lnSpc>
                        <a:spcBef>
                          <a:spcPts val="0"/>
                        </a:spcBef>
                        <a:spcAft>
                          <a:spcPts val="0"/>
                        </a:spcAft>
                        <a:buNone/>
                      </a:pPr>
                      <a:endParaRPr lang="en-US" sz="2400" b="0" i="0" u="none" strike="noStrike" noProof="0" dirty="0">
                        <a:solidFill>
                          <a:srgbClr val="000000"/>
                        </a:solidFill>
                        <a:effectLst/>
                        <a:latin typeface="Calibri"/>
                      </a:endParaRPr>
                    </a:p>
                  </a:txBody>
                  <a:tcPr marL="114300" marR="114300" marT="0" marB="0">
                    <a:solidFill>
                      <a:schemeClr val="bg1"/>
                    </a:solidFill>
                  </a:tcPr>
                </a:tc>
                <a:extLst>
                  <a:ext uri="{0D108BD9-81ED-4DB2-BD59-A6C34878D82A}">
                    <a16:rowId xmlns:a16="http://schemas.microsoft.com/office/drawing/2014/main" val="4241940015"/>
                  </a:ext>
                </a:extLst>
              </a:tr>
            </a:tbl>
          </a:graphicData>
        </a:graphic>
      </p:graphicFrame>
      <p:graphicFrame>
        <p:nvGraphicFramePr>
          <p:cNvPr id="5" name="Table 4">
            <a:extLst>
              <a:ext uri="{FF2B5EF4-FFF2-40B4-BE49-F238E27FC236}">
                <a16:creationId xmlns:a16="http://schemas.microsoft.com/office/drawing/2014/main" id="{DEC6F1C3-76B4-7E67-3735-4CC6360AF5EE}"/>
              </a:ext>
            </a:extLst>
          </p:cNvPr>
          <p:cNvGraphicFramePr>
            <a:graphicFrameLocks noGrp="1"/>
          </p:cNvGraphicFramePr>
          <p:nvPr>
            <p:extLst>
              <p:ext uri="{D42A27DB-BD31-4B8C-83A1-F6EECF244321}">
                <p14:modId xmlns:p14="http://schemas.microsoft.com/office/powerpoint/2010/main" val="2739479402"/>
              </p:ext>
            </p:extLst>
          </p:nvPr>
        </p:nvGraphicFramePr>
        <p:xfrm>
          <a:off x="4654592" y="1981331"/>
          <a:ext cx="7070687" cy="4546350"/>
        </p:xfrm>
        <a:graphic>
          <a:graphicData uri="http://schemas.openxmlformats.org/drawingml/2006/table">
            <a:tbl>
              <a:tblPr bandRow="1">
                <a:tableStyleId>{5C22544A-7EE6-4342-B048-85BDC9FD1C3A}</a:tableStyleId>
              </a:tblPr>
              <a:tblGrid>
                <a:gridCol w="462315">
                  <a:extLst>
                    <a:ext uri="{9D8B030D-6E8A-4147-A177-3AD203B41FA5}">
                      <a16:colId xmlns:a16="http://schemas.microsoft.com/office/drawing/2014/main" val="1354534634"/>
                    </a:ext>
                  </a:extLst>
                </a:gridCol>
                <a:gridCol w="2798356">
                  <a:extLst>
                    <a:ext uri="{9D8B030D-6E8A-4147-A177-3AD203B41FA5}">
                      <a16:colId xmlns:a16="http://schemas.microsoft.com/office/drawing/2014/main" val="1726880733"/>
                    </a:ext>
                  </a:extLst>
                </a:gridCol>
                <a:gridCol w="930145">
                  <a:extLst>
                    <a:ext uri="{9D8B030D-6E8A-4147-A177-3AD203B41FA5}">
                      <a16:colId xmlns:a16="http://schemas.microsoft.com/office/drawing/2014/main" val="366248674"/>
                    </a:ext>
                  </a:extLst>
                </a:gridCol>
                <a:gridCol w="1252121">
                  <a:extLst>
                    <a:ext uri="{9D8B030D-6E8A-4147-A177-3AD203B41FA5}">
                      <a16:colId xmlns:a16="http://schemas.microsoft.com/office/drawing/2014/main" val="885487943"/>
                    </a:ext>
                  </a:extLst>
                </a:gridCol>
                <a:gridCol w="858594">
                  <a:extLst>
                    <a:ext uri="{9D8B030D-6E8A-4147-A177-3AD203B41FA5}">
                      <a16:colId xmlns:a16="http://schemas.microsoft.com/office/drawing/2014/main" val="3896799759"/>
                    </a:ext>
                  </a:extLst>
                </a:gridCol>
                <a:gridCol w="769156">
                  <a:extLst>
                    <a:ext uri="{9D8B030D-6E8A-4147-A177-3AD203B41FA5}">
                      <a16:colId xmlns:a16="http://schemas.microsoft.com/office/drawing/2014/main" val="3884646626"/>
                    </a:ext>
                  </a:extLst>
                </a:gridCol>
              </a:tblGrid>
              <a:tr h="377846">
                <a:tc gridSpan="6">
                  <a:txBody>
                    <a:bodyPr/>
                    <a:lstStyle/>
                    <a:p>
                      <a:pPr algn="ctr" rtl="0" fontAlgn="base"/>
                      <a:r>
                        <a:rPr lang="en-US" sz="1400" b="1" dirty="0">
                          <a:solidFill>
                            <a:srgbClr val="010205"/>
                          </a:solidFill>
                          <a:effectLst/>
                          <a:highlight>
                            <a:srgbClr val="FFFFFF"/>
                          </a:highlight>
                          <a:latin typeface="Calibri"/>
                        </a:rPr>
                        <a:t>Coefficients</a:t>
                      </a:r>
                      <a:r>
                        <a:rPr lang="en-US" sz="1400" b="1" baseline="30000" dirty="0">
                          <a:solidFill>
                            <a:srgbClr val="010205"/>
                          </a:solidFill>
                          <a:effectLst/>
                          <a:highlight>
                            <a:srgbClr val="FFFFFF"/>
                          </a:highlight>
                          <a:latin typeface="Calibri"/>
                        </a:rPr>
                        <a:t>a</a:t>
                      </a:r>
                      <a:r>
                        <a:rPr lang="en-US" sz="1400" dirty="0">
                          <a:solidFill>
                            <a:srgbClr val="010205"/>
                          </a:solidFill>
                          <a:effectLst/>
                          <a:highlight>
                            <a:srgbClr val="FFFFFF"/>
                          </a:highlight>
                          <a:latin typeface="Calibri"/>
                        </a:rPr>
                        <a:t> </a:t>
                      </a:r>
                      <a:endParaRPr lang="en-US" sz="1400" dirty="0">
                        <a:effectLst/>
                        <a:highlight>
                          <a:srgbClr val="FFFFFF"/>
                        </a:highlight>
                        <a:latin typeface="Calibri"/>
                      </a:endParaRPr>
                    </a:p>
                  </a:txBody>
                  <a:tcPr>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lnL>
                  </a:tcPr>
                </a:tc>
                <a:tc hMerge="1">
                  <a:txBody>
                    <a:bodyPr/>
                    <a:lstStyle/>
                    <a:p>
                      <a:endParaRPr lang="en-US"/>
                    </a:p>
                  </a:txBody>
                  <a:tcPr/>
                </a:tc>
                <a:extLst>
                  <a:ext uri="{0D108BD9-81ED-4DB2-BD59-A6C34878D82A}">
                    <a16:rowId xmlns:a16="http://schemas.microsoft.com/office/drawing/2014/main" val="2039145226"/>
                  </a:ext>
                </a:extLst>
              </a:tr>
              <a:tr h="403036">
                <a:tc rowSpan="2" gridSpan="2">
                  <a:txBody>
                    <a:bodyPr/>
                    <a:lstStyle/>
                    <a:p>
                      <a:pPr rtl="0" fontAlgn="base"/>
                      <a:r>
                        <a:rPr lang="en-US" sz="1400" dirty="0">
                          <a:solidFill>
                            <a:srgbClr val="264A60"/>
                          </a:solidFill>
                          <a:effectLst/>
                          <a:highlight>
                            <a:srgbClr val="FFFFFF"/>
                          </a:highlight>
                          <a:latin typeface="Calibri"/>
                        </a:rPr>
                        <a:t>Model 3</a:t>
                      </a:r>
                      <a:endParaRPr lang="en-US" sz="1400" dirty="0">
                        <a:effectLst/>
                        <a:highlight>
                          <a:srgbClr val="FFFFFF"/>
                        </a:highlight>
                        <a:latin typeface="Calibri"/>
                      </a:endParaRPr>
                    </a:p>
                  </a:txBody>
                  <a:tcPr>
                    <a:lnL>
                      <a:noFill/>
                    </a:lnL>
                    <a:lnR>
                      <a:noFill/>
                    </a:lnR>
                    <a:lnT>
                      <a:noFill/>
                    </a:lnT>
                    <a:lnB w="9525" cap="flat" cmpd="sng" algn="ctr">
                      <a:solidFill>
                        <a:srgbClr val="152935"/>
                      </a:solidFill>
                      <a:prstDash val="solid"/>
                      <a:round/>
                      <a:headEnd type="none" w="med" len="med"/>
                      <a:tailEnd type="none" w="med" len="med"/>
                    </a:lnB>
                    <a:solidFill>
                      <a:srgbClr val="FFFFFF"/>
                    </a:solidFill>
                  </a:tcPr>
                </a:tc>
                <a:tc rowSpan="2" hMerge="1">
                  <a:txBody>
                    <a:bodyPr/>
                    <a:lstStyle/>
                    <a:p>
                      <a:endParaRPr lang="en-US"/>
                    </a:p>
                  </a:txBody>
                  <a:tcPr/>
                </a:tc>
                <a:tc gridSpan="2">
                  <a:txBody>
                    <a:bodyPr/>
                    <a:lstStyle/>
                    <a:p>
                      <a:pPr algn="ctr" rtl="0" fontAlgn="base"/>
                      <a:r>
                        <a:rPr lang="en-US" sz="1400" dirty="0">
                          <a:solidFill>
                            <a:srgbClr val="264A60"/>
                          </a:solidFill>
                          <a:effectLst/>
                          <a:highlight>
                            <a:srgbClr val="FFFFFF"/>
                          </a:highlight>
                          <a:latin typeface="Calibri"/>
                        </a:rPr>
                        <a:t>  Coefficients </a:t>
                      </a:r>
                      <a:endParaRPr lang="en-US" sz="1400" dirty="0">
                        <a:effectLst/>
                        <a:highlight>
                          <a:srgbClr val="FFFFFF"/>
                        </a:highlight>
                        <a:latin typeface="Calibri"/>
                      </a:endParaRPr>
                    </a:p>
                  </a:txBody>
                  <a:tcPr>
                    <a:lnL>
                      <a:noFill/>
                    </a:lnL>
                    <a:lnR w="9525" cap="flat" cmpd="sng" algn="ctr">
                      <a:solidFill>
                        <a:srgbClr val="E0E0E0"/>
                      </a:solidFill>
                      <a:prstDash val="solid"/>
                      <a:round/>
                      <a:headEnd type="none" w="med" len="med"/>
                      <a:tailEnd type="none" w="med" len="med"/>
                    </a:lnR>
                    <a:lnT>
                      <a:noFill/>
                    </a:lnT>
                    <a:lnB>
                      <a:noFill/>
                    </a:lnB>
                    <a:solidFill>
                      <a:srgbClr val="FFFFFF"/>
                    </a:solidFill>
                  </a:tcPr>
                </a:tc>
                <a:tc hMerge="1">
                  <a:txBody>
                    <a:bodyPr/>
                    <a:lstStyle/>
                    <a:p>
                      <a:endParaRPr lang="en-US"/>
                    </a:p>
                  </a:txBody>
                  <a:tcPr/>
                </a:tc>
                <a:tc rowSpan="2">
                  <a:txBody>
                    <a:bodyPr/>
                    <a:lstStyle/>
                    <a:p>
                      <a:pPr algn="ctr" rtl="0" fontAlgn="base"/>
                      <a:r>
                        <a:rPr lang="en-US" sz="1400" dirty="0">
                          <a:solidFill>
                            <a:srgbClr val="264A60"/>
                          </a:solidFill>
                          <a:effectLst/>
                          <a:highlight>
                            <a:srgbClr val="FFFFFF"/>
                          </a:highlight>
                          <a:latin typeface="Calibri"/>
                        </a:rPr>
                        <a:t>t </a:t>
                      </a:r>
                      <a:endParaRPr lang="en-US" sz="1400">
                        <a:effectLst/>
                        <a:highlight>
                          <a:srgbClr val="FFFFFF"/>
                        </a:highlight>
                        <a:latin typeface="Calibri"/>
                      </a:endParaRP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B w="9525" cap="flat" cmpd="sng" algn="ctr">
                      <a:solidFill>
                        <a:srgbClr val="152935"/>
                      </a:solidFill>
                      <a:prstDash val="solid"/>
                      <a:round/>
                      <a:headEnd type="none" w="med" len="med"/>
                      <a:tailEnd type="none" w="med" len="med"/>
                    </a:lnB>
                    <a:solidFill>
                      <a:srgbClr val="FFFFFF"/>
                    </a:solidFill>
                  </a:tcPr>
                </a:tc>
                <a:tc rowSpan="2">
                  <a:txBody>
                    <a:bodyPr/>
                    <a:lstStyle/>
                    <a:p>
                      <a:pPr algn="ctr" rtl="0" fontAlgn="base"/>
                      <a:r>
                        <a:rPr lang="en-US" sz="1400" dirty="0">
                          <a:solidFill>
                            <a:srgbClr val="264A60"/>
                          </a:solidFill>
                          <a:effectLst/>
                          <a:highlight>
                            <a:srgbClr val="FFFFFF"/>
                          </a:highlight>
                          <a:latin typeface="Calibri"/>
                        </a:rPr>
                        <a:t>Sig. </a:t>
                      </a:r>
                      <a:endParaRPr lang="en-US" sz="1400">
                        <a:effectLst/>
                        <a:highlight>
                          <a:srgbClr val="FFFFFF"/>
                        </a:highlight>
                        <a:latin typeface="Calibri"/>
                      </a:endParaRPr>
                    </a:p>
                  </a:txBody>
                  <a:tcPr>
                    <a:lnL w="9525" cap="flat" cmpd="sng" algn="ctr">
                      <a:solidFill>
                        <a:srgbClr val="E0E0E0"/>
                      </a:solidFill>
                      <a:prstDash val="solid"/>
                      <a:round/>
                      <a:headEnd type="none" w="med" len="med"/>
                      <a:tailEnd type="none" w="med" len="med"/>
                    </a:lnL>
                    <a:lnR>
                      <a:noFill/>
                    </a:lnR>
                    <a:lnT>
                      <a:noFill/>
                    </a:lnT>
                    <a:lnB w="9525" cap="flat" cmpd="sng" algn="ctr">
                      <a:solidFill>
                        <a:srgbClr val="152935"/>
                      </a:solidFill>
                      <a:prstDash val="solid"/>
                      <a:round/>
                      <a:headEnd type="none" w="med" len="med"/>
                      <a:tailEnd type="none" w="med" len="med"/>
                    </a:lnB>
                    <a:solidFill>
                      <a:srgbClr val="FFFFFF"/>
                    </a:solidFill>
                  </a:tcPr>
                </a:tc>
                <a:extLst>
                  <a:ext uri="{0D108BD9-81ED-4DB2-BD59-A6C34878D82A}">
                    <a16:rowId xmlns:a16="http://schemas.microsoft.com/office/drawing/2014/main" val="132454900"/>
                  </a:ext>
                </a:extLst>
              </a:tr>
              <a:tr h="268690">
                <a:tc gridSpan="2" vMerge="1">
                  <a:txBody>
                    <a:bodyPr/>
                    <a:lstStyle/>
                    <a:p>
                      <a:endParaRPr lang="en-US"/>
                    </a:p>
                  </a:txBody>
                  <a:tcPr/>
                </a:tc>
                <a:tc hMerge="1" vMerge="1">
                  <a:txBody>
                    <a:bodyPr/>
                    <a:lstStyle/>
                    <a:p>
                      <a:endParaRPr lang="en-US"/>
                    </a:p>
                  </a:txBody>
                  <a:tcPr/>
                </a:tc>
                <a:tc>
                  <a:txBody>
                    <a:bodyPr/>
                    <a:lstStyle/>
                    <a:p>
                      <a:pPr algn="ctr" rtl="0" fontAlgn="base"/>
                      <a:r>
                        <a:rPr lang="en-US" sz="1400" dirty="0">
                          <a:solidFill>
                            <a:srgbClr val="264A60"/>
                          </a:solidFill>
                          <a:effectLst/>
                          <a:highlight>
                            <a:srgbClr val="FFFFFF"/>
                          </a:highlight>
                          <a:latin typeface="Calibri"/>
                        </a:rPr>
                        <a:t>B </a:t>
                      </a:r>
                      <a:endParaRPr lang="en-US" sz="1400">
                        <a:effectLst/>
                        <a:highlight>
                          <a:srgbClr val="FFFFFF"/>
                        </a:highlight>
                        <a:latin typeface="Calibri"/>
                      </a:endParaRPr>
                    </a:p>
                  </a:txBody>
                  <a:tcPr>
                    <a:lnL>
                      <a:noFill/>
                    </a:lnL>
                    <a:lnR w="9525" cap="flat" cmpd="sng" algn="ctr">
                      <a:solidFill>
                        <a:srgbClr val="E0E0E0"/>
                      </a:solidFill>
                      <a:prstDash val="solid"/>
                      <a:round/>
                      <a:headEnd type="none" w="med" len="med"/>
                      <a:tailEnd type="none" w="med" len="med"/>
                    </a:lnR>
                    <a:lnT>
                      <a:noFill/>
                    </a:lnT>
                    <a:lnB w="9525" cap="flat" cmpd="sng" algn="ctr">
                      <a:solidFill>
                        <a:srgbClr val="152935"/>
                      </a:solidFill>
                      <a:prstDash val="solid"/>
                      <a:round/>
                      <a:headEnd type="none" w="med" len="med"/>
                      <a:tailEnd type="none" w="med" len="med"/>
                    </a:lnB>
                    <a:solidFill>
                      <a:srgbClr val="FFFFFF"/>
                    </a:solidFill>
                  </a:tcPr>
                </a:tc>
                <a:tc>
                  <a:txBody>
                    <a:bodyPr/>
                    <a:lstStyle/>
                    <a:p>
                      <a:pPr algn="ctr" rtl="0" fontAlgn="base"/>
                      <a:r>
                        <a:rPr lang="en-US" sz="1400" dirty="0">
                          <a:solidFill>
                            <a:srgbClr val="264A60"/>
                          </a:solidFill>
                          <a:effectLst/>
                          <a:highlight>
                            <a:srgbClr val="FFFFFF"/>
                          </a:highlight>
                          <a:latin typeface="Calibri"/>
                        </a:rPr>
                        <a:t>Std. Error </a:t>
                      </a:r>
                      <a:endParaRPr lang="en-US" sz="1400" dirty="0">
                        <a:effectLst/>
                        <a:highlight>
                          <a:srgbClr val="FFFFFF"/>
                        </a:highlight>
                        <a:latin typeface="Calibri"/>
                      </a:endParaRP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a:noFill/>
                    </a:lnT>
                    <a:lnB w="9525" cap="flat" cmpd="sng" algn="ctr">
                      <a:solidFill>
                        <a:srgbClr val="152935"/>
                      </a:solidFill>
                      <a:prstDash val="solid"/>
                      <a:round/>
                      <a:headEnd type="none" w="med" len="med"/>
                      <a:tailEnd type="none" w="med" len="med"/>
                    </a:lnB>
                    <a:solidFill>
                      <a:srgbClr val="FFFFFF"/>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269861123"/>
                  </a:ext>
                </a:extLst>
              </a:tr>
              <a:tr h="403036">
                <a:tc rowSpan="4">
                  <a:txBody>
                    <a:bodyPr/>
                    <a:lstStyle/>
                    <a:p>
                      <a:pPr rtl="0" fontAlgn="base"/>
                      <a:r>
                        <a:rPr lang="en-US" sz="1400" dirty="0">
                          <a:solidFill>
                            <a:srgbClr val="264A60"/>
                          </a:solidFill>
                          <a:effectLst/>
                          <a:highlight>
                            <a:srgbClr val="E0E0E0"/>
                          </a:highlight>
                          <a:latin typeface="Calibri"/>
                        </a:rPr>
                        <a:t>1 </a:t>
                      </a:r>
                      <a:endParaRPr lang="en-US" sz="1400">
                        <a:effectLst/>
                        <a:highlight>
                          <a:srgbClr val="E0E0E0"/>
                        </a:highlight>
                        <a:latin typeface="Calibri"/>
                      </a:endParaRPr>
                    </a:p>
                  </a:txBody>
                  <a:tcPr>
                    <a:lnL>
                      <a:noFill/>
                    </a:lnL>
                    <a:lnR>
                      <a:noFill/>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rtl="0" fontAlgn="base"/>
                      <a:r>
                        <a:rPr lang="en-US" sz="1400" dirty="0">
                          <a:solidFill>
                            <a:srgbClr val="264A60"/>
                          </a:solidFill>
                          <a:effectLst/>
                          <a:highlight>
                            <a:srgbClr val="E0E0E0"/>
                          </a:highlight>
                          <a:latin typeface="Calibri"/>
                        </a:rPr>
                        <a:t>(Constant) </a:t>
                      </a:r>
                      <a:endParaRPr lang="en-US" sz="1400" dirty="0">
                        <a:effectLst/>
                        <a:highlight>
                          <a:srgbClr val="E0E0E0"/>
                        </a:highlight>
                        <a:latin typeface="Calibri"/>
                      </a:endParaRPr>
                    </a:p>
                  </a:txBody>
                  <a:tcPr>
                    <a:lnL>
                      <a:noFill/>
                    </a:lnL>
                    <a:lnR>
                      <a:noFill/>
                    </a:lnR>
                    <a:lnT w="9525" cap="flat" cmpd="sng" algn="ctr">
                      <a:solidFill>
                        <a:srgbClr val="152935"/>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400" dirty="0">
                          <a:solidFill>
                            <a:srgbClr val="010205"/>
                          </a:solidFill>
                          <a:effectLst/>
                          <a:latin typeface="Calibri"/>
                        </a:rPr>
                        <a:t>-0.787</a:t>
                      </a:r>
                      <a:endParaRPr lang="en-US" sz="1400" dirty="0">
                        <a:effectLst/>
                        <a:latin typeface="Calibri"/>
                      </a:endParaRPr>
                    </a:p>
                  </a:txBody>
                  <a:tcPr>
                    <a:lnL>
                      <a:noFill/>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tc>
                  <a:txBody>
                    <a:bodyPr/>
                    <a:lstStyle/>
                    <a:p>
                      <a:pPr algn="r" rtl="0" fontAlgn="base"/>
                      <a:r>
                        <a:rPr lang="en-US" sz="1400" dirty="0">
                          <a:solidFill>
                            <a:srgbClr val="010205"/>
                          </a:solidFill>
                          <a:effectLst/>
                          <a:highlight>
                            <a:srgbClr val="F9F9FB"/>
                          </a:highlight>
                          <a:latin typeface="Calibri"/>
                        </a:rPr>
                        <a:t>0.101</a:t>
                      </a:r>
                      <a:endParaRPr lang="en-US" sz="1400" dirty="0">
                        <a:effectLst/>
                        <a:highlight>
                          <a:srgbClr val="F9F9FB"/>
                        </a:highlight>
                        <a:latin typeface="Calibri"/>
                      </a:endParaRP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tc>
                  <a:txBody>
                    <a:bodyPr/>
                    <a:lstStyle/>
                    <a:p>
                      <a:pPr algn="r" rtl="0" fontAlgn="base"/>
                      <a:r>
                        <a:rPr lang="en-US" sz="1400" dirty="0">
                          <a:solidFill>
                            <a:srgbClr val="010205"/>
                          </a:solidFill>
                          <a:effectLst/>
                          <a:highlight>
                            <a:srgbClr val="F9F9FB"/>
                          </a:highlight>
                          <a:latin typeface="Calibri"/>
                        </a:rPr>
                        <a:t>-7.824</a:t>
                      </a:r>
                      <a:endParaRPr lang="en-US" sz="1400" dirty="0">
                        <a:effectLst/>
                        <a:highlight>
                          <a:srgbClr val="F9F9FB"/>
                        </a:highlight>
                        <a:latin typeface="Calibri"/>
                      </a:endParaRP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tc>
                  <a:txBody>
                    <a:bodyPr/>
                    <a:lstStyle/>
                    <a:p>
                      <a:pPr algn="r" rtl="0" fontAlgn="base"/>
                      <a:endParaRPr lang="en-US" sz="1400" dirty="0">
                        <a:effectLst/>
                        <a:highlight>
                          <a:srgbClr val="FFFF00"/>
                        </a:highlight>
                        <a:latin typeface="Calibri"/>
                      </a:endParaRPr>
                    </a:p>
                  </a:txBody>
                  <a:tcPr>
                    <a:lnL w="9525" cap="flat" cmpd="sng" algn="ctr">
                      <a:solidFill>
                        <a:srgbClr val="E0E0E0"/>
                      </a:solidFill>
                      <a:prstDash val="solid"/>
                      <a:round/>
                      <a:headEnd type="none" w="med" len="med"/>
                      <a:tailEnd type="none" w="med" len="med"/>
                    </a:lnL>
                    <a:lnR>
                      <a:noFill/>
                    </a:lnR>
                    <a:lnT w="9525" cap="flat" cmpd="sng" algn="ctr">
                      <a:solidFill>
                        <a:srgbClr val="152935"/>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1214658770"/>
                  </a:ext>
                </a:extLst>
              </a:tr>
              <a:tr h="268690">
                <a:tc vMerge="1">
                  <a:txBody>
                    <a:bodyPr/>
                    <a:lstStyle/>
                    <a:p>
                      <a:endParaRPr lang="en-US"/>
                    </a:p>
                  </a:txBody>
                  <a:tcPr/>
                </a:tc>
                <a:tc>
                  <a:txBody>
                    <a:bodyPr/>
                    <a:lstStyle/>
                    <a:p>
                      <a:pPr rtl="0" fontAlgn="base"/>
                      <a:r>
                        <a:rPr lang="en-US" sz="1400" dirty="0">
                          <a:solidFill>
                            <a:srgbClr val="264A60"/>
                          </a:solidFill>
                          <a:effectLst/>
                          <a:highlight>
                            <a:srgbClr val="E0E0E0"/>
                          </a:highlight>
                          <a:latin typeface="Calibri"/>
                        </a:rPr>
                        <a:t>Combat Exposure</a:t>
                      </a:r>
                      <a:endParaRPr lang="en-US" sz="1400" dirty="0">
                        <a:effectLst/>
                        <a:highlight>
                          <a:srgbClr val="E0E0E0"/>
                        </a:highlight>
                        <a:latin typeface="Calibri"/>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400" dirty="0">
                          <a:solidFill>
                            <a:srgbClr val="010205"/>
                          </a:solidFill>
                          <a:effectLst/>
                          <a:latin typeface="Calibri"/>
                        </a:rPr>
                        <a:t>0.015</a:t>
                      </a:r>
                      <a:endParaRPr lang="en-US" sz="1400" dirty="0">
                        <a:effectLst/>
                        <a:latin typeface="Calibri"/>
                      </a:endParaRPr>
                    </a:p>
                  </a:txBody>
                  <a:tcPr>
                    <a:lnL>
                      <a:noFill/>
                    </a:lnL>
                    <a:lnR w="9525" cap="flat" cmpd="sng" algn="ctr">
                      <a:solidFill>
                        <a:srgbClr val="E0E0E0"/>
                      </a:solidFill>
                      <a:prstDash val="solid"/>
                      <a:round/>
                      <a:headEnd type="none" w="med" len="med"/>
                      <a:tailEnd type="none" w="med" len="med"/>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tc>
                  <a:txBody>
                    <a:bodyPr/>
                    <a:lstStyle/>
                    <a:p>
                      <a:pPr algn="r" rtl="0" fontAlgn="base"/>
                      <a:r>
                        <a:rPr lang="en-US" sz="1400" dirty="0">
                          <a:solidFill>
                            <a:srgbClr val="010205"/>
                          </a:solidFill>
                          <a:effectLst/>
                          <a:highlight>
                            <a:srgbClr val="F9F9FB"/>
                          </a:highlight>
                          <a:latin typeface="Calibri"/>
                        </a:rPr>
                        <a:t>0.005</a:t>
                      </a:r>
                      <a:endParaRPr lang="en-US" sz="1400" dirty="0">
                        <a:effectLst/>
                        <a:highlight>
                          <a:srgbClr val="F9F9FB"/>
                        </a:highlight>
                        <a:latin typeface="Calibri"/>
                      </a:endParaRP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tc>
                  <a:txBody>
                    <a:bodyPr/>
                    <a:lstStyle/>
                    <a:p>
                      <a:pPr algn="r" rtl="0" fontAlgn="base"/>
                      <a:r>
                        <a:rPr lang="en-US" sz="1400" dirty="0">
                          <a:solidFill>
                            <a:srgbClr val="010205"/>
                          </a:solidFill>
                          <a:effectLst/>
                          <a:highlight>
                            <a:srgbClr val="F9F9FB"/>
                          </a:highlight>
                          <a:latin typeface="Calibri"/>
                        </a:rPr>
                        <a:t>2.906</a:t>
                      </a:r>
                      <a:endParaRPr lang="en-US" sz="1400" dirty="0">
                        <a:effectLst/>
                        <a:highlight>
                          <a:srgbClr val="F9F9FB"/>
                        </a:highlight>
                        <a:latin typeface="Calibri"/>
                      </a:endParaRP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tc>
                  <a:txBody>
                    <a:bodyPr/>
                    <a:lstStyle/>
                    <a:p>
                      <a:pPr algn="r" rtl="0" fontAlgn="base"/>
                      <a:r>
                        <a:rPr lang="en-US" sz="1400" dirty="0">
                          <a:solidFill>
                            <a:srgbClr val="010205"/>
                          </a:solidFill>
                          <a:effectLst/>
                          <a:highlight>
                            <a:srgbClr val="FFFF00"/>
                          </a:highlight>
                          <a:latin typeface="Calibri"/>
                        </a:rPr>
                        <a:t>&lt;0.001</a:t>
                      </a:r>
                      <a:endParaRPr lang="en-US" sz="1400" dirty="0">
                        <a:effectLst/>
                        <a:highlight>
                          <a:srgbClr val="FFFF00"/>
                        </a:highlight>
                        <a:latin typeface="Calibri"/>
                      </a:endParaRPr>
                    </a:p>
                  </a:txBody>
                  <a:tcPr>
                    <a:lnL w="9525" cap="flat" cmpd="sng" algn="ctr">
                      <a:solidFill>
                        <a:srgbClr val="E0E0E0"/>
                      </a:solidFill>
                      <a:prstDash val="solid"/>
                      <a:round/>
                      <a:headEnd type="none" w="med" len="med"/>
                      <a:tailEnd type="none" w="med" len="med"/>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1728673080"/>
                  </a:ext>
                </a:extLst>
              </a:tr>
              <a:tr h="317728">
                <a:tc vMerge="1">
                  <a:txBody>
                    <a:bodyPr/>
                    <a:lstStyle/>
                    <a:p>
                      <a:endParaRPr lang="en-US"/>
                    </a:p>
                  </a:txBody>
                  <a:tcPr/>
                </a:tc>
                <a:tc>
                  <a:txBody>
                    <a:bodyPr/>
                    <a:lstStyle/>
                    <a:p>
                      <a:pPr rtl="0" fontAlgn="base"/>
                      <a:r>
                        <a:rPr lang="en-US" sz="1400" dirty="0">
                          <a:solidFill>
                            <a:srgbClr val="264A60"/>
                          </a:solidFill>
                          <a:effectLst/>
                          <a:highlight>
                            <a:srgbClr val="E0E0E0"/>
                          </a:highlight>
                          <a:latin typeface="Calibri"/>
                        </a:rPr>
                        <a:t>Daily Stress</a:t>
                      </a:r>
                      <a:endParaRPr lang="en-US" sz="1400" dirty="0">
                        <a:effectLst/>
                        <a:highlight>
                          <a:srgbClr val="E0E0E0"/>
                        </a:highlight>
                        <a:latin typeface="Calibri"/>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400" dirty="0">
                          <a:solidFill>
                            <a:srgbClr val="010205"/>
                          </a:solidFill>
                          <a:effectLst/>
                          <a:latin typeface="Calibri"/>
                        </a:rPr>
                        <a:t>0.121</a:t>
                      </a:r>
                      <a:endParaRPr lang="en-US" sz="1400" dirty="0">
                        <a:effectLst/>
                        <a:latin typeface="Calibri"/>
                      </a:endParaRPr>
                    </a:p>
                  </a:txBody>
                  <a:tcPr>
                    <a:lnL>
                      <a:noFill/>
                    </a:lnL>
                    <a:lnR w="9525" cap="flat" cmpd="sng" algn="ctr">
                      <a:solidFill>
                        <a:srgbClr val="E0E0E0"/>
                      </a:solidFill>
                      <a:prstDash val="solid"/>
                      <a:round/>
                      <a:headEnd type="none" w="med" len="med"/>
                      <a:tailEnd type="none" w="med" len="med"/>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tc>
                  <a:txBody>
                    <a:bodyPr/>
                    <a:lstStyle/>
                    <a:p>
                      <a:pPr algn="r" rtl="0" fontAlgn="base"/>
                      <a:r>
                        <a:rPr lang="en-US" sz="1400" dirty="0">
                          <a:solidFill>
                            <a:srgbClr val="010205"/>
                          </a:solidFill>
                          <a:effectLst/>
                          <a:highlight>
                            <a:srgbClr val="F9F9FB"/>
                          </a:highlight>
                          <a:latin typeface="Calibri"/>
                        </a:rPr>
                        <a:t>0.019</a:t>
                      </a:r>
                      <a:endParaRPr lang="en-US" sz="1400" dirty="0">
                        <a:effectLst/>
                        <a:highlight>
                          <a:srgbClr val="F9F9FB"/>
                        </a:highlight>
                        <a:latin typeface="Calibri"/>
                      </a:endParaRP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tc>
                  <a:txBody>
                    <a:bodyPr/>
                    <a:lstStyle/>
                    <a:p>
                      <a:pPr algn="r" rtl="0" fontAlgn="base"/>
                      <a:r>
                        <a:rPr lang="en-US" sz="1400" dirty="0">
                          <a:solidFill>
                            <a:srgbClr val="010205"/>
                          </a:solidFill>
                          <a:effectLst/>
                          <a:highlight>
                            <a:srgbClr val="F9F9FB"/>
                          </a:highlight>
                          <a:latin typeface="Calibri"/>
                        </a:rPr>
                        <a:t>6.326</a:t>
                      </a:r>
                      <a:endParaRPr lang="en-US" sz="1400" dirty="0">
                        <a:effectLst/>
                        <a:highlight>
                          <a:srgbClr val="F9F9FB"/>
                        </a:highlight>
                        <a:latin typeface="Calibri"/>
                      </a:endParaRP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tc>
                  <a:txBody>
                    <a:bodyPr/>
                    <a:lstStyle/>
                    <a:p>
                      <a:pPr algn="r" rtl="0" fontAlgn="base"/>
                      <a:r>
                        <a:rPr lang="en-US" sz="1400" dirty="0">
                          <a:solidFill>
                            <a:srgbClr val="010205"/>
                          </a:solidFill>
                          <a:effectLst/>
                          <a:highlight>
                            <a:srgbClr val="FFFF00"/>
                          </a:highlight>
                          <a:latin typeface="Calibri"/>
                        </a:rPr>
                        <a:t>0.004</a:t>
                      </a:r>
                      <a:endParaRPr lang="en-US" sz="1400" dirty="0">
                        <a:effectLst/>
                        <a:highlight>
                          <a:srgbClr val="FFFF00"/>
                        </a:highlight>
                        <a:latin typeface="Calibri"/>
                      </a:endParaRPr>
                    </a:p>
                  </a:txBody>
                  <a:tcPr>
                    <a:lnL w="9525" cap="flat" cmpd="sng" algn="ctr">
                      <a:solidFill>
                        <a:srgbClr val="E0E0E0"/>
                      </a:solidFill>
                      <a:prstDash val="solid"/>
                      <a:round/>
                      <a:headEnd type="none" w="med" len="med"/>
                      <a:tailEnd type="none" w="med" len="med"/>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3855211798"/>
                  </a:ext>
                </a:extLst>
              </a:tr>
              <a:tr h="403036">
                <a:tc vMerge="1">
                  <a:txBody>
                    <a:bodyPr/>
                    <a:lstStyle/>
                    <a:p>
                      <a:endParaRPr lang="en-US"/>
                    </a:p>
                  </a:txBody>
                  <a:tcPr/>
                </a:tc>
                <a:tc>
                  <a:txBody>
                    <a:bodyPr/>
                    <a:lstStyle/>
                    <a:p>
                      <a:pPr rtl="0" fontAlgn="base"/>
                      <a:r>
                        <a:rPr lang="en-US" sz="1400" dirty="0">
                          <a:solidFill>
                            <a:srgbClr val="264A60"/>
                          </a:solidFill>
                          <a:effectLst/>
                          <a:highlight>
                            <a:srgbClr val="E0E0E0"/>
                          </a:highlight>
                          <a:latin typeface="Calibri"/>
                        </a:rPr>
                        <a:t>Loneliness</a:t>
                      </a:r>
                      <a:endParaRPr lang="en-US" sz="1400" dirty="0">
                        <a:effectLst/>
                        <a:highlight>
                          <a:srgbClr val="E0E0E0"/>
                        </a:highlight>
                        <a:latin typeface="Calibri"/>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algn="r" rtl="0" fontAlgn="base"/>
                      <a:r>
                        <a:rPr lang="en-US" sz="1400" dirty="0">
                          <a:solidFill>
                            <a:srgbClr val="010205"/>
                          </a:solidFill>
                          <a:effectLst/>
                          <a:latin typeface="Calibri"/>
                        </a:rPr>
                        <a:t>0.054</a:t>
                      </a:r>
                      <a:endParaRPr lang="en-US" sz="1400" dirty="0">
                        <a:effectLst/>
                        <a:latin typeface="Calibri"/>
                      </a:endParaRPr>
                    </a:p>
                  </a:txBody>
                  <a:tcPr>
                    <a:lnL>
                      <a:noFill/>
                    </a:lnL>
                    <a:lnR w="9525" cap="flat" cmpd="sng" algn="ctr">
                      <a:solidFill>
                        <a:srgbClr val="E0E0E0"/>
                      </a:solidFill>
                      <a:prstDash val="solid"/>
                      <a:round/>
                      <a:headEnd type="none" w="med" len="med"/>
                      <a:tailEnd type="none" w="med" len="med"/>
                    </a:lnR>
                    <a:lnT w="9525" cap="flat" cmpd="sng" algn="ctr">
                      <a:solidFill>
                        <a:srgbClr val="AEAEAE"/>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400" dirty="0">
                          <a:effectLst/>
                          <a:highlight>
                            <a:srgbClr val="F9F9FB"/>
                          </a:highlight>
                          <a:latin typeface="Calibri"/>
                        </a:rPr>
                        <a:t>0.019</a:t>
                      </a: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AEAEAE"/>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400" dirty="0">
                          <a:effectLst/>
                          <a:highlight>
                            <a:srgbClr val="F9F9FB"/>
                          </a:highlight>
                          <a:latin typeface="Calibri"/>
                        </a:rPr>
                        <a:t>2.845</a:t>
                      </a: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AEAEAE"/>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400" dirty="0">
                          <a:solidFill>
                            <a:srgbClr val="010205"/>
                          </a:solidFill>
                          <a:effectLst/>
                          <a:highlight>
                            <a:srgbClr val="FFFF00"/>
                          </a:highlight>
                          <a:latin typeface="Calibri"/>
                        </a:rPr>
                        <a:t>&lt;0.001</a:t>
                      </a:r>
                      <a:endParaRPr lang="en-US" sz="1400" dirty="0">
                        <a:effectLst/>
                        <a:highlight>
                          <a:srgbClr val="FFFF00"/>
                        </a:highlight>
                        <a:latin typeface="Calibri"/>
                      </a:endParaRPr>
                    </a:p>
                  </a:txBody>
                  <a:tcPr>
                    <a:lnL w="9525" cap="flat" cmpd="sng" algn="ctr">
                      <a:solidFill>
                        <a:srgbClr val="E0E0E0"/>
                      </a:solidFill>
                      <a:prstDash val="solid"/>
                      <a:round/>
                      <a:headEnd type="none" w="med" len="med"/>
                      <a:tailEnd type="none" w="med" len="med"/>
                    </a:lnL>
                    <a:lnR>
                      <a:noFill/>
                    </a:lnR>
                    <a:lnT w="9525" cap="flat" cmpd="sng" algn="ctr">
                      <a:solidFill>
                        <a:srgbClr val="AEAEAE"/>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extLst>
                  <a:ext uri="{0D108BD9-81ED-4DB2-BD59-A6C34878D82A}">
                    <a16:rowId xmlns:a16="http://schemas.microsoft.com/office/drawing/2014/main" val="3515571106"/>
                  </a:ext>
                </a:extLst>
              </a:tr>
              <a:tr h="403036">
                <a:tc>
                  <a:txBody>
                    <a:bodyPr/>
                    <a:lstStyle/>
                    <a:p>
                      <a:pPr rtl="0" fontAlgn="base"/>
                      <a:endParaRPr lang="en-US" sz="1400" dirty="0">
                        <a:effectLst/>
                        <a:highlight>
                          <a:srgbClr val="E0E0E0"/>
                        </a:highlight>
                        <a:latin typeface="Calibri"/>
                      </a:endParaRPr>
                    </a:p>
                  </a:txBody>
                  <a:tcPr>
                    <a:lnL>
                      <a:noFill/>
                    </a:lnL>
                    <a:lnR>
                      <a:noFill/>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rtl="0" fontAlgn="base"/>
                      <a:r>
                        <a:rPr lang="en-US" sz="1400" dirty="0">
                          <a:effectLst/>
                          <a:highlight>
                            <a:srgbClr val="E0E0E0"/>
                          </a:highlight>
                          <a:latin typeface="Calibri"/>
                        </a:rPr>
                        <a:t>Moral Injury</a:t>
                      </a:r>
                    </a:p>
                  </a:txBody>
                  <a:tcPr>
                    <a:lnL>
                      <a:noFill/>
                    </a:lnL>
                    <a:lnR>
                      <a:noFill/>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algn="r" rtl="0" fontAlgn="base"/>
                      <a:r>
                        <a:rPr lang="en-US" sz="1400" dirty="0">
                          <a:effectLst/>
                          <a:latin typeface="Calibri"/>
                        </a:rPr>
                        <a:t>0.014</a:t>
                      </a:r>
                    </a:p>
                  </a:txBody>
                  <a:tcPr>
                    <a:lnL>
                      <a:noFill/>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400" dirty="0">
                          <a:effectLst/>
                          <a:highlight>
                            <a:srgbClr val="F9F9FB"/>
                          </a:highlight>
                          <a:latin typeface="Calibri"/>
                        </a:rPr>
                        <a:t>0.003</a:t>
                      </a: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400" dirty="0">
                          <a:effectLst/>
                          <a:highlight>
                            <a:srgbClr val="F9F9FB"/>
                          </a:highlight>
                          <a:latin typeface="Calibri"/>
                        </a:rPr>
                        <a:t>5.169</a:t>
                      </a: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400" dirty="0">
                          <a:effectLst/>
                          <a:highlight>
                            <a:srgbClr val="FFFF00"/>
                          </a:highlight>
                          <a:latin typeface="Calibri"/>
                        </a:rPr>
                        <a:t>&lt;0.001</a:t>
                      </a:r>
                    </a:p>
                  </a:txBody>
                  <a:tcPr>
                    <a:lnL w="9525" cap="flat" cmpd="sng" algn="ctr">
                      <a:solidFill>
                        <a:srgbClr val="E0E0E0"/>
                      </a:solidFill>
                      <a:prstDash val="solid"/>
                      <a:round/>
                      <a:headEnd type="none" w="med" len="med"/>
                      <a:tailEnd type="none" w="med" len="med"/>
                    </a:lnL>
                    <a:lnR>
                      <a:noFill/>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extLst>
                  <a:ext uri="{0D108BD9-81ED-4DB2-BD59-A6C34878D82A}">
                    <a16:rowId xmlns:a16="http://schemas.microsoft.com/office/drawing/2014/main" val="3794735217"/>
                  </a:ext>
                </a:extLst>
              </a:tr>
              <a:tr h="403036">
                <a:tc>
                  <a:txBody>
                    <a:bodyPr/>
                    <a:lstStyle/>
                    <a:p>
                      <a:pPr rtl="0" fontAlgn="base"/>
                      <a:endParaRPr lang="en-US" sz="1400">
                        <a:effectLst/>
                        <a:highlight>
                          <a:srgbClr val="E0E0E0"/>
                        </a:highlight>
                        <a:latin typeface="Calibri"/>
                      </a:endParaRPr>
                    </a:p>
                  </a:txBody>
                  <a:tcPr>
                    <a:lnL>
                      <a:noFill/>
                    </a:lnL>
                    <a:lnR>
                      <a:noFill/>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rtl="0" fontAlgn="base"/>
                      <a:r>
                        <a:rPr lang="en-US" sz="1400" dirty="0">
                          <a:effectLst/>
                          <a:highlight>
                            <a:srgbClr val="E0E0E0"/>
                          </a:highlight>
                          <a:latin typeface="Calibri"/>
                        </a:rPr>
                        <a:t>Self-Stigmatization</a:t>
                      </a:r>
                    </a:p>
                  </a:txBody>
                  <a:tcPr>
                    <a:lnL>
                      <a:noFill/>
                    </a:lnL>
                    <a:lnR>
                      <a:noFill/>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algn="r" rtl="0" fontAlgn="base"/>
                      <a:r>
                        <a:rPr lang="en-US" sz="1400" dirty="0">
                          <a:effectLst/>
                          <a:latin typeface="Calibri"/>
                        </a:rPr>
                        <a:t>0.004</a:t>
                      </a:r>
                    </a:p>
                  </a:txBody>
                  <a:tcPr>
                    <a:lnL>
                      <a:noFill/>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400" dirty="0">
                          <a:effectLst/>
                          <a:highlight>
                            <a:srgbClr val="F9F9FB"/>
                          </a:highlight>
                          <a:latin typeface="Calibri"/>
                        </a:rPr>
                        <a:t>0.007</a:t>
                      </a: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400" dirty="0">
                          <a:effectLst/>
                          <a:highlight>
                            <a:srgbClr val="F9F9FB"/>
                          </a:highlight>
                          <a:latin typeface="Calibri"/>
                        </a:rPr>
                        <a:t>0.688</a:t>
                      </a: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400" dirty="0">
                          <a:effectLst/>
                          <a:latin typeface="Calibri"/>
                        </a:rPr>
                        <a:t>0.492</a:t>
                      </a:r>
                    </a:p>
                  </a:txBody>
                  <a:tcPr>
                    <a:lnL w="9525" cap="flat" cmpd="sng" algn="ctr">
                      <a:solidFill>
                        <a:srgbClr val="E0E0E0"/>
                      </a:solidFill>
                      <a:prstDash val="solid"/>
                      <a:round/>
                      <a:headEnd type="none" w="med" len="med"/>
                      <a:tailEnd type="none" w="med" len="med"/>
                    </a:lnL>
                    <a:lnR>
                      <a:noFill/>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extLst>
                  <a:ext uri="{0D108BD9-81ED-4DB2-BD59-A6C34878D82A}">
                    <a16:rowId xmlns:a16="http://schemas.microsoft.com/office/drawing/2014/main" val="864559440"/>
                  </a:ext>
                </a:extLst>
              </a:tr>
              <a:tr h="403036">
                <a:tc>
                  <a:txBody>
                    <a:bodyPr/>
                    <a:lstStyle/>
                    <a:p>
                      <a:pPr rtl="0" fontAlgn="base"/>
                      <a:endParaRPr lang="en-US" sz="1400">
                        <a:effectLst/>
                        <a:highlight>
                          <a:srgbClr val="E0E0E0"/>
                        </a:highlight>
                        <a:latin typeface="Calibri"/>
                      </a:endParaRPr>
                    </a:p>
                  </a:txBody>
                  <a:tcPr>
                    <a:lnL>
                      <a:noFill/>
                    </a:lnL>
                    <a:lnR>
                      <a:noFill/>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rtl="0" fontAlgn="base"/>
                      <a:r>
                        <a:rPr lang="en-US" sz="1400" dirty="0">
                          <a:effectLst/>
                          <a:highlight>
                            <a:srgbClr val="E0E0E0"/>
                          </a:highlight>
                          <a:latin typeface="Calibri"/>
                        </a:rPr>
                        <a:t>Suicide Risk</a:t>
                      </a:r>
                    </a:p>
                    <a:p>
                      <a:pPr rtl="0" fontAlgn="base"/>
                      <a:endParaRPr lang="en-US" sz="1400" dirty="0">
                        <a:effectLst/>
                        <a:highlight>
                          <a:srgbClr val="E0E0E0"/>
                        </a:highlight>
                        <a:latin typeface="Calibri"/>
                      </a:endParaRPr>
                    </a:p>
                  </a:txBody>
                  <a:tcPr>
                    <a:lnL>
                      <a:noFill/>
                    </a:lnL>
                    <a:lnR>
                      <a:noFill/>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algn="r" rtl="0" fontAlgn="base"/>
                      <a:r>
                        <a:rPr lang="en-US" sz="1400" dirty="0">
                          <a:effectLst/>
                          <a:latin typeface="Calibri"/>
                        </a:rPr>
                        <a:t>0.076</a:t>
                      </a:r>
                    </a:p>
                  </a:txBody>
                  <a:tcPr>
                    <a:lnL>
                      <a:noFill/>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400" dirty="0">
                          <a:effectLst/>
                          <a:highlight>
                            <a:srgbClr val="F9F9FB"/>
                          </a:highlight>
                          <a:latin typeface="Calibri"/>
                        </a:rPr>
                        <a:t>0.010</a:t>
                      </a: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400" dirty="0">
                          <a:effectLst/>
                          <a:highlight>
                            <a:srgbClr val="F9F9FB"/>
                          </a:highlight>
                          <a:latin typeface="Calibri"/>
                        </a:rPr>
                        <a:t>7.952</a:t>
                      </a: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400" dirty="0">
                          <a:effectLst/>
                          <a:highlight>
                            <a:srgbClr val="FFFF00"/>
                          </a:highlight>
                          <a:latin typeface="Calibri"/>
                        </a:rPr>
                        <a:t>&lt;0.001</a:t>
                      </a:r>
                    </a:p>
                  </a:txBody>
                  <a:tcPr>
                    <a:lnL w="9525" cap="flat" cmpd="sng" algn="ctr">
                      <a:solidFill>
                        <a:srgbClr val="E0E0E0"/>
                      </a:solidFill>
                      <a:prstDash val="solid"/>
                      <a:round/>
                      <a:headEnd type="none" w="med" len="med"/>
                      <a:tailEnd type="none" w="med" len="med"/>
                    </a:lnL>
                    <a:lnR>
                      <a:noFill/>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extLst>
                  <a:ext uri="{0D108BD9-81ED-4DB2-BD59-A6C34878D82A}">
                    <a16:rowId xmlns:a16="http://schemas.microsoft.com/office/drawing/2014/main" val="112565729"/>
                  </a:ext>
                </a:extLst>
              </a:tr>
              <a:tr h="403036">
                <a:tc>
                  <a:txBody>
                    <a:bodyPr/>
                    <a:lstStyle/>
                    <a:p>
                      <a:pPr rtl="0" fontAlgn="base"/>
                      <a:endParaRPr lang="en-US" sz="1400" dirty="0">
                        <a:effectLst/>
                        <a:highlight>
                          <a:srgbClr val="E0E0E0"/>
                        </a:highlight>
                        <a:latin typeface="Calibri"/>
                      </a:endParaRPr>
                    </a:p>
                  </a:txBody>
                  <a:tcPr>
                    <a:lnL>
                      <a:noFill/>
                    </a:lnL>
                    <a:lnR>
                      <a:noFill/>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rtl="0" fontAlgn="base"/>
                      <a:r>
                        <a:rPr lang="en-US" sz="1400" dirty="0">
                          <a:effectLst/>
                          <a:highlight>
                            <a:srgbClr val="E0E0E0"/>
                          </a:highlight>
                          <a:latin typeface="Calibri"/>
                        </a:rPr>
                        <a:t>History of Traumatic Brain Injury</a:t>
                      </a:r>
                    </a:p>
                  </a:txBody>
                  <a:tcPr>
                    <a:lnL>
                      <a:noFill/>
                    </a:lnL>
                    <a:lnR>
                      <a:noFill/>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algn="r" rtl="0" fontAlgn="base"/>
                      <a:r>
                        <a:rPr lang="en-US" sz="1400" dirty="0">
                          <a:effectLst/>
                          <a:latin typeface="Calibri"/>
                        </a:rPr>
                        <a:t>0.014</a:t>
                      </a:r>
                    </a:p>
                  </a:txBody>
                  <a:tcPr>
                    <a:lnL>
                      <a:noFill/>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400" dirty="0">
                          <a:effectLst/>
                          <a:highlight>
                            <a:srgbClr val="F9F9FB"/>
                          </a:highlight>
                          <a:latin typeface="Calibri"/>
                        </a:rPr>
                        <a:t>0.081</a:t>
                      </a: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400" dirty="0">
                          <a:effectLst/>
                          <a:highlight>
                            <a:srgbClr val="F9F9FB"/>
                          </a:highlight>
                          <a:latin typeface="Calibri"/>
                        </a:rPr>
                        <a:t>0.169</a:t>
                      </a: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400" dirty="0">
                          <a:effectLst/>
                          <a:latin typeface="Calibri"/>
                        </a:rPr>
                        <a:t>0.866</a:t>
                      </a:r>
                    </a:p>
                  </a:txBody>
                  <a:tcPr>
                    <a:lnL w="9525" cap="flat" cmpd="sng" algn="ctr">
                      <a:solidFill>
                        <a:srgbClr val="E0E0E0"/>
                      </a:solidFill>
                      <a:prstDash val="solid"/>
                      <a:round/>
                      <a:headEnd type="none" w="med" len="med"/>
                      <a:tailEnd type="none" w="med" len="med"/>
                    </a:lnL>
                    <a:lnR>
                      <a:noFill/>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extLst>
                  <a:ext uri="{0D108BD9-81ED-4DB2-BD59-A6C34878D82A}">
                    <a16:rowId xmlns:a16="http://schemas.microsoft.com/office/drawing/2014/main" val="2148944051"/>
                  </a:ext>
                </a:extLst>
              </a:tr>
              <a:tr h="268690">
                <a:tc gridSpan="6">
                  <a:txBody>
                    <a:bodyPr/>
                    <a:lstStyle/>
                    <a:p>
                      <a:pPr rtl="0" fontAlgn="base"/>
                      <a:r>
                        <a:rPr lang="en-US" sz="1400" dirty="0">
                          <a:solidFill>
                            <a:srgbClr val="010205"/>
                          </a:solidFill>
                          <a:effectLst/>
                          <a:highlight>
                            <a:srgbClr val="FFFFFF"/>
                          </a:highlight>
                          <a:latin typeface="Calibri"/>
                        </a:rPr>
                        <a:t>a. Dependent Variable: Alcohol and Drug Abuse</a:t>
                      </a:r>
                      <a:endParaRPr lang="en-US" sz="1400" dirty="0">
                        <a:effectLst/>
                        <a:highlight>
                          <a:srgbClr val="FFFFFF"/>
                        </a:highlight>
                        <a:latin typeface="Calibri"/>
                      </a:endParaRPr>
                    </a:p>
                  </a:txBody>
                  <a:tcPr>
                    <a:lnL>
                      <a:noFill/>
                    </a:lnL>
                    <a:lnR>
                      <a:noFill/>
                    </a:lnR>
                    <a:lnT w="9525" cap="flat" cmpd="sng" algn="ctr">
                      <a:solidFill>
                        <a:srgbClr val="152935"/>
                      </a:solidFill>
                      <a:prstDash val="solid"/>
                      <a:round/>
                      <a:headEnd type="none" w="med" len="med"/>
                      <a:tailEnd type="none" w="med" len="med"/>
                    </a:lnT>
                    <a:lnB>
                      <a:noFill/>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lnL>
                    <a:lnT w="9525" cap="flat" cmpd="sng" algn="ctr">
                      <a:solidFill>
                        <a:srgbClr val="152935"/>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3853403306"/>
                  </a:ext>
                </a:extLst>
              </a:tr>
            </a:tbl>
          </a:graphicData>
        </a:graphic>
      </p:graphicFrame>
    </p:spTree>
    <p:extLst>
      <p:ext uri="{BB962C8B-B14F-4D97-AF65-F5344CB8AC3E}">
        <p14:creationId xmlns:p14="http://schemas.microsoft.com/office/powerpoint/2010/main" val="32416050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EDC909-8387-BFB9-3FF1-E0D2AC26117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E4890DA-8365-069B-197F-337A5C4EFB45}"/>
              </a:ext>
            </a:extLst>
          </p:cNvPr>
          <p:cNvSpPr txBox="1"/>
          <p:nvPr/>
        </p:nvSpPr>
        <p:spPr>
          <a:xfrm>
            <a:off x="0" y="-32219"/>
            <a:ext cx="12192000" cy="1200329"/>
          </a:xfrm>
          <a:prstGeom prst="rect">
            <a:avLst/>
          </a:prstGeom>
          <a:solidFill>
            <a:srgbClr val="FF8300"/>
          </a:solidFill>
        </p:spPr>
        <p:txBody>
          <a:bodyPr wrap="square" lIns="91440" tIns="45720" rIns="91440" bIns="45720" rtlCol="0" anchor="t">
            <a:spAutoFit/>
          </a:bodyPr>
          <a:lstStyle/>
          <a:p>
            <a:pPr algn="ctr"/>
            <a:r>
              <a:rPr lang="en-US" sz="2400" b="1" dirty="0">
                <a:ea typeface="+mn-lt"/>
                <a:cs typeface="+mn-lt"/>
              </a:rPr>
              <a:t>MULITPLE LINEAR REGRESSION </a:t>
            </a:r>
            <a:endParaRPr lang="en-US" sz="2400" dirty="0">
              <a:ea typeface="+mn-lt"/>
              <a:cs typeface="+mn-lt"/>
            </a:endParaRPr>
          </a:p>
          <a:p>
            <a:pPr algn="ctr"/>
            <a:r>
              <a:rPr lang="en-US" sz="2400" b="1" dirty="0">
                <a:ea typeface="+mn-lt"/>
                <a:cs typeface="+mn-lt"/>
              </a:rPr>
              <a:t>Model 3 Regression Diagnostics</a:t>
            </a:r>
          </a:p>
          <a:p>
            <a:pPr algn="ctr"/>
            <a:r>
              <a:rPr lang="en-US" sz="2400" b="1" dirty="0">
                <a:ea typeface="+mn-lt"/>
                <a:cs typeface="+mn-lt"/>
              </a:rPr>
              <a:t>Standardized Error Terms Histogram</a:t>
            </a:r>
          </a:p>
        </p:txBody>
      </p:sp>
      <p:graphicFrame>
        <p:nvGraphicFramePr>
          <p:cNvPr id="10" name="Table 9">
            <a:extLst>
              <a:ext uri="{FF2B5EF4-FFF2-40B4-BE49-F238E27FC236}">
                <a16:creationId xmlns:a16="http://schemas.microsoft.com/office/drawing/2014/main" id="{3B0C4AE5-FE76-3373-1CA9-5E191AB17E61}"/>
              </a:ext>
            </a:extLst>
          </p:cNvPr>
          <p:cNvGraphicFramePr>
            <a:graphicFrameLocks noGrp="1"/>
          </p:cNvGraphicFramePr>
          <p:nvPr/>
        </p:nvGraphicFramePr>
        <p:xfrm>
          <a:off x="417344" y="4836899"/>
          <a:ext cx="10911016" cy="1828800"/>
        </p:xfrm>
        <a:graphic>
          <a:graphicData uri="http://schemas.openxmlformats.org/drawingml/2006/table">
            <a:tbl>
              <a:tblPr>
                <a:tableStyleId>{5C22544A-7EE6-4342-B048-85BDC9FD1C3A}</a:tableStyleId>
              </a:tblPr>
              <a:tblGrid>
                <a:gridCol w="10911016">
                  <a:extLst>
                    <a:ext uri="{9D8B030D-6E8A-4147-A177-3AD203B41FA5}">
                      <a16:colId xmlns:a16="http://schemas.microsoft.com/office/drawing/2014/main" val="2534475310"/>
                    </a:ext>
                  </a:extLst>
                </a:gridCol>
              </a:tblGrid>
              <a:tr h="853246">
                <a:tc>
                  <a:txBody>
                    <a:bodyPr/>
                    <a:lstStyle/>
                    <a:p>
                      <a:pPr marL="0" marR="0" algn="ctr">
                        <a:spcBef>
                          <a:spcPts val="0"/>
                        </a:spcBef>
                        <a:spcAft>
                          <a:spcPts val="0"/>
                        </a:spcAft>
                      </a:pPr>
                      <a:r>
                        <a:rPr lang="en-US" sz="2400" b="1" dirty="0">
                          <a:effectLst/>
                        </a:rPr>
                        <a:t>Interpretation Statement</a:t>
                      </a:r>
                    </a:p>
                    <a:p>
                      <a:pPr marL="0" marR="0" lvl="0" algn="l">
                        <a:spcBef>
                          <a:spcPts val="0"/>
                        </a:spcBef>
                        <a:spcAft>
                          <a:spcPts val="0"/>
                        </a:spcAft>
                        <a:buNone/>
                      </a:pPr>
                      <a:r>
                        <a:rPr lang="en-US" sz="2400" b="0" i="0" u="none" strike="noStrike" noProof="0" dirty="0">
                          <a:solidFill>
                            <a:srgbClr val="000000"/>
                          </a:solidFill>
                          <a:effectLst/>
                          <a:latin typeface="Calibri"/>
                        </a:rPr>
                        <a:t>Error terms are small. The mean is close to 0, with most values are between -2 and 2. The histogram for the STDE is not bell-shaped and symmetric. Therefore, this model is NOT a good predictor of Y. </a:t>
                      </a:r>
                    </a:p>
                    <a:p>
                      <a:pPr marL="0" marR="0" algn="l">
                        <a:spcBef>
                          <a:spcPts val="0"/>
                        </a:spcBef>
                        <a:spcAft>
                          <a:spcPts val="0"/>
                        </a:spcAft>
                      </a:pPr>
                      <a:endParaRPr lang="en-US" sz="2400" dirty="0">
                        <a:effectLst/>
                      </a:endParaRPr>
                    </a:p>
                  </a:txBody>
                  <a:tcPr marL="114300" marR="114300" marT="0" marB="0">
                    <a:solidFill>
                      <a:schemeClr val="bg1"/>
                    </a:solidFill>
                  </a:tcPr>
                </a:tc>
                <a:extLst>
                  <a:ext uri="{0D108BD9-81ED-4DB2-BD59-A6C34878D82A}">
                    <a16:rowId xmlns:a16="http://schemas.microsoft.com/office/drawing/2014/main" val="594791736"/>
                  </a:ext>
                </a:extLst>
              </a:tr>
            </a:tbl>
          </a:graphicData>
        </a:graphic>
      </p:graphicFrame>
      <p:pic>
        <p:nvPicPr>
          <p:cNvPr id="3" name="Picture 2">
            <a:extLst>
              <a:ext uri="{FF2B5EF4-FFF2-40B4-BE49-F238E27FC236}">
                <a16:creationId xmlns:a16="http://schemas.microsoft.com/office/drawing/2014/main" id="{AF15C352-ABD5-ADF0-93F1-955AFED813C8}"/>
              </a:ext>
            </a:extLst>
          </p:cNvPr>
          <p:cNvPicPr>
            <a:picLocks noChangeAspect="1"/>
          </p:cNvPicPr>
          <p:nvPr/>
        </p:nvPicPr>
        <p:blipFill>
          <a:blip r:embed="rId3"/>
          <a:srcRect/>
          <a:stretch/>
        </p:blipFill>
        <p:spPr>
          <a:xfrm>
            <a:off x="1964750" y="1357020"/>
            <a:ext cx="3400659" cy="3400659"/>
          </a:xfrm>
          <a:prstGeom prst="rect">
            <a:avLst/>
          </a:prstGeom>
        </p:spPr>
      </p:pic>
    </p:spTree>
    <p:extLst>
      <p:ext uri="{BB962C8B-B14F-4D97-AF65-F5344CB8AC3E}">
        <p14:creationId xmlns:p14="http://schemas.microsoft.com/office/powerpoint/2010/main" val="3074315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2BE9F-D17E-8223-B621-F94EF9EDA75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CF35176-B87C-D441-B90B-667416367869}"/>
              </a:ext>
            </a:extLst>
          </p:cNvPr>
          <p:cNvSpPr txBox="1"/>
          <p:nvPr/>
        </p:nvSpPr>
        <p:spPr>
          <a:xfrm>
            <a:off x="0" y="-32219"/>
            <a:ext cx="12192000" cy="1200329"/>
          </a:xfrm>
          <a:prstGeom prst="rect">
            <a:avLst/>
          </a:prstGeom>
          <a:solidFill>
            <a:srgbClr val="FF8300"/>
          </a:solidFill>
        </p:spPr>
        <p:txBody>
          <a:bodyPr wrap="square" lIns="91440" tIns="45720" rIns="91440" bIns="45720" rtlCol="0" anchor="t">
            <a:spAutoFit/>
          </a:bodyPr>
          <a:lstStyle/>
          <a:p>
            <a:pPr algn="ctr"/>
            <a:r>
              <a:rPr lang="en-US" sz="2400" b="1" dirty="0">
                <a:ea typeface="+mn-lt"/>
                <a:cs typeface="+mn-lt"/>
              </a:rPr>
              <a:t>MULITPLE LINEAR REGRESSION </a:t>
            </a:r>
            <a:endParaRPr lang="en-US" sz="2400" dirty="0">
              <a:ea typeface="+mn-lt"/>
              <a:cs typeface="+mn-lt"/>
            </a:endParaRPr>
          </a:p>
          <a:p>
            <a:pPr algn="ctr"/>
            <a:r>
              <a:rPr lang="en-US" sz="2400" b="1" dirty="0">
                <a:ea typeface="+mn-lt"/>
                <a:cs typeface="+mn-lt"/>
              </a:rPr>
              <a:t>Model 3 Regression Diagnostics</a:t>
            </a:r>
          </a:p>
          <a:p>
            <a:pPr algn="ctr"/>
            <a:r>
              <a:rPr lang="en-US" sz="2400" b="1" dirty="0">
                <a:ea typeface="+mn-lt"/>
                <a:cs typeface="+mn-lt"/>
              </a:rPr>
              <a:t>Y versus Standardized Error Terms Scatterplot?</a:t>
            </a:r>
          </a:p>
        </p:txBody>
      </p:sp>
      <p:graphicFrame>
        <p:nvGraphicFramePr>
          <p:cNvPr id="10" name="Table 9">
            <a:extLst>
              <a:ext uri="{FF2B5EF4-FFF2-40B4-BE49-F238E27FC236}">
                <a16:creationId xmlns:a16="http://schemas.microsoft.com/office/drawing/2014/main" id="{8A63A616-B282-1E6B-0033-5477DB154940}"/>
              </a:ext>
            </a:extLst>
          </p:cNvPr>
          <p:cNvGraphicFramePr>
            <a:graphicFrameLocks noGrp="1"/>
          </p:cNvGraphicFramePr>
          <p:nvPr/>
        </p:nvGraphicFramePr>
        <p:xfrm>
          <a:off x="501491" y="5145439"/>
          <a:ext cx="10911016" cy="1463040"/>
        </p:xfrm>
        <a:graphic>
          <a:graphicData uri="http://schemas.openxmlformats.org/drawingml/2006/table">
            <a:tbl>
              <a:tblPr>
                <a:tableStyleId>{5C22544A-7EE6-4342-B048-85BDC9FD1C3A}</a:tableStyleId>
              </a:tblPr>
              <a:tblGrid>
                <a:gridCol w="10911016">
                  <a:extLst>
                    <a:ext uri="{9D8B030D-6E8A-4147-A177-3AD203B41FA5}">
                      <a16:colId xmlns:a16="http://schemas.microsoft.com/office/drawing/2014/main" val="2534475310"/>
                    </a:ext>
                  </a:extLst>
                </a:gridCol>
              </a:tblGrid>
              <a:tr h="853246">
                <a:tc>
                  <a:txBody>
                    <a:bodyPr/>
                    <a:lstStyle/>
                    <a:p>
                      <a:pPr marL="0" marR="0" algn="ctr">
                        <a:spcBef>
                          <a:spcPts val="0"/>
                        </a:spcBef>
                        <a:spcAft>
                          <a:spcPts val="0"/>
                        </a:spcAft>
                      </a:pPr>
                      <a:r>
                        <a:rPr lang="en-US" sz="2400" b="1" dirty="0">
                          <a:effectLst/>
                        </a:rPr>
                        <a:t>Interpretation Statement</a:t>
                      </a:r>
                    </a:p>
                    <a:p>
                      <a:pPr marL="0" marR="0" lvl="0" algn="l">
                        <a:spcBef>
                          <a:spcPts val="0"/>
                        </a:spcBef>
                        <a:spcAft>
                          <a:spcPts val="0"/>
                        </a:spcAft>
                        <a:buNone/>
                      </a:pPr>
                      <a:r>
                        <a:rPr lang="en-US" sz="2400" b="0" i="0" u="none" strike="noStrike" noProof="0" dirty="0">
                          <a:solidFill>
                            <a:srgbClr val="000000"/>
                          </a:solidFill>
                          <a:effectLst/>
                          <a:latin typeface="Calibri"/>
                        </a:rPr>
                        <a:t>The scatterplot does not show a pattern.  Y increases as STDE decreases.  Most of the STDE terms are between (-2, 2). Hence, this model is NOT a good predictor of Y. </a:t>
                      </a:r>
                    </a:p>
                    <a:p>
                      <a:pPr marL="0" marR="0" algn="l">
                        <a:spcBef>
                          <a:spcPts val="0"/>
                        </a:spcBef>
                        <a:spcAft>
                          <a:spcPts val="0"/>
                        </a:spcAft>
                      </a:pPr>
                      <a:endParaRPr lang="en-US" sz="2400" dirty="0">
                        <a:effectLst/>
                      </a:endParaRPr>
                    </a:p>
                  </a:txBody>
                  <a:tcPr marL="114300" marR="114300" marT="0" marB="0">
                    <a:solidFill>
                      <a:schemeClr val="bg1"/>
                    </a:solidFill>
                  </a:tcPr>
                </a:tc>
                <a:extLst>
                  <a:ext uri="{0D108BD9-81ED-4DB2-BD59-A6C34878D82A}">
                    <a16:rowId xmlns:a16="http://schemas.microsoft.com/office/drawing/2014/main" val="594791736"/>
                  </a:ext>
                </a:extLst>
              </a:tr>
            </a:tbl>
          </a:graphicData>
        </a:graphic>
      </p:graphicFrame>
      <p:pic>
        <p:nvPicPr>
          <p:cNvPr id="3" name="Picture 2">
            <a:extLst>
              <a:ext uri="{FF2B5EF4-FFF2-40B4-BE49-F238E27FC236}">
                <a16:creationId xmlns:a16="http://schemas.microsoft.com/office/drawing/2014/main" id="{2B650AEC-0AE1-C3E7-A2E9-235719342EB3}"/>
              </a:ext>
            </a:extLst>
          </p:cNvPr>
          <p:cNvPicPr>
            <a:picLocks noChangeAspect="1"/>
          </p:cNvPicPr>
          <p:nvPr/>
        </p:nvPicPr>
        <p:blipFill>
          <a:blip r:embed="rId3"/>
          <a:srcRect/>
          <a:stretch/>
        </p:blipFill>
        <p:spPr>
          <a:xfrm>
            <a:off x="3589258" y="1328971"/>
            <a:ext cx="3732573" cy="3732573"/>
          </a:xfrm>
          <a:prstGeom prst="rect">
            <a:avLst/>
          </a:prstGeom>
        </p:spPr>
      </p:pic>
    </p:spTree>
    <p:extLst>
      <p:ext uri="{BB962C8B-B14F-4D97-AF65-F5344CB8AC3E}">
        <p14:creationId xmlns:p14="http://schemas.microsoft.com/office/powerpoint/2010/main" val="4030922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EACF6-C46B-2A5B-51AC-049B6BDD265D}"/>
            </a:ext>
          </a:extLst>
        </p:cNvPr>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D9CB8B0-9EB5-6FF2-3D64-89B4A85DC687}"/>
              </a:ext>
            </a:extLst>
          </p:cNvPr>
          <p:cNvGraphicFramePr>
            <a:graphicFrameLocks noGrp="1"/>
          </p:cNvGraphicFramePr>
          <p:nvPr>
            <p:ph idx="1"/>
            <p:extLst>
              <p:ext uri="{D42A27DB-BD31-4B8C-83A1-F6EECF244321}">
                <p14:modId xmlns:p14="http://schemas.microsoft.com/office/powerpoint/2010/main" val="1915092545"/>
              </p:ext>
            </p:extLst>
          </p:nvPr>
        </p:nvGraphicFramePr>
        <p:xfrm>
          <a:off x="1053706" y="830997"/>
          <a:ext cx="10642644" cy="2818932"/>
        </p:xfrm>
        <a:graphic>
          <a:graphicData uri="http://schemas.openxmlformats.org/drawingml/2006/table">
            <a:tbl>
              <a:tblPr firstRow="1" bandRow="1">
                <a:tableStyleId>{EB9631B5-78F2-41C9-869B-9F39066F8104}</a:tableStyleId>
              </a:tblPr>
              <a:tblGrid>
                <a:gridCol w="5880957">
                  <a:extLst>
                    <a:ext uri="{9D8B030D-6E8A-4147-A177-3AD203B41FA5}">
                      <a16:colId xmlns:a16="http://schemas.microsoft.com/office/drawing/2014/main" val="20000"/>
                    </a:ext>
                  </a:extLst>
                </a:gridCol>
                <a:gridCol w="4761687">
                  <a:extLst>
                    <a:ext uri="{9D8B030D-6E8A-4147-A177-3AD203B41FA5}">
                      <a16:colId xmlns:a16="http://schemas.microsoft.com/office/drawing/2014/main" val="20001"/>
                    </a:ext>
                  </a:extLst>
                </a:gridCol>
              </a:tblGrid>
              <a:tr h="532932">
                <a:tc>
                  <a:txBody>
                    <a:bodyPr/>
                    <a:lstStyle/>
                    <a:p>
                      <a:pPr marL="0" marR="0" indent="0" algn="ctr" rtl="0" eaLnBrk="1" fontAlgn="auto" latinLnBrk="0" hangingPunct="1">
                        <a:lnSpc>
                          <a:spcPct val="100000"/>
                        </a:lnSpc>
                        <a:spcBef>
                          <a:spcPts val="0"/>
                        </a:spcBef>
                        <a:spcAft>
                          <a:spcPts val="0"/>
                        </a:spcAft>
                        <a:buClrTx/>
                        <a:buSzTx/>
                        <a:buFontTx/>
                        <a:buNone/>
                      </a:pPr>
                      <a:r>
                        <a:rPr lang="en-US" sz="2400" b="1" i="0" dirty="0">
                          <a:solidFill>
                            <a:schemeClr val="tx1"/>
                          </a:solidFill>
                          <a:latin typeface="Calibri"/>
                          <a:ea typeface="Helvetica Neue" charset="0"/>
                          <a:cs typeface="Helvetica Neue" charset="0"/>
                        </a:rPr>
                        <a:t> Dependent Variable </a:t>
                      </a:r>
                    </a:p>
                  </a:txBody>
                  <a:tcPr marL="68580" marR="68580">
                    <a:lnB w="12700" cap="flat" cmpd="sng" algn="ctr">
                      <a:solidFill>
                        <a:schemeClr val="tx1"/>
                      </a:solidFill>
                      <a:prstDash val="solid"/>
                      <a:round/>
                      <a:headEnd type="none" w="med" len="med"/>
                      <a:tailEnd type="none" w="med" len="med"/>
                    </a:lnB>
                    <a:solidFill>
                      <a:srgbClr val="FF8300"/>
                    </a:solidFill>
                  </a:tcPr>
                </a:tc>
                <a:tc>
                  <a:txBody>
                    <a:bodyPr/>
                    <a:lstStyle/>
                    <a:p>
                      <a:pPr algn="ctr"/>
                      <a:r>
                        <a:rPr lang="en-US" sz="2400" b="1" i="0" dirty="0">
                          <a:solidFill>
                            <a:schemeClr val="tx1"/>
                          </a:solidFill>
                          <a:latin typeface="Calibri"/>
                          <a:ea typeface="Helvetica Neue" charset="0"/>
                          <a:cs typeface="Helvetica Neue" charset="0"/>
                        </a:rPr>
                        <a:t>Units/Levels/Missing Values Code</a:t>
                      </a:r>
                    </a:p>
                  </a:txBody>
                  <a:tcPr marL="68580" marR="68580">
                    <a:lnB w="12700" cap="flat" cmpd="sng" algn="ctr">
                      <a:solidFill>
                        <a:schemeClr val="tx1"/>
                      </a:solidFill>
                      <a:prstDash val="solid"/>
                      <a:round/>
                      <a:headEnd type="none" w="med" len="med"/>
                      <a:tailEnd type="none" w="med" len="med"/>
                    </a:lnB>
                    <a:solidFill>
                      <a:srgbClr val="FF8300"/>
                    </a:solidFill>
                  </a:tcPr>
                </a:tc>
                <a:extLst>
                  <a:ext uri="{0D108BD9-81ED-4DB2-BD59-A6C34878D82A}">
                    <a16:rowId xmlns:a16="http://schemas.microsoft.com/office/drawing/2014/main" val="10000"/>
                  </a:ext>
                </a:extLst>
              </a:tr>
              <a:tr h="2195027">
                <a:tc>
                  <a:txBody>
                    <a:bodyPr/>
                    <a:lstStyle/>
                    <a:p>
                      <a:pPr lvl="0"/>
                      <a:r>
                        <a:rPr lang="en-US" sz="2400" b="1" i="0" kern="1200" dirty="0">
                          <a:solidFill>
                            <a:schemeClr val="tx1">
                              <a:lumMod val="75000"/>
                              <a:lumOff val="25000"/>
                            </a:schemeClr>
                          </a:solidFill>
                          <a:effectLst/>
                          <a:latin typeface="Calibri"/>
                          <a:ea typeface="Helvetica Neue" charset="0"/>
                          <a:cs typeface="Helvetica Neue" charset="0"/>
                        </a:rPr>
                        <a:t>Y: Alcohol and Drug Abuse Risk (Continuous)</a:t>
                      </a:r>
                    </a:p>
                    <a:p>
                      <a:pPr lvl="0"/>
                      <a:r>
                        <a:rPr lang="en-US" sz="2400" b="0" i="0" kern="1200" dirty="0">
                          <a:solidFill>
                            <a:schemeClr val="tx1">
                              <a:lumMod val="75000"/>
                              <a:lumOff val="25000"/>
                            </a:schemeClr>
                          </a:solidFill>
                          <a:effectLst/>
                          <a:latin typeface="Calibri"/>
                          <a:ea typeface="Helvetica Neue" charset="0"/>
                          <a:cs typeface="Helvetica Neue" charset="0"/>
                        </a:rPr>
                        <a:t>(CAGEAID_TOTAL)</a:t>
                      </a:r>
                    </a:p>
                    <a:p>
                      <a:pPr lvl="0"/>
                      <a:endParaRPr lang="en-US" sz="2400" b="0" i="0" kern="1200" dirty="0">
                        <a:solidFill>
                          <a:schemeClr val="tx1">
                            <a:lumMod val="75000"/>
                            <a:lumOff val="25000"/>
                          </a:schemeClr>
                        </a:solidFill>
                        <a:effectLst/>
                        <a:latin typeface="Calibri"/>
                        <a:ea typeface="Helvetica Neue" charset="0"/>
                        <a:cs typeface="Helvetica Neue" charset="0"/>
                      </a:endParaRPr>
                    </a:p>
                    <a:p>
                      <a:pPr lvl="0"/>
                      <a:r>
                        <a:rPr lang="en-US" sz="2400" b="0" i="0" kern="1200" dirty="0">
                          <a:solidFill>
                            <a:schemeClr val="tx1">
                              <a:lumMod val="75000"/>
                              <a:lumOff val="25000"/>
                            </a:schemeClr>
                          </a:solidFill>
                          <a:effectLst/>
                          <a:latin typeface="Calibri"/>
                          <a:ea typeface="Helvetica Neue" charset="0"/>
                          <a:cs typeface="Helvetica Neue" charset="0"/>
                        </a:rPr>
                        <a:t>CAGEAID_TOTAL is the summation of CAGEAID_</a:t>
                      </a:r>
                      <a:r>
                        <a:rPr lang="en-US" sz="2400" b="0" i="0" kern="1200" dirty="0">
                          <a:solidFill>
                            <a:schemeClr val="tx1">
                              <a:lumMod val="75000"/>
                              <a:lumOff val="25000"/>
                            </a:schemeClr>
                          </a:solidFill>
                          <a:effectLst/>
                          <a:latin typeface="+mn-lt"/>
                          <a:ea typeface="Helvetica Neue" charset="0"/>
                          <a:cs typeface="Helvetica Neue" charset="0"/>
                        </a:rPr>
                        <a:t>1 through </a:t>
                      </a:r>
                      <a:r>
                        <a:rPr lang="en-US" sz="2400" b="0" i="0" kern="1200" dirty="0">
                          <a:solidFill>
                            <a:schemeClr val="tx1">
                              <a:lumMod val="75000"/>
                              <a:lumOff val="25000"/>
                            </a:schemeClr>
                          </a:solidFill>
                          <a:effectLst/>
                          <a:latin typeface="Calibri"/>
                          <a:ea typeface="Helvetica Neue" charset="0"/>
                          <a:cs typeface="Helvetica Neue" charset="0"/>
                        </a:rPr>
                        <a:t>CAGEAID_5</a:t>
                      </a:r>
                    </a:p>
                    <a:p>
                      <a:pPr lvl="0">
                        <a:buNone/>
                      </a:pPr>
                      <a:endParaRPr lang="en-US" sz="2400" b="0" i="0" kern="1200" dirty="0">
                        <a:solidFill>
                          <a:schemeClr val="tx1">
                            <a:lumMod val="75000"/>
                            <a:lumOff val="25000"/>
                          </a:schemeClr>
                        </a:solidFill>
                        <a:effectLst/>
                        <a:latin typeface="Calibri"/>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a:buNone/>
                      </a:pPr>
                      <a:r>
                        <a:rPr lang="en-US" sz="2400" b="1" i="0" u="none" strike="noStrike" baseline="0" noProof="0" dirty="0">
                          <a:solidFill>
                            <a:schemeClr val="tx1">
                              <a:lumMod val="75000"/>
                              <a:lumOff val="25000"/>
                            </a:schemeClr>
                          </a:solidFill>
                          <a:latin typeface="+mn-lt"/>
                        </a:rPr>
                        <a:t>Units/Range (Min, Max):</a:t>
                      </a:r>
                      <a:r>
                        <a:rPr lang="en-US" sz="2400" b="0" i="0" u="none" strike="noStrike" baseline="0" noProof="0" dirty="0">
                          <a:solidFill>
                            <a:schemeClr val="tx1">
                              <a:lumMod val="75000"/>
                              <a:lumOff val="25000"/>
                            </a:schemeClr>
                          </a:solidFill>
                          <a:latin typeface="+mn-lt"/>
                        </a:rPr>
                        <a:t> </a:t>
                      </a:r>
                      <a:endParaRPr lang="en-US" sz="2400" dirty="0">
                        <a:latin typeface="+mn-lt"/>
                      </a:endParaRPr>
                    </a:p>
                    <a:p>
                      <a:pPr lvl="0" algn="l">
                        <a:buNone/>
                      </a:pPr>
                      <a:r>
                        <a:rPr lang="en-US" sz="2400" b="0" i="0" u="none" strike="noStrike" baseline="0" noProof="0" dirty="0">
                          <a:solidFill>
                            <a:schemeClr val="tx1">
                              <a:lumMod val="75000"/>
                              <a:lumOff val="25000"/>
                            </a:schemeClr>
                          </a:solidFill>
                          <a:latin typeface="+mn-lt"/>
                        </a:rPr>
                        <a:t>Scale /4 (0,4)</a:t>
                      </a:r>
                    </a:p>
                    <a:p>
                      <a:pPr lvl="0" algn="l">
                        <a:buNone/>
                      </a:pPr>
                      <a:endParaRPr lang="en-US" sz="2400" b="0" i="0" u="none" strike="noStrike" baseline="0" noProof="0" dirty="0">
                        <a:solidFill>
                          <a:schemeClr val="tx1">
                            <a:lumMod val="75000"/>
                            <a:lumOff val="25000"/>
                          </a:schemeClr>
                        </a:solidFill>
                        <a:latin typeface="+mn-lt"/>
                      </a:endParaRPr>
                    </a:p>
                    <a:p>
                      <a:pPr lvl="0" algn="l">
                        <a:lnSpc>
                          <a:spcPct val="100000"/>
                        </a:lnSpc>
                        <a:spcBef>
                          <a:spcPts val="0"/>
                        </a:spcBef>
                        <a:spcAft>
                          <a:spcPts val="0"/>
                        </a:spcAft>
                        <a:buNone/>
                      </a:pPr>
                      <a:r>
                        <a:rPr lang="en-US" sz="2400" b="1" i="0" u="none" strike="noStrike" noProof="0" dirty="0">
                          <a:solidFill>
                            <a:srgbClr val="000000"/>
                          </a:solidFill>
                          <a:effectLst/>
                          <a:latin typeface="+mn-lt"/>
                        </a:rPr>
                        <a:t>Missing Values</a:t>
                      </a:r>
                    </a:p>
                    <a:p>
                      <a:pPr lvl="0" algn="l">
                        <a:lnSpc>
                          <a:spcPct val="100000"/>
                        </a:lnSpc>
                        <a:spcBef>
                          <a:spcPts val="0"/>
                        </a:spcBef>
                        <a:spcAft>
                          <a:spcPts val="0"/>
                        </a:spcAft>
                        <a:buNone/>
                      </a:pPr>
                      <a:r>
                        <a:rPr lang="en-US" sz="2400" b="0" i="0" u="none" strike="noStrike" noProof="0" dirty="0">
                          <a:solidFill>
                            <a:srgbClr val="000000"/>
                          </a:solidFill>
                          <a:effectLst/>
                          <a:latin typeface="+mn-lt"/>
                        </a:rPr>
                        <a:t>None</a:t>
                      </a: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3" name="TextBox 2">
            <a:extLst>
              <a:ext uri="{FF2B5EF4-FFF2-40B4-BE49-F238E27FC236}">
                <a16:creationId xmlns:a16="http://schemas.microsoft.com/office/drawing/2014/main" id="{652C4F1B-F0BC-21A1-A39D-8E35D1D9A190}"/>
              </a:ext>
            </a:extLst>
          </p:cNvPr>
          <p:cNvSpPr txBox="1"/>
          <p:nvPr/>
        </p:nvSpPr>
        <p:spPr>
          <a:xfrm>
            <a:off x="0" y="0"/>
            <a:ext cx="12083969" cy="830997"/>
          </a:xfrm>
          <a:prstGeom prst="rect">
            <a:avLst/>
          </a:prstGeom>
          <a:solidFill>
            <a:srgbClr val="FF8300"/>
          </a:solidFill>
        </p:spPr>
        <p:txBody>
          <a:bodyPr wrap="square" lIns="91440" tIns="45720" rIns="91440" bIns="45720" rtlCol="0" anchor="t">
            <a:spAutoFit/>
          </a:bodyPr>
          <a:lstStyle/>
          <a:p>
            <a:pPr algn="ctr"/>
            <a:r>
              <a:rPr lang="en-US" sz="2400" b="1" dirty="0"/>
              <a:t>MULTIPLE LINEAR REGRESSION </a:t>
            </a:r>
            <a:endParaRPr lang="en-US" sz="2400" dirty="0"/>
          </a:p>
          <a:p>
            <a:pPr algn="ctr"/>
            <a:r>
              <a:rPr lang="en-US" sz="2400" b="1" dirty="0"/>
              <a:t>Data Management</a:t>
            </a:r>
            <a:endParaRPr lang="en-US" sz="2400" dirty="0">
              <a:ea typeface="Calibri"/>
              <a:cs typeface="Calibri"/>
            </a:endParaRPr>
          </a:p>
        </p:txBody>
      </p:sp>
    </p:spTree>
    <p:extLst>
      <p:ext uri="{BB962C8B-B14F-4D97-AF65-F5344CB8AC3E}">
        <p14:creationId xmlns:p14="http://schemas.microsoft.com/office/powerpoint/2010/main" val="4510450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A7F7C-BE67-99FF-3E39-1C88FD01BE5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489D405-8FE0-642A-A883-F3BE3ED5B5C6}"/>
              </a:ext>
            </a:extLst>
          </p:cNvPr>
          <p:cNvSpPr txBox="1"/>
          <p:nvPr/>
        </p:nvSpPr>
        <p:spPr>
          <a:xfrm>
            <a:off x="0" y="-32219"/>
            <a:ext cx="12192000" cy="461665"/>
          </a:xfrm>
          <a:prstGeom prst="rect">
            <a:avLst/>
          </a:prstGeom>
          <a:solidFill>
            <a:srgbClr val="FF8300"/>
          </a:solidFill>
        </p:spPr>
        <p:txBody>
          <a:bodyPr wrap="square" lIns="91440" tIns="45720" rIns="91440" bIns="45720" rtlCol="0" anchor="t">
            <a:spAutoFit/>
          </a:bodyPr>
          <a:lstStyle/>
          <a:p>
            <a:pPr algn="ctr"/>
            <a:r>
              <a:rPr lang="en-US" sz="2400" b="1" dirty="0">
                <a:ea typeface="+mn-lt"/>
                <a:cs typeface="+mn-lt"/>
              </a:rPr>
              <a:t>MULITPLE LINEAR REGRESSION  MODEL 3 SUMMARY TABLES</a:t>
            </a:r>
          </a:p>
        </p:txBody>
      </p:sp>
      <p:graphicFrame>
        <p:nvGraphicFramePr>
          <p:cNvPr id="4" name="Table 3">
            <a:extLst>
              <a:ext uri="{FF2B5EF4-FFF2-40B4-BE49-F238E27FC236}">
                <a16:creationId xmlns:a16="http://schemas.microsoft.com/office/drawing/2014/main" id="{FA91184C-AD57-B0AA-7FB5-4E2140E35A29}"/>
              </a:ext>
            </a:extLst>
          </p:cNvPr>
          <p:cNvGraphicFramePr>
            <a:graphicFrameLocks noGrp="1"/>
          </p:cNvGraphicFramePr>
          <p:nvPr/>
        </p:nvGraphicFramePr>
        <p:xfrm>
          <a:off x="1184463" y="637676"/>
          <a:ext cx="9373895" cy="4825628"/>
        </p:xfrm>
        <a:graphic>
          <a:graphicData uri="http://schemas.openxmlformats.org/drawingml/2006/table">
            <a:tbl>
              <a:tblPr bandRow="1">
                <a:tableStyleId>{5C22544A-7EE6-4342-B048-85BDC9FD1C3A}</a:tableStyleId>
              </a:tblPr>
              <a:tblGrid>
                <a:gridCol w="3074893">
                  <a:extLst>
                    <a:ext uri="{9D8B030D-6E8A-4147-A177-3AD203B41FA5}">
                      <a16:colId xmlns:a16="http://schemas.microsoft.com/office/drawing/2014/main" val="1065799708"/>
                    </a:ext>
                  </a:extLst>
                </a:gridCol>
                <a:gridCol w="1159385">
                  <a:extLst>
                    <a:ext uri="{9D8B030D-6E8A-4147-A177-3AD203B41FA5}">
                      <a16:colId xmlns:a16="http://schemas.microsoft.com/office/drawing/2014/main" val="1159111587"/>
                    </a:ext>
                  </a:extLst>
                </a:gridCol>
                <a:gridCol w="1854018">
                  <a:extLst>
                    <a:ext uri="{9D8B030D-6E8A-4147-A177-3AD203B41FA5}">
                      <a16:colId xmlns:a16="http://schemas.microsoft.com/office/drawing/2014/main" val="1319343895"/>
                    </a:ext>
                  </a:extLst>
                </a:gridCol>
                <a:gridCol w="3285599">
                  <a:extLst>
                    <a:ext uri="{9D8B030D-6E8A-4147-A177-3AD203B41FA5}">
                      <a16:colId xmlns:a16="http://schemas.microsoft.com/office/drawing/2014/main" val="2517184488"/>
                    </a:ext>
                  </a:extLst>
                </a:gridCol>
              </a:tblGrid>
              <a:tr h="423170">
                <a:tc gridSpan="4">
                  <a:txBody>
                    <a:bodyPr/>
                    <a:lstStyle/>
                    <a:p>
                      <a:pPr lvl="0" algn="l">
                        <a:lnSpc>
                          <a:spcPct val="100000"/>
                        </a:lnSpc>
                        <a:spcBef>
                          <a:spcPts val="0"/>
                        </a:spcBef>
                        <a:spcAft>
                          <a:spcPts val="0"/>
                        </a:spcAft>
                        <a:buNone/>
                      </a:pPr>
                      <a:r>
                        <a:rPr lang="en-US" sz="1600" b="1" i="0" u="none" strike="noStrike" noProof="0" dirty="0">
                          <a:solidFill>
                            <a:srgbClr val="000000"/>
                          </a:solidFill>
                          <a:effectLst/>
                        </a:rPr>
                        <a:t>TABLE </a:t>
                      </a:r>
                      <a:r>
                        <a:rPr lang="en-US" sz="1600" b="1" i="0" u="none" strike="noStrike" noProof="0" dirty="0">
                          <a:solidFill>
                            <a:srgbClr val="000000"/>
                          </a:solidFill>
                          <a:effectLst/>
                          <a:highlight>
                            <a:srgbClr val="FFFF00"/>
                          </a:highlight>
                        </a:rPr>
                        <a:t>1</a:t>
                      </a:r>
                      <a:r>
                        <a:rPr lang="en-US" sz="1600" b="1" i="0" u="none" strike="noStrike" noProof="0" dirty="0">
                          <a:solidFill>
                            <a:srgbClr val="000000"/>
                          </a:solidFill>
                          <a:effectLst/>
                        </a:rPr>
                        <a:t>: Descriptive Statistics and Bivariate Associations between Alcohol Abuse Risk and Model 3 Risk Factor* among Veterans in </a:t>
                      </a:r>
                      <a:r>
                        <a:rPr lang="en-US" sz="1600" b="1" i="0" kern="0" dirty="0">
                          <a:effectLst/>
                          <a:ea typeface="Times New Roman" panose="02020603050405020304" pitchFamily="18" charset="0"/>
                        </a:rPr>
                        <a:t>The 2022 Military Health and Well-Being Project from ICPSR Michigan </a:t>
                      </a:r>
                      <a:r>
                        <a:rPr lang="en-US" sz="1600" b="1" i="0" u="none" strike="noStrike" noProof="0" dirty="0">
                          <a:solidFill>
                            <a:srgbClr val="000000"/>
                          </a:solidFill>
                          <a:effectLst/>
                        </a:rPr>
                        <a:t>(N=1,495)</a:t>
                      </a:r>
                      <a:endParaRPr lang="en-US" sz="1600" b="1" i="0" u="none" strike="noStrike" noProof="0" dirty="0">
                        <a:solidFill>
                          <a:srgbClr val="FF0000"/>
                        </a:solidFill>
                        <a:effectLst/>
                      </a:endParaRPr>
                    </a:p>
                  </a:txBody>
                  <a:tcPr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lnL>
                  </a:tcPr>
                </a:tc>
                <a:extLst>
                  <a:ext uri="{0D108BD9-81ED-4DB2-BD59-A6C34878D82A}">
                    <a16:rowId xmlns:a16="http://schemas.microsoft.com/office/drawing/2014/main" val="2305906746"/>
                  </a:ext>
                </a:extLst>
              </a:tr>
              <a:tr h="270781">
                <a:tc>
                  <a:txBody>
                    <a:bodyPr/>
                    <a:lstStyle/>
                    <a:p>
                      <a:pPr rtl="0" fontAlgn="base"/>
                      <a:r>
                        <a:rPr lang="en-US" sz="1050" b="1" dirty="0">
                          <a:effectLst/>
                          <a:highlight>
                            <a:srgbClr val="808080"/>
                          </a:highlight>
                          <a:latin typeface="Calibri"/>
                        </a:rPr>
                        <a:t> </a:t>
                      </a:r>
                      <a:r>
                        <a:rPr lang="en-US" sz="1050" dirty="0">
                          <a:effectLst/>
                          <a:highlight>
                            <a:srgbClr val="808080"/>
                          </a:highlight>
                          <a:latin typeface="Calibri"/>
                        </a:rPr>
                        <a:t> </a:t>
                      </a:r>
                    </a:p>
                  </a:txBody>
                  <a:tcPr anchor="b">
                    <a:lnL>
                      <a:noFill/>
                    </a:lnL>
                    <a:lnR>
                      <a:noFill/>
                    </a:lnR>
                    <a:lnT>
                      <a:noFill/>
                    </a:lnT>
                    <a:lnB>
                      <a:noFill/>
                    </a:lnB>
                    <a:solidFill>
                      <a:srgbClr val="808080"/>
                    </a:solidFill>
                  </a:tcPr>
                </a:tc>
                <a:tc>
                  <a:txBody>
                    <a:bodyPr/>
                    <a:lstStyle/>
                    <a:p>
                      <a:pPr rtl="0" fontAlgn="base"/>
                      <a:r>
                        <a:rPr lang="en-US" sz="1050" b="1" dirty="0">
                          <a:effectLst/>
                          <a:highlight>
                            <a:srgbClr val="808080"/>
                          </a:highlight>
                          <a:latin typeface="Calibri"/>
                        </a:rPr>
                        <a:t> </a:t>
                      </a:r>
                      <a:r>
                        <a:rPr lang="en-US" sz="1050" dirty="0">
                          <a:effectLst/>
                          <a:highlight>
                            <a:srgbClr val="808080"/>
                          </a:highlight>
                          <a:latin typeface="Calibri"/>
                        </a:rPr>
                        <a:t> </a:t>
                      </a:r>
                    </a:p>
                  </a:txBody>
                  <a:tcPr anchor="b">
                    <a:lnL>
                      <a:noFill/>
                    </a:lnL>
                    <a:lnR>
                      <a:noFill/>
                    </a:lnR>
                    <a:lnT>
                      <a:noFill/>
                    </a:lnT>
                    <a:lnB w="9525" cap="flat" cmpd="sng" algn="ctr">
                      <a:solidFill>
                        <a:srgbClr val="60FDEE"/>
                      </a:solidFill>
                      <a:prstDash val="solid"/>
                      <a:round/>
                      <a:headEnd type="none" w="med" len="med"/>
                      <a:tailEnd type="none" w="med" len="med"/>
                    </a:lnB>
                    <a:solidFill>
                      <a:srgbClr val="808080"/>
                    </a:solidFill>
                  </a:tcPr>
                </a:tc>
                <a:tc>
                  <a:txBody>
                    <a:bodyPr/>
                    <a:lstStyle/>
                    <a:p>
                      <a:pPr rtl="0" fontAlgn="base"/>
                      <a:r>
                        <a:rPr lang="en-US" sz="1050" b="1" dirty="0">
                          <a:effectLst/>
                          <a:highlight>
                            <a:srgbClr val="808080"/>
                          </a:highlight>
                          <a:latin typeface="Calibri"/>
                        </a:rPr>
                        <a:t> </a:t>
                      </a:r>
                      <a:r>
                        <a:rPr lang="en-US" sz="1050" dirty="0">
                          <a:effectLst/>
                          <a:highlight>
                            <a:srgbClr val="808080"/>
                          </a:highlight>
                          <a:latin typeface="Calibri"/>
                        </a:rPr>
                        <a:t> </a:t>
                      </a:r>
                    </a:p>
                  </a:txBody>
                  <a:tcPr anchor="b">
                    <a:lnL>
                      <a:noFill/>
                    </a:lnL>
                    <a:lnR w="9525" cap="flat" cmpd="sng" algn="ctr">
                      <a:solidFill>
                        <a:srgbClr val="6006EF"/>
                      </a:solidFill>
                      <a:prstDash val="solid"/>
                      <a:round/>
                      <a:headEnd type="none" w="med" len="med"/>
                      <a:tailEnd type="none" w="med" len="med"/>
                    </a:lnR>
                    <a:lnT>
                      <a:noFill/>
                    </a:lnT>
                    <a:lnB w="9525" cap="flat" cmpd="sng" algn="ctr">
                      <a:solidFill>
                        <a:srgbClr val="60FDEE"/>
                      </a:solidFill>
                      <a:prstDash val="solid"/>
                      <a:round/>
                      <a:headEnd type="none" w="med" len="med"/>
                      <a:tailEnd type="none" w="med" len="med"/>
                    </a:lnB>
                    <a:solidFill>
                      <a:srgbClr val="808080"/>
                    </a:solidFill>
                  </a:tcPr>
                </a:tc>
                <a:tc>
                  <a:txBody>
                    <a:bodyPr/>
                    <a:lstStyle/>
                    <a:p>
                      <a:pPr rtl="0" fontAlgn="base"/>
                      <a:r>
                        <a:rPr lang="en-US" sz="1050" b="1" dirty="0">
                          <a:effectLst/>
                          <a:highlight>
                            <a:srgbClr val="808080"/>
                          </a:highlight>
                          <a:latin typeface="Calibri"/>
                        </a:rPr>
                        <a:t> </a:t>
                      </a:r>
                      <a:r>
                        <a:rPr lang="en-US" sz="1050" dirty="0">
                          <a:effectLst/>
                          <a:highlight>
                            <a:srgbClr val="808080"/>
                          </a:highlight>
                          <a:latin typeface="Calibri"/>
                        </a:rPr>
                        <a:t> </a:t>
                      </a:r>
                    </a:p>
                  </a:txBody>
                  <a:tcPr anchor="b">
                    <a:lnL w="9525" cap="flat" cmpd="sng" algn="ctr">
                      <a:solidFill>
                        <a:srgbClr val="6006EF"/>
                      </a:solidFill>
                      <a:prstDash val="solid"/>
                      <a:round/>
                      <a:headEnd type="none" w="med" len="med"/>
                      <a:tailEnd type="none" w="med" len="med"/>
                    </a:lnL>
                    <a:lnR>
                      <a:noFill/>
                    </a:lnR>
                    <a:lnB>
                      <a:noFill/>
                    </a:lnB>
                    <a:solidFill>
                      <a:srgbClr val="808080"/>
                    </a:solidFill>
                  </a:tcPr>
                </a:tc>
                <a:extLst>
                  <a:ext uri="{0D108BD9-81ED-4DB2-BD59-A6C34878D82A}">
                    <a16:rowId xmlns:a16="http://schemas.microsoft.com/office/drawing/2014/main" val="3862187822"/>
                  </a:ext>
                </a:extLst>
              </a:tr>
              <a:tr h="270781">
                <a:tc>
                  <a:txBody>
                    <a:bodyPr/>
                    <a:lstStyle/>
                    <a:p>
                      <a:pPr rtl="0" fontAlgn="base"/>
                      <a:r>
                        <a:rPr lang="en-US" sz="1050" b="1" dirty="0">
                          <a:effectLst/>
                          <a:highlight>
                            <a:srgbClr val="808080"/>
                          </a:highlight>
                          <a:latin typeface="Calibri"/>
                        </a:rPr>
                        <a:t> </a:t>
                      </a:r>
                      <a:r>
                        <a:rPr lang="en-US" sz="1050" dirty="0">
                          <a:effectLst/>
                          <a:highlight>
                            <a:srgbClr val="808080"/>
                          </a:highlight>
                          <a:latin typeface="Calibri"/>
                        </a:rPr>
                        <a:t> </a:t>
                      </a:r>
                    </a:p>
                  </a:txBody>
                  <a:tcPr anchor="b">
                    <a:lnL w="9525" cap="flat" cmpd="sng" algn="ctr">
                      <a:solidFill>
                        <a:srgbClr val="60FDEE"/>
                      </a:solidFill>
                      <a:prstDash val="solid"/>
                      <a:round/>
                      <a:headEnd type="none" w="med" len="med"/>
                      <a:tailEnd type="none" w="med" len="med"/>
                    </a:lnL>
                    <a:lnR w="9525" cap="flat" cmpd="sng" algn="ctr">
                      <a:solidFill>
                        <a:srgbClr val="60FDEE"/>
                      </a:solidFill>
                      <a:prstDash val="solid"/>
                      <a:round/>
                      <a:headEnd type="none" w="med" len="med"/>
                      <a:tailEnd type="none" w="med" len="med"/>
                    </a:lnR>
                    <a:lnT>
                      <a:noFill/>
                    </a:lnT>
                    <a:lnB>
                      <a:noFill/>
                    </a:lnB>
                    <a:solidFill>
                      <a:srgbClr val="808080"/>
                    </a:solidFill>
                  </a:tcPr>
                </a:tc>
                <a:tc gridSpan="2">
                  <a:txBody>
                    <a:bodyPr/>
                    <a:lstStyle/>
                    <a:p>
                      <a:pPr algn="ctr" rtl="0" fontAlgn="base"/>
                      <a:r>
                        <a:rPr lang="en-US" sz="1050" b="1" dirty="0">
                          <a:effectLst/>
                          <a:highlight>
                            <a:srgbClr val="808080"/>
                          </a:highlight>
                          <a:latin typeface="Calibri"/>
                        </a:rPr>
                        <a:t>Overall </a:t>
                      </a:r>
                      <a:r>
                        <a:rPr lang="en-US" sz="1050" dirty="0">
                          <a:effectLst/>
                          <a:highlight>
                            <a:srgbClr val="808080"/>
                          </a:highlight>
                          <a:latin typeface="Calibri"/>
                        </a:rPr>
                        <a:t> </a:t>
                      </a:r>
                    </a:p>
                  </a:txBody>
                  <a:tcPr anchor="b">
                    <a:lnL w="9525" cap="flat" cmpd="sng" algn="ctr">
                      <a:solidFill>
                        <a:srgbClr val="60FDEE"/>
                      </a:solidFill>
                      <a:prstDash val="solid"/>
                      <a:round/>
                      <a:headEnd type="none" w="med" len="med"/>
                      <a:tailEnd type="none" w="med" len="med"/>
                    </a:lnL>
                    <a:lnR w="9525" cap="flat" cmpd="sng" algn="ctr">
                      <a:solidFill>
                        <a:srgbClr val="6002EF"/>
                      </a:solidFill>
                      <a:prstDash val="solid"/>
                      <a:round/>
                      <a:headEnd type="none" w="med" len="med"/>
                      <a:tailEnd type="none" w="med" len="med"/>
                    </a:lnR>
                    <a:lnT w="9525" cap="flat" cmpd="sng" algn="ctr">
                      <a:solidFill>
                        <a:srgbClr val="60FDEE"/>
                      </a:solidFill>
                      <a:prstDash val="solid"/>
                      <a:round/>
                      <a:headEnd type="none" w="med" len="med"/>
                      <a:tailEnd type="none" w="med" len="med"/>
                    </a:lnT>
                    <a:lnB>
                      <a:noFill/>
                    </a:lnB>
                    <a:solidFill>
                      <a:srgbClr val="808080"/>
                    </a:solidFill>
                  </a:tcPr>
                </a:tc>
                <a:tc hMerge="1">
                  <a:txBody>
                    <a:bodyPr/>
                    <a:lstStyle/>
                    <a:p>
                      <a:endParaRPr lang="en-US"/>
                    </a:p>
                  </a:txBody>
                  <a:tcPr/>
                </a:tc>
                <a:tc>
                  <a:txBody>
                    <a:bodyPr/>
                    <a:lstStyle/>
                    <a:p>
                      <a:pPr algn="ctr" rtl="0" fontAlgn="base"/>
                      <a:r>
                        <a:rPr lang="en-US" sz="1050" b="1" dirty="0">
                          <a:effectLst/>
                          <a:highlight>
                            <a:srgbClr val="808080"/>
                          </a:highlight>
                          <a:latin typeface="Calibri"/>
                        </a:rPr>
                        <a:t> </a:t>
                      </a:r>
                      <a:r>
                        <a:rPr lang="en-US" sz="1050" dirty="0">
                          <a:effectLst/>
                          <a:highlight>
                            <a:srgbClr val="808080"/>
                          </a:highlight>
                          <a:latin typeface="Calibri"/>
                        </a:rPr>
                        <a:t> </a:t>
                      </a:r>
                    </a:p>
                  </a:txBody>
                  <a:tcPr anchor="b">
                    <a:lnL w="9525" cap="flat" cmpd="sng" algn="ctr">
                      <a:solidFill>
                        <a:srgbClr val="6002EF"/>
                      </a:solidFill>
                      <a:prstDash val="solid"/>
                      <a:round/>
                      <a:headEnd type="none" w="med" len="med"/>
                      <a:tailEnd type="none" w="med" len="med"/>
                    </a:lnL>
                    <a:lnR>
                      <a:noFill/>
                    </a:lnR>
                    <a:lnT>
                      <a:noFill/>
                    </a:lnT>
                    <a:lnB>
                      <a:noFill/>
                    </a:lnB>
                    <a:solidFill>
                      <a:srgbClr val="808080"/>
                    </a:solidFill>
                  </a:tcPr>
                </a:tc>
                <a:extLst>
                  <a:ext uri="{0D108BD9-81ED-4DB2-BD59-A6C34878D82A}">
                    <a16:rowId xmlns:a16="http://schemas.microsoft.com/office/drawing/2014/main" val="3612232071"/>
                  </a:ext>
                </a:extLst>
              </a:tr>
              <a:tr h="270781">
                <a:tc>
                  <a:txBody>
                    <a:bodyPr/>
                    <a:lstStyle/>
                    <a:p>
                      <a:pPr algn="ctr" rtl="0" fontAlgn="base"/>
                      <a:r>
                        <a:rPr lang="en-US" sz="1050" dirty="0">
                          <a:solidFill>
                            <a:srgbClr val="FFFFFF"/>
                          </a:solidFill>
                          <a:effectLst/>
                          <a:highlight>
                            <a:srgbClr val="000000"/>
                          </a:highlight>
                          <a:latin typeface="Calibri"/>
                        </a:rPr>
                        <a:t>  </a:t>
                      </a:r>
                      <a:endParaRPr lang="en-US" sz="1050" dirty="0">
                        <a:effectLst/>
                        <a:highlight>
                          <a:srgbClr val="000000"/>
                        </a:highlight>
                        <a:latin typeface="Calibri"/>
                      </a:endParaRPr>
                    </a:p>
                  </a:txBody>
                  <a:tcPr anchor="b">
                    <a:lnL w="9525" cap="flat" cmpd="sng" algn="ctr">
                      <a:solidFill>
                        <a:srgbClr val="C01CEF"/>
                      </a:solidFill>
                      <a:prstDash val="solid"/>
                      <a:round/>
                      <a:headEnd type="none" w="med" len="med"/>
                      <a:tailEnd type="none" w="med" len="med"/>
                    </a:lnL>
                    <a:lnR w="9525" cap="flat" cmpd="sng" algn="ctr">
                      <a:solidFill>
                        <a:srgbClr val="C01CEF"/>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8030EF"/>
                      </a:solidFill>
                      <a:prstDash val="solid"/>
                      <a:round/>
                      <a:headEnd type="none" w="med" len="med"/>
                      <a:tailEnd type="none" w="med" len="med"/>
                    </a:lnB>
                    <a:solidFill>
                      <a:srgbClr val="000000"/>
                    </a:solidFill>
                  </a:tcPr>
                </a:tc>
                <a:tc>
                  <a:txBody>
                    <a:bodyPr/>
                    <a:lstStyle/>
                    <a:p>
                      <a:pPr algn="ctr" rtl="0" fontAlgn="base"/>
                      <a:r>
                        <a:rPr lang="en-US" sz="1050" dirty="0">
                          <a:solidFill>
                            <a:srgbClr val="FFFFFF"/>
                          </a:solidFill>
                          <a:effectLst/>
                          <a:highlight>
                            <a:srgbClr val="000000"/>
                          </a:highlight>
                          <a:latin typeface="Calibri"/>
                        </a:rPr>
                        <a:t>N  </a:t>
                      </a:r>
                      <a:endParaRPr lang="en-US" sz="1050" dirty="0">
                        <a:effectLst/>
                        <a:highlight>
                          <a:srgbClr val="000000"/>
                        </a:highlight>
                        <a:latin typeface="Calibri"/>
                      </a:endParaRPr>
                    </a:p>
                  </a:txBody>
                  <a:tcPr anchor="b">
                    <a:lnL w="9525" cap="flat" cmpd="sng" algn="ctr">
                      <a:solidFill>
                        <a:srgbClr val="C01CEF"/>
                      </a:solidFill>
                      <a:prstDash val="solid"/>
                      <a:round/>
                      <a:headEnd type="none" w="med" len="med"/>
                      <a:tailEnd type="none" w="med" len="med"/>
                    </a:lnL>
                    <a:lnR>
                      <a:noFill/>
                    </a:lnR>
                    <a:lnT>
                      <a:noFill/>
                    </a:lnT>
                    <a:lnB w="9525" cap="flat" cmpd="sng" algn="ctr">
                      <a:solidFill>
                        <a:srgbClr val="A02CEF"/>
                      </a:solidFill>
                      <a:prstDash val="solid"/>
                      <a:round/>
                      <a:headEnd type="none" w="med" len="med"/>
                      <a:tailEnd type="none" w="med" len="med"/>
                    </a:lnB>
                    <a:solidFill>
                      <a:srgbClr val="000000"/>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lang="en-US" sz="1050" dirty="0">
                        <a:solidFill>
                          <a:srgbClr val="FFFFFF"/>
                        </a:solidFill>
                        <a:effectLst/>
                        <a:highlight>
                          <a:srgbClr val="000000"/>
                        </a:highlight>
                        <a:latin typeface="Calibri"/>
                      </a:endParaRPr>
                    </a:p>
                    <a:p>
                      <a:pPr marL="0" marR="0" lvl="0" indent="0" algn="ctr" defTabSz="914400" rtl="0" eaLnBrk="1" fontAlgn="base" latinLnBrk="0" hangingPunct="1">
                        <a:lnSpc>
                          <a:spcPct val="100000"/>
                        </a:lnSpc>
                        <a:spcBef>
                          <a:spcPts val="0"/>
                        </a:spcBef>
                        <a:spcAft>
                          <a:spcPts val="0"/>
                        </a:spcAft>
                        <a:buClrTx/>
                        <a:buSzTx/>
                        <a:buFontTx/>
                        <a:buNone/>
                        <a:tabLst/>
                        <a:defRPr/>
                      </a:pPr>
                      <a:r>
                        <a:rPr lang="en-US" sz="1050" dirty="0">
                          <a:solidFill>
                            <a:srgbClr val="FFFFFF"/>
                          </a:solidFill>
                          <a:effectLst/>
                          <a:highlight>
                            <a:srgbClr val="000000"/>
                          </a:highlight>
                          <a:latin typeface="Calibri"/>
                        </a:rPr>
                        <a:t>Mean (SD)</a:t>
                      </a:r>
                    </a:p>
                    <a:p>
                      <a:pPr marL="0" marR="0" lvl="0" indent="0" algn="ctr" defTabSz="914400" rtl="0" eaLnBrk="1" fontAlgn="base" latinLnBrk="0" hangingPunct="1">
                        <a:lnSpc>
                          <a:spcPct val="100000"/>
                        </a:lnSpc>
                        <a:spcBef>
                          <a:spcPts val="0"/>
                        </a:spcBef>
                        <a:spcAft>
                          <a:spcPts val="0"/>
                        </a:spcAft>
                        <a:buClrTx/>
                        <a:buSzTx/>
                        <a:buFontTx/>
                        <a:buNone/>
                        <a:tabLst/>
                        <a:defRPr/>
                      </a:pPr>
                      <a:r>
                        <a:rPr lang="en-US" sz="1050" dirty="0">
                          <a:solidFill>
                            <a:srgbClr val="FFFFFF"/>
                          </a:solidFill>
                          <a:effectLst/>
                          <a:highlight>
                            <a:srgbClr val="000000"/>
                          </a:highlight>
                          <a:latin typeface="Calibri"/>
                        </a:rPr>
                        <a:t>Frequency (%) </a:t>
                      </a:r>
                      <a:endParaRPr lang="en-US" sz="1050" dirty="0">
                        <a:effectLst/>
                        <a:highlight>
                          <a:srgbClr val="000000"/>
                        </a:highlight>
                        <a:latin typeface="Calibri"/>
                      </a:endParaRPr>
                    </a:p>
                  </a:txBody>
                  <a:tcPr anchor="b">
                    <a:lnL>
                      <a:noFill/>
                    </a:lnL>
                    <a:lnR w="9525" cap="flat" cmpd="sng" algn="ctr">
                      <a:solidFill>
                        <a:srgbClr val="E022EF"/>
                      </a:solidFill>
                      <a:prstDash val="solid"/>
                      <a:round/>
                      <a:headEnd type="none" w="med" len="med"/>
                      <a:tailEnd type="none" w="med" len="med"/>
                    </a:lnR>
                    <a:lnT>
                      <a:noFill/>
                    </a:lnT>
                    <a:lnB w="9525" cap="flat" cmpd="sng" algn="ctr">
                      <a:solidFill>
                        <a:srgbClr val="C02CEF"/>
                      </a:solidFill>
                      <a:prstDash val="solid"/>
                      <a:round/>
                      <a:headEnd type="none" w="med" len="med"/>
                      <a:tailEnd type="none" w="med" len="med"/>
                    </a:lnB>
                    <a:solidFill>
                      <a:srgbClr val="000000"/>
                    </a:solidFill>
                  </a:tcPr>
                </a:tc>
                <a:tc>
                  <a:txBody>
                    <a:bodyPr/>
                    <a:lstStyle/>
                    <a:p>
                      <a:pPr algn="ctr" rtl="0" fontAlgn="base"/>
                      <a:r>
                        <a:rPr lang="en-US" sz="1050" dirty="0">
                          <a:solidFill>
                            <a:srgbClr val="FFFFFF"/>
                          </a:solidFill>
                          <a:effectLst/>
                          <a:highlight>
                            <a:srgbClr val="000000"/>
                          </a:highlight>
                          <a:latin typeface="Calibri"/>
                        </a:rPr>
                        <a:t> Test and p-value </a:t>
                      </a:r>
                      <a:endParaRPr lang="en-US" sz="1050" dirty="0">
                        <a:effectLst/>
                        <a:highlight>
                          <a:srgbClr val="000000"/>
                        </a:highlight>
                        <a:latin typeface="Calibri"/>
                      </a:endParaRPr>
                    </a:p>
                  </a:txBody>
                  <a:tcPr anchor="b">
                    <a:lnL w="9525" cap="flat" cmpd="sng" algn="ctr">
                      <a:solidFill>
                        <a:srgbClr val="E022EF"/>
                      </a:solidFill>
                      <a:prstDash val="solid"/>
                      <a:round/>
                      <a:headEnd type="none" w="med" len="med"/>
                      <a:tailEnd type="none" w="med" len="med"/>
                    </a:lnL>
                    <a:lnR w="9525" cap="flat" cmpd="sng" algn="ctr">
                      <a:solidFill>
                        <a:srgbClr val="6030EF"/>
                      </a:solidFill>
                      <a:prstDash val="solid"/>
                      <a:round/>
                      <a:headEnd type="none" w="med" len="med"/>
                      <a:tailEnd type="none" w="med" len="med"/>
                    </a:lnR>
                    <a:lnT>
                      <a:noFill/>
                    </a:lnT>
                    <a:lnB w="9525" cap="flat" cmpd="sng" algn="ctr">
                      <a:solidFill>
                        <a:srgbClr val="0045EF"/>
                      </a:solidFill>
                      <a:prstDash val="solid"/>
                      <a:round/>
                      <a:headEnd type="none" w="med" len="med"/>
                      <a:tailEnd type="none" w="med" len="med"/>
                    </a:lnB>
                    <a:solidFill>
                      <a:srgbClr val="000000"/>
                    </a:solidFill>
                  </a:tcPr>
                </a:tc>
                <a:extLst>
                  <a:ext uri="{0D108BD9-81ED-4DB2-BD59-A6C34878D82A}">
                    <a16:rowId xmlns:a16="http://schemas.microsoft.com/office/drawing/2014/main" val="3742017826"/>
                  </a:ext>
                </a:extLst>
              </a:tr>
              <a:tr h="270781">
                <a:tc>
                  <a:txBody>
                    <a:bodyPr/>
                    <a:lstStyle/>
                    <a:p>
                      <a:pPr rtl="0" fontAlgn="base"/>
                      <a:r>
                        <a:rPr lang="en-US" sz="1050" b="1" dirty="0">
                          <a:effectLst/>
                          <a:latin typeface="Calibri"/>
                        </a:rPr>
                        <a:t>Alcohol and Drug </a:t>
                      </a:r>
                      <a:r>
                        <a:rPr lang="en-US" sz="1050" b="1" dirty="0">
                          <a:effectLst/>
                          <a:latin typeface="+mn-lt"/>
                        </a:rPr>
                        <a:t>Abuse Risk</a:t>
                      </a:r>
                      <a:r>
                        <a:rPr lang="en-US" sz="1050" dirty="0">
                          <a:effectLst/>
                          <a:latin typeface="Calibri"/>
                        </a:rPr>
                        <a:t> </a:t>
                      </a:r>
                    </a:p>
                  </a:txBody>
                  <a:tcPr anchor="b">
                    <a:lnL w="9525" cap="flat" cmpd="sng" algn="ctr">
                      <a:solidFill>
                        <a:srgbClr val="A02CEF"/>
                      </a:solidFill>
                      <a:prstDash val="solid"/>
                      <a:round/>
                      <a:headEnd type="none" w="med" len="med"/>
                      <a:tailEnd type="none" w="med" len="med"/>
                    </a:lnL>
                    <a:lnR w="9525" cap="flat" cmpd="sng" algn="ctr">
                      <a:solidFill>
                        <a:srgbClr val="A02CEF"/>
                      </a:solidFill>
                      <a:prstDash val="solid"/>
                      <a:round/>
                      <a:headEnd type="none" w="med" len="med"/>
                      <a:tailEnd type="none" w="med" len="med"/>
                    </a:lnR>
                    <a:lnT w="9525" cap="flat" cmpd="sng" algn="ctr">
                      <a:solidFill>
                        <a:srgbClr val="8030EF"/>
                      </a:solidFill>
                      <a:prstDash val="solid"/>
                      <a:round/>
                      <a:headEnd type="none" w="med" len="med"/>
                      <a:tailEnd type="none" w="med" len="med"/>
                    </a:lnT>
                    <a:lnB>
                      <a:noFill/>
                    </a:lnB>
                    <a:noFill/>
                  </a:tcPr>
                </a:tc>
                <a:tc>
                  <a:txBody>
                    <a:bodyPr/>
                    <a:lstStyle/>
                    <a:p>
                      <a:pPr algn="r" rtl="0" fontAlgn="base"/>
                      <a:r>
                        <a:rPr lang="en-US" sz="1050" dirty="0">
                          <a:effectLst/>
                          <a:latin typeface="Calibri"/>
                        </a:rPr>
                        <a:t>        1,495 </a:t>
                      </a:r>
                    </a:p>
                  </a:txBody>
                  <a:tcPr anchor="b">
                    <a:lnL w="9525" cap="flat" cmpd="sng" algn="ctr">
                      <a:solidFill>
                        <a:srgbClr val="A02CEF"/>
                      </a:solidFill>
                      <a:prstDash val="solid"/>
                      <a:round/>
                      <a:headEnd type="none" w="med" len="med"/>
                      <a:tailEnd type="none" w="med" len="med"/>
                    </a:lnL>
                    <a:lnR>
                      <a:noFill/>
                    </a:lnR>
                    <a:lnT w="9525" cap="flat" cmpd="sng" algn="ctr">
                      <a:solidFill>
                        <a:srgbClr val="A02CEF"/>
                      </a:solidFill>
                      <a:prstDash val="solid"/>
                      <a:round/>
                      <a:headEnd type="none" w="med" len="med"/>
                      <a:tailEnd type="none" w="med" len="med"/>
                    </a:lnT>
                    <a:lnB>
                      <a:noFill/>
                    </a:lnB>
                    <a:noFill/>
                  </a:tcPr>
                </a:tc>
                <a:tc>
                  <a:txBody>
                    <a:bodyPr/>
                    <a:lstStyle/>
                    <a:p>
                      <a:pPr algn="r" rtl="0" fontAlgn="base"/>
                      <a:r>
                        <a:rPr lang="en-US" sz="1050" dirty="0">
                          <a:effectLst/>
                          <a:latin typeface="Calibri"/>
                        </a:rPr>
                        <a:t>  </a:t>
                      </a:r>
                    </a:p>
                  </a:txBody>
                  <a:tcPr anchor="b">
                    <a:lnL>
                      <a:noFill/>
                    </a:lnL>
                    <a:lnR w="9525" cap="flat" cmpd="sng" algn="ctr">
                      <a:solidFill>
                        <a:srgbClr val="0032EF"/>
                      </a:solidFill>
                      <a:prstDash val="solid"/>
                      <a:round/>
                      <a:headEnd type="none" w="med" len="med"/>
                      <a:tailEnd type="none" w="med" len="med"/>
                    </a:lnR>
                    <a:lnT w="9525" cap="flat" cmpd="sng" algn="ctr">
                      <a:solidFill>
                        <a:srgbClr val="C02CEF"/>
                      </a:solidFill>
                      <a:prstDash val="solid"/>
                      <a:round/>
                      <a:headEnd type="none" w="med" len="med"/>
                      <a:tailEnd type="none" w="med" len="med"/>
                    </a:lnT>
                    <a:lnB>
                      <a:noFill/>
                    </a:lnB>
                    <a:noFill/>
                  </a:tcPr>
                </a:tc>
                <a:tc>
                  <a:txBody>
                    <a:bodyPr/>
                    <a:lstStyle/>
                    <a:p>
                      <a:pPr algn="r" rtl="0" fontAlgn="base"/>
                      <a:r>
                        <a:rPr lang="en-US" sz="1050" dirty="0">
                          <a:effectLst/>
                          <a:highlight>
                            <a:srgbClr val="D9D9D9"/>
                          </a:highlight>
                          <a:latin typeface="Calibri"/>
                        </a:rPr>
                        <a:t>  </a:t>
                      </a:r>
                    </a:p>
                  </a:txBody>
                  <a:tcPr anchor="b">
                    <a:lnL w="9525" cap="flat" cmpd="sng" algn="ctr">
                      <a:solidFill>
                        <a:srgbClr val="0032EF"/>
                      </a:solidFill>
                      <a:prstDash val="solid"/>
                      <a:round/>
                      <a:headEnd type="none" w="med" len="med"/>
                      <a:tailEnd type="none" w="med" len="med"/>
                    </a:lnL>
                    <a:lnR w="9525" cap="flat" cmpd="sng" algn="ctr">
                      <a:solidFill>
                        <a:srgbClr val="0045EF"/>
                      </a:solidFill>
                      <a:prstDash val="solid"/>
                      <a:round/>
                      <a:headEnd type="none" w="med" len="med"/>
                      <a:tailEnd type="none" w="med" len="med"/>
                    </a:lnR>
                    <a:lnT w="9525" cap="flat" cmpd="sng" algn="ctr">
                      <a:solidFill>
                        <a:srgbClr val="0045E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2133509668"/>
                  </a:ext>
                </a:extLst>
              </a:tr>
              <a:tr h="270781">
                <a:tc>
                  <a:txBody>
                    <a:bodyPr/>
                    <a:lstStyle/>
                    <a:p>
                      <a:pPr rtl="0" fontAlgn="base"/>
                      <a:r>
                        <a:rPr lang="en-US" sz="1050" b="1" dirty="0">
                          <a:effectLst/>
                          <a:latin typeface="Calibri"/>
                        </a:rPr>
                        <a:t>Combat Exposure</a:t>
                      </a:r>
                      <a:r>
                        <a:rPr lang="en-US" sz="1050" b="0" dirty="0">
                          <a:effectLst/>
                          <a:latin typeface="Calibri"/>
                        </a:rPr>
                        <a:t>(scale)</a:t>
                      </a:r>
                      <a:endParaRPr lang="en-US" sz="1050" dirty="0">
                        <a:effectLst/>
                        <a:latin typeface="Calibri"/>
                      </a:endParaRPr>
                    </a:p>
                  </a:txBody>
                  <a:tcPr anchor="b">
                    <a:lnL w="9525" cap="flat" cmpd="sng" algn="ctr">
                      <a:solidFill>
                        <a:srgbClr val="A05BEE"/>
                      </a:solidFill>
                      <a:prstDash val="solid"/>
                      <a:round/>
                      <a:headEnd type="none" w="med" len="med"/>
                      <a:tailEnd type="none" w="med" len="med"/>
                    </a:lnL>
                    <a:lnR w="9525" cap="flat" cmpd="sng" algn="ctr">
                      <a:solidFill>
                        <a:srgbClr val="A05BEE"/>
                      </a:solidFill>
                      <a:prstDash val="solid"/>
                      <a:round/>
                      <a:headEnd type="none" w="med" len="med"/>
                      <a:tailEnd type="none" w="med" len="med"/>
                    </a:lnR>
                    <a:lnT>
                      <a:noFill/>
                    </a:lnT>
                    <a:lnB>
                      <a:noFill/>
                    </a:lnB>
                    <a:noFill/>
                  </a:tcPr>
                </a:tc>
                <a:tc>
                  <a:txBody>
                    <a:bodyPr/>
                    <a:lstStyle/>
                    <a:p>
                      <a:pPr algn="r" rtl="0" fontAlgn="base"/>
                      <a:r>
                        <a:rPr lang="en-US" sz="1050" dirty="0">
                          <a:effectLst/>
                          <a:latin typeface="Calibri"/>
                        </a:rPr>
                        <a:t>1,495</a:t>
                      </a:r>
                    </a:p>
                  </a:txBody>
                  <a:tcPr anchor="b">
                    <a:lnL w="9525" cap="flat" cmpd="sng" algn="ctr">
                      <a:solidFill>
                        <a:srgbClr val="A05BEE"/>
                      </a:solidFill>
                      <a:prstDash val="solid"/>
                      <a:round/>
                      <a:headEnd type="none" w="med" len="med"/>
                      <a:tailEnd type="none" w="med" len="med"/>
                    </a:lnL>
                    <a:lnR>
                      <a:noFill/>
                    </a:lnR>
                    <a:lnT>
                      <a:noFill/>
                    </a:lnT>
                    <a:lnB>
                      <a:noFill/>
                    </a:lnB>
                    <a:noFill/>
                  </a:tcPr>
                </a:tc>
                <a:tc>
                  <a:txBody>
                    <a:bodyPr/>
                    <a:lstStyle/>
                    <a:p>
                      <a:pPr algn="r" rtl="0" fontAlgn="base"/>
                      <a:r>
                        <a:rPr lang="en-US" sz="1050" dirty="0">
                          <a:effectLst/>
                          <a:latin typeface="Calibri"/>
                        </a:rPr>
                        <a:t>11.6 (6.1) </a:t>
                      </a:r>
                    </a:p>
                  </a:txBody>
                  <a:tcPr anchor="b">
                    <a:lnL>
                      <a:noFill/>
                    </a:lnL>
                    <a:lnR w="9525" cap="flat" cmpd="sng" algn="ctr">
                      <a:solidFill>
                        <a:srgbClr val="A05FEE"/>
                      </a:solidFill>
                      <a:prstDash val="solid"/>
                      <a:round/>
                      <a:headEnd type="none" w="med" len="med"/>
                      <a:tailEnd type="none" w="med" len="med"/>
                    </a:lnR>
                    <a:lnT>
                      <a:noFill/>
                    </a:lnT>
                    <a:lnB>
                      <a:noFill/>
                    </a:lnB>
                    <a:noFill/>
                  </a:tcPr>
                </a:tc>
                <a:tc>
                  <a:txBody>
                    <a:bodyPr/>
                    <a:lstStyle/>
                    <a:p>
                      <a:pPr algn="r" rtl="0" fontAlgn="base"/>
                      <a:r>
                        <a:rPr lang="en-US" sz="1050" dirty="0">
                          <a:effectLst/>
                          <a:latin typeface="Calibri"/>
                        </a:rPr>
                        <a:t>Pearson’s Correlation &lt;0.001</a:t>
                      </a:r>
                    </a:p>
                  </a:txBody>
                  <a:tcPr anchor="b">
                    <a:lnL w="9525" cap="flat" cmpd="sng" algn="ctr">
                      <a:solidFill>
                        <a:srgbClr val="A05FEE"/>
                      </a:solidFill>
                      <a:prstDash val="solid"/>
                      <a:round/>
                      <a:headEnd type="none" w="med" len="med"/>
                      <a:tailEnd type="none" w="med" len="med"/>
                    </a:lnL>
                    <a:lnR w="9525" cap="flat" cmpd="sng" algn="ctr">
                      <a:solidFill>
                        <a:srgbClr val="6068EE"/>
                      </a:solidFill>
                      <a:prstDash val="solid"/>
                      <a:round/>
                      <a:headEnd type="none" w="med" len="med"/>
                      <a:tailEnd type="none" w="med" len="med"/>
                    </a:lnR>
                    <a:lnT>
                      <a:noFill/>
                    </a:lnT>
                    <a:lnB>
                      <a:noFill/>
                    </a:lnB>
                    <a:noFill/>
                  </a:tcPr>
                </a:tc>
                <a:extLst>
                  <a:ext uri="{0D108BD9-81ED-4DB2-BD59-A6C34878D82A}">
                    <a16:rowId xmlns:a16="http://schemas.microsoft.com/office/drawing/2014/main" val="1838392307"/>
                  </a:ext>
                </a:extLst>
              </a:tr>
              <a:tr h="270781">
                <a:tc>
                  <a:txBody>
                    <a:bodyPr/>
                    <a:lstStyle/>
                    <a:p>
                      <a:pPr rtl="0" fontAlgn="base"/>
                      <a:r>
                        <a:rPr lang="en-US" sz="1050" b="1" dirty="0">
                          <a:effectLst/>
                          <a:latin typeface="Calibri"/>
                        </a:rPr>
                        <a:t>Daily Stress </a:t>
                      </a:r>
                      <a:r>
                        <a:rPr lang="en-US" sz="1050" b="0" dirty="0">
                          <a:effectLst/>
                          <a:latin typeface="Calibri"/>
                        </a:rPr>
                        <a:t>(scale)</a:t>
                      </a:r>
                      <a:endParaRPr lang="en-US" sz="1050" dirty="0">
                        <a:effectLst/>
                        <a:latin typeface="Calibri"/>
                      </a:endParaRPr>
                    </a:p>
                  </a:txBody>
                  <a:tcPr anchor="b">
                    <a:lnL w="9525" cap="flat" cmpd="sng" algn="ctr">
                      <a:solidFill>
                        <a:srgbClr val="6068EE"/>
                      </a:solidFill>
                      <a:prstDash val="solid"/>
                      <a:round/>
                      <a:headEnd type="none" w="med" len="med"/>
                      <a:tailEnd type="none" w="med" len="med"/>
                    </a:lnL>
                    <a:lnR w="9525" cap="flat" cmpd="sng" algn="ctr">
                      <a:solidFill>
                        <a:srgbClr val="6068EE"/>
                      </a:solidFill>
                      <a:prstDash val="solid"/>
                      <a:round/>
                      <a:headEnd type="none" w="med" len="med"/>
                      <a:tailEnd type="none" w="med" len="med"/>
                    </a:lnR>
                    <a:lnT>
                      <a:noFill/>
                    </a:lnT>
                    <a:lnB>
                      <a:noFill/>
                    </a:lnB>
                    <a:noFill/>
                  </a:tcPr>
                </a:tc>
                <a:tc>
                  <a:txBody>
                    <a:bodyPr/>
                    <a:lstStyle/>
                    <a:p>
                      <a:pPr algn="r" rtl="0" fontAlgn="base"/>
                      <a:r>
                        <a:rPr lang="en-US" sz="1050" dirty="0">
                          <a:effectLst/>
                          <a:latin typeface="Calibri"/>
                        </a:rPr>
                        <a:t>1,495</a:t>
                      </a:r>
                    </a:p>
                  </a:txBody>
                  <a:tcPr anchor="b">
                    <a:lnL w="9525" cap="flat" cmpd="sng" algn="ctr">
                      <a:solidFill>
                        <a:srgbClr val="6068EE"/>
                      </a:solidFill>
                      <a:prstDash val="solid"/>
                      <a:round/>
                      <a:headEnd type="none" w="med" len="med"/>
                      <a:tailEnd type="none" w="med" len="med"/>
                    </a:lnL>
                    <a:lnR>
                      <a:noFill/>
                    </a:lnR>
                    <a:lnT>
                      <a:noFill/>
                    </a:lnT>
                    <a:lnB>
                      <a:noFill/>
                    </a:lnB>
                    <a:noFill/>
                  </a:tcPr>
                </a:tc>
                <a:tc>
                  <a:txBody>
                    <a:bodyPr/>
                    <a:lstStyle/>
                    <a:p>
                      <a:pPr algn="r" rtl="0" fontAlgn="base"/>
                      <a:r>
                        <a:rPr lang="en-US" sz="1050" dirty="0">
                          <a:effectLst/>
                          <a:latin typeface="Calibri"/>
                        </a:rPr>
                        <a:t>1.6 (1.8) </a:t>
                      </a:r>
                    </a:p>
                  </a:txBody>
                  <a:tcPr anchor="b">
                    <a:lnL>
                      <a:noFill/>
                    </a:lnL>
                    <a:lnR w="9525" cap="flat" cmpd="sng" algn="ctr">
                      <a:solidFill>
                        <a:srgbClr val="8061EE"/>
                      </a:solidFill>
                      <a:prstDash val="solid"/>
                      <a:round/>
                      <a:headEnd type="none" w="med" len="med"/>
                      <a:tailEnd type="none" w="med" len="med"/>
                    </a:lnR>
                    <a:lnT>
                      <a:noFill/>
                    </a:lnT>
                    <a:lnB>
                      <a:noFill/>
                    </a:lnB>
                    <a:noFill/>
                  </a:tcPr>
                </a:tc>
                <a:tc>
                  <a:txBody>
                    <a:bodyPr/>
                    <a:lstStyle/>
                    <a:p>
                      <a:pPr marL="0" marR="0" lvl="0" indent="0" algn="r" defTabSz="914400" rtl="0" eaLnBrk="1" fontAlgn="base"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Pearson’s Correlation = 0.004  </a:t>
                      </a:r>
                    </a:p>
                  </a:txBody>
                  <a:tcPr anchor="b">
                    <a:lnL w="9525" cap="flat" cmpd="sng" algn="ctr">
                      <a:solidFill>
                        <a:srgbClr val="8061EE"/>
                      </a:solidFill>
                      <a:prstDash val="solid"/>
                      <a:round/>
                      <a:headEnd type="none" w="med" len="med"/>
                      <a:tailEnd type="none" w="med" len="med"/>
                    </a:lnL>
                    <a:lnR w="9525" cap="flat" cmpd="sng" algn="ctr">
                      <a:solidFill>
                        <a:srgbClr val="4072EE"/>
                      </a:solidFill>
                      <a:prstDash val="solid"/>
                      <a:round/>
                      <a:headEnd type="none" w="med" len="med"/>
                      <a:tailEnd type="none" w="med" len="med"/>
                    </a:lnR>
                    <a:lnT>
                      <a:noFill/>
                    </a:lnT>
                    <a:lnB>
                      <a:noFill/>
                    </a:lnB>
                    <a:noFill/>
                  </a:tcPr>
                </a:tc>
                <a:extLst>
                  <a:ext uri="{0D108BD9-81ED-4DB2-BD59-A6C34878D82A}">
                    <a16:rowId xmlns:a16="http://schemas.microsoft.com/office/drawing/2014/main" val="1706269963"/>
                  </a:ext>
                </a:extLst>
              </a:tr>
              <a:tr h="270781">
                <a:tc>
                  <a:txBody>
                    <a:bodyPr/>
                    <a:lstStyle/>
                    <a:p>
                      <a:pPr rtl="0" fontAlgn="base"/>
                      <a:r>
                        <a:rPr lang="en-US" sz="1050" b="1" dirty="0">
                          <a:effectLst/>
                          <a:latin typeface="Calibri"/>
                        </a:rPr>
                        <a:t>Loneliness </a:t>
                      </a:r>
                      <a:r>
                        <a:rPr lang="en-US" sz="1050" b="0" dirty="0">
                          <a:effectLst/>
                          <a:latin typeface="Calibri"/>
                        </a:rPr>
                        <a:t>(scale)</a:t>
                      </a:r>
                      <a:endParaRPr lang="en-US" sz="1050" dirty="0">
                        <a:effectLst/>
                        <a:latin typeface="Calibri"/>
                      </a:endParaRPr>
                    </a:p>
                  </a:txBody>
                  <a:tcPr anchor="b">
                    <a:lnL w="9525" cap="flat" cmpd="sng" algn="ctr">
                      <a:solidFill>
                        <a:srgbClr val="8074EE"/>
                      </a:solidFill>
                      <a:prstDash val="solid"/>
                      <a:round/>
                      <a:headEnd type="none" w="med" len="med"/>
                      <a:tailEnd type="none" w="med" len="med"/>
                    </a:lnL>
                    <a:lnR w="9525" cap="flat" cmpd="sng" algn="ctr">
                      <a:solidFill>
                        <a:srgbClr val="8074EE"/>
                      </a:solidFill>
                      <a:prstDash val="solid"/>
                      <a:round/>
                      <a:headEnd type="none" w="med" len="med"/>
                      <a:tailEnd type="none" w="med" len="med"/>
                    </a:lnR>
                    <a:lnT>
                      <a:noFill/>
                    </a:lnT>
                    <a:lnB>
                      <a:noFill/>
                    </a:lnB>
                    <a:noFill/>
                  </a:tcPr>
                </a:tc>
                <a:tc>
                  <a:txBody>
                    <a:bodyPr/>
                    <a:lstStyle/>
                    <a:p>
                      <a:pPr algn="r" rtl="0" fontAlgn="base"/>
                      <a:r>
                        <a:rPr lang="en-US" sz="1050" dirty="0">
                          <a:effectLst/>
                          <a:latin typeface="Calibri"/>
                        </a:rPr>
                        <a:t>1,495</a:t>
                      </a:r>
                    </a:p>
                  </a:txBody>
                  <a:tcPr anchor="b">
                    <a:lnL w="9525" cap="flat" cmpd="sng" algn="ctr">
                      <a:solidFill>
                        <a:srgbClr val="8074EE"/>
                      </a:solidFill>
                      <a:prstDash val="solid"/>
                      <a:round/>
                      <a:headEnd type="none" w="med" len="med"/>
                      <a:tailEnd type="none" w="med" len="med"/>
                    </a:lnL>
                    <a:lnR>
                      <a:noFill/>
                    </a:lnR>
                    <a:lnT>
                      <a:noFill/>
                    </a:lnT>
                    <a:lnB>
                      <a:noFill/>
                    </a:lnB>
                    <a:noFill/>
                  </a:tcPr>
                </a:tc>
                <a:tc>
                  <a:txBody>
                    <a:bodyPr/>
                    <a:lstStyle/>
                    <a:p>
                      <a:pPr algn="r" rtl="0" fontAlgn="base"/>
                      <a:r>
                        <a:rPr lang="en-US" sz="1050" dirty="0">
                          <a:effectLst/>
                          <a:latin typeface="Calibri"/>
                        </a:rPr>
                        <a:t>4.9 (1.9) </a:t>
                      </a:r>
                    </a:p>
                  </a:txBody>
                  <a:tcPr anchor="b">
                    <a:lnL>
                      <a:noFill/>
                    </a:lnL>
                    <a:lnR w="9525" cap="flat" cmpd="sng" algn="ctr">
                      <a:solidFill>
                        <a:srgbClr val="8074EE"/>
                      </a:solidFill>
                      <a:prstDash val="solid"/>
                      <a:round/>
                      <a:headEnd type="none" w="med" len="med"/>
                      <a:tailEnd type="none" w="med" len="med"/>
                    </a:lnR>
                    <a:lnT>
                      <a:noFill/>
                    </a:lnT>
                    <a:lnB>
                      <a:noFill/>
                    </a:lnB>
                    <a:noFill/>
                  </a:tcPr>
                </a:tc>
                <a:tc>
                  <a:txBody>
                    <a:bodyPr/>
                    <a:lstStyle/>
                    <a:p>
                      <a:pPr marL="0" marR="0" lvl="0" indent="0" algn="r" defTabSz="914400" rtl="0" eaLnBrk="1" fontAlgn="base"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Pearson’s Correlation </a:t>
                      </a:r>
                      <a:r>
                        <a:rPr lang="en-US" sz="1050" dirty="0">
                          <a:effectLst/>
                          <a:latin typeface="Calibri"/>
                        </a:rPr>
                        <a:t>&lt;0.001</a:t>
                      </a: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txBody>
                  <a:tcPr anchor="b">
                    <a:lnL w="9525" cap="flat" cmpd="sng" algn="ctr">
                      <a:solidFill>
                        <a:srgbClr val="8074EE"/>
                      </a:solidFill>
                      <a:prstDash val="solid"/>
                      <a:round/>
                      <a:headEnd type="none" w="med" len="med"/>
                      <a:tailEnd type="none" w="med" len="med"/>
                    </a:lnL>
                    <a:lnR w="9525" cap="flat" cmpd="sng" algn="ctr">
                      <a:solidFill>
                        <a:srgbClr val="E07DEE"/>
                      </a:solidFill>
                      <a:prstDash val="solid"/>
                      <a:round/>
                      <a:headEnd type="none" w="med" len="med"/>
                      <a:tailEnd type="none" w="med" len="med"/>
                    </a:lnR>
                    <a:lnT>
                      <a:noFill/>
                    </a:lnT>
                    <a:lnB>
                      <a:noFill/>
                    </a:lnB>
                    <a:noFill/>
                  </a:tcPr>
                </a:tc>
                <a:extLst>
                  <a:ext uri="{0D108BD9-81ED-4DB2-BD59-A6C34878D82A}">
                    <a16:rowId xmlns:a16="http://schemas.microsoft.com/office/drawing/2014/main" val="2115160306"/>
                  </a:ext>
                </a:extLst>
              </a:tr>
              <a:tr h="270781">
                <a:tc>
                  <a:txBody>
                    <a:bodyPr/>
                    <a:lstStyle/>
                    <a:p>
                      <a:pPr rtl="0" fontAlgn="base"/>
                      <a:r>
                        <a:rPr lang="en-US" sz="1050" b="1" dirty="0">
                          <a:effectLst/>
                          <a:latin typeface="Calibri"/>
                        </a:rPr>
                        <a:t>Moral Injury </a:t>
                      </a:r>
                      <a:r>
                        <a:rPr lang="en-US" sz="1050" b="0" dirty="0">
                          <a:effectLst/>
                          <a:latin typeface="Calibri"/>
                        </a:rPr>
                        <a:t>(scale)</a:t>
                      </a:r>
                      <a:endParaRPr lang="en-US" sz="1050" dirty="0">
                        <a:effectLst/>
                        <a:latin typeface="Calibri"/>
                      </a:endParaRPr>
                    </a:p>
                  </a:txBody>
                  <a:tcPr anchor="b">
                    <a:lnL w="9525" cap="flat" cmpd="sng" algn="ctr">
                      <a:solidFill>
                        <a:srgbClr val="207DEE"/>
                      </a:solidFill>
                      <a:prstDash val="solid"/>
                      <a:round/>
                      <a:headEnd type="none" w="med" len="med"/>
                      <a:tailEnd type="none" w="med" len="med"/>
                    </a:lnL>
                    <a:lnR w="9525" cap="flat" cmpd="sng" algn="ctr">
                      <a:solidFill>
                        <a:srgbClr val="207DEE"/>
                      </a:solidFill>
                      <a:prstDash val="solid"/>
                      <a:round/>
                      <a:headEnd type="none" w="med" len="med"/>
                      <a:tailEnd type="none" w="med" len="med"/>
                    </a:lnR>
                    <a:lnT>
                      <a:noFill/>
                    </a:lnT>
                    <a:lnB>
                      <a:noFill/>
                    </a:lnB>
                    <a:noFill/>
                  </a:tcPr>
                </a:tc>
                <a:tc>
                  <a:txBody>
                    <a:bodyPr/>
                    <a:lstStyle/>
                    <a:p>
                      <a:pPr algn="r" rtl="0" fontAlgn="base"/>
                      <a:r>
                        <a:rPr lang="en-US" sz="1050" dirty="0">
                          <a:effectLst/>
                          <a:latin typeface="Calibri"/>
                        </a:rPr>
                        <a:t>1,495</a:t>
                      </a:r>
                    </a:p>
                  </a:txBody>
                  <a:tcPr anchor="b">
                    <a:lnL w="9525" cap="flat" cmpd="sng" algn="ctr">
                      <a:solidFill>
                        <a:srgbClr val="207DEE"/>
                      </a:solidFill>
                      <a:prstDash val="solid"/>
                      <a:round/>
                      <a:headEnd type="none" w="med" len="med"/>
                      <a:tailEnd type="none" w="med" len="med"/>
                    </a:lnL>
                    <a:lnR>
                      <a:noFill/>
                    </a:lnR>
                    <a:lnT>
                      <a:noFill/>
                    </a:lnT>
                    <a:lnB>
                      <a:noFill/>
                    </a:lnB>
                    <a:noFill/>
                  </a:tcPr>
                </a:tc>
                <a:tc>
                  <a:txBody>
                    <a:bodyPr/>
                    <a:lstStyle/>
                    <a:p>
                      <a:pPr algn="r" rtl="0" fontAlgn="base"/>
                      <a:r>
                        <a:rPr lang="en-US" sz="1050" dirty="0">
                          <a:effectLst/>
                          <a:latin typeface="Calibri"/>
                        </a:rPr>
                        <a:t>40.3 (15.3) </a:t>
                      </a:r>
                    </a:p>
                  </a:txBody>
                  <a:tcPr anchor="b">
                    <a:lnL>
                      <a:noFill/>
                    </a:lnL>
                    <a:lnR w="9525" cap="flat" cmpd="sng" algn="ctr">
                      <a:solidFill>
                        <a:srgbClr val="207EEE"/>
                      </a:solidFill>
                      <a:prstDash val="solid"/>
                      <a:round/>
                      <a:headEnd type="none" w="med" len="med"/>
                      <a:tailEnd type="none" w="med" len="med"/>
                    </a:lnR>
                    <a:lnT>
                      <a:noFill/>
                    </a:lnT>
                    <a:lnB>
                      <a:noFill/>
                    </a:lnB>
                    <a:noFill/>
                  </a:tcPr>
                </a:tc>
                <a:tc>
                  <a:txBody>
                    <a:bodyPr/>
                    <a:lstStyle/>
                    <a:p>
                      <a:pPr marL="0" marR="0" lvl="0" indent="0" algn="r" defTabSz="914400" rtl="0" eaLnBrk="1" fontAlgn="base"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Pearson’s Correlation </a:t>
                      </a:r>
                      <a:r>
                        <a:rPr lang="en-US" sz="1050" dirty="0">
                          <a:effectLst/>
                          <a:latin typeface="Calibri"/>
                        </a:rPr>
                        <a:t>&lt;0.001</a:t>
                      </a: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txBody>
                  <a:tcPr anchor="b">
                    <a:lnL w="9525" cap="flat" cmpd="sng" algn="ctr">
                      <a:solidFill>
                        <a:srgbClr val="207EEE"/>
                      </a:solidFill>
                      <a:prstDash val="solid"/>
                      <a:round/>
                      <a:headEnd type="none" w="med" len="med"/>
                      <a:tailEnd type="none" w="med" len="med"/>
                    </a:lnL>
                    <a:lnR w="9525" cap="flat" cmpd="sng" algn="ctr">
                      <a:solidFill>
                        <a:srgbClr val="6085EE"/>
                      </a:solidFill>
                      <a:prstDash val="solid"/>
                      <a:round/>
                      <a:headEnd type="none" w="med" len="med"/>
                      <a:tailEnd type="none" w="med" len="med"/>
                    </a:lnR>
                    <a:lnT>
                      <a:noFill/>
                    </a:lnT>
                    <a:lnB>
                      <a:noFill/>
                    </a:lnB>
                    <a:noFill/>
                  </a:tcPr>
                </a:tc>
                <a:extLst>
                  <a:ext uri="{0D108BD9-81ED-4DB2-BD59-A6C34878D82A}">
                    <a16:rowId xmlns:a16="http://schemas.microsoft.com/office/drawing/2014/main" val="2213585499"/>
                  </a:ext>
                </a:extLst>
              </a:tr>
              <a:tr h="270781">
                <a:tc>
                  <a:txBody>
                    <a:bodyPr/>
                    <a:lstStyle/>
                    <a:p>
                      <a:pPr rtl="0" fontAlgn="base"/>
                      <a:r>
                        <a:rPr lang="en-US" sz="1050" b="1" dirty="0">
                          <a:effectLst/>
                          <a:latin typeface="Calibri"/>
                        </a:rPr>
                        <a:t>Self-Stigmatization </a:t>
                      </a:r>
                      <a:r>
                        <a:rPr lang="en-US" sz="1050" dirty="0">
                          <a:effectLst/>
                          <a:latin typeface="Calibri"/>
                        </a:rPr>
                        <a:t>(scale)</a:t>
                      </a:r>
                    </a:p>
                  </a:txBody>
                  <a:tcPr anchor="b">
                    <a:lnL w="9525" cap="flat" cmpd="sng" algn="ctr">
                      <a:solidFill>
                        <a:srgbClr val="40A1EE"/>
                      </a:solidFill>
                      <a:prstDash val="solid"/>
                      <a:round/>
                      <a:headEnd type="none" w="med" len="med"/>
                      <a:tailEnd type="none" w="med" len="med"/>
                    </a:lnL>
                    <a:lnR w="9525" cap="flat" cmpd="sng" algn="ctr">
                      <a:solidFill>
                        <a:srgbClr val="40A1EE"/>
                      </a:solidFill>
                      <a:prstDash val="solid"/>
                      <a:round/>
                      <a:headEnd type="none" w="med" len="med"/>
                      <a:tailEnd type="none" w="med" len="med"/>
                    </a:lnR>
                    <a:lnT>
                      <a:noFill/>
                    </a:lnT>
                    <a:lnB>
                      <a:noFill/>
                    </a:lnB>
                    <a:noFill/>
                  </a:tcPr>
                </a:tc>
                <a:tc>
                  <a:txBody>
                    <a:bodyPr/>
                    <a:lstStyle/>
                    <a:p>
                      <a:pPr algn="r" rtl="0" fontAlgn="base"/>
                      <a:r>
                        <a:rPr lang="en-US" sz="1050" dirty="0">
                          <a:effectLst/>
                          <a:latin typeface="Calibri"/>
                        </a:rPr>
                        <a:t>1,495</a:t>
                      </a:r>
                    </a:p>
                  </a:txBody>
                  <a:tcPr anchor="b">
                    <a:lnL w="9525" cap="flat" cmpd="sng" algn="ctr">
                      <a:solidFill>
                        <a:srgbClr val="40A1EE"/>
                      </a:solidFill>
                      <a:prstDash val="solid"/>
                      <a:round/>
                      <a:headEnd type="none" w="med" len="med"/>
                      <a:tailEnd type="none" w="med" len="med"/>
                    </a:lnL>
                    <a:lnR>
                      <a:noFill/>
                    </a:lnR>
                    <a:lnT>
                      <a:noFill/>
                    </a:lnT>
                    <a:lnB>
                      <a:noFill/>
                    </a:lnB>
                    <a:noFill/>
                  </a:tcPr>
                </a:tc>
                <a:tc>
                  <a:txBody>
                    <a:bodyPr/>
                    <a:lstStyle/>
                    <a:p>
                      <a:pPr algn="r" rtl="0" fontAlgn="base"/>
                      <a:r>
                        <a:rPr lang="en-US" sz="1050" dirty="0">
                          <a:effectLst/>
                          <a:latin typeface="Calibri"/>
                        </a:rPr>
                        <a:t>8.8 (5.1)</a:t>
                      </a:r>
                    </a:p>
                  </a:txBody>
                  <a:tcPr anchor="b">
                    <a:lnL>
                      <a:noFill/>
                    </a:lnL>
                    <a:lnR w="9525" cap="flat" cmpd="sng" algn="ctr">
                      <a:solidFill>
                        <a:srgbClr val="C0A8EE"/>
                      </a:solidFill>
                      <a:prstDash val="solid"/>
                      <a:round/>
                      <a:headEnd type="none" w="med" len="med"/>
                      <a:tailEnd type="none" w="med" len="med"/>
                    </a:lnR>
                    <a:lnT>
                      <a:noFill/>
                    </a:lnT>
                    <a:lnB>
                      <a:noFill/>
                    </a:lnB>
                    <a:noFill/>
                  </a:tcPr>
                </a:tc>
                <a:tc>
                  <a:txBody>
                    <a:bodyPr/>
                    <a:lstStyle/>
                    <a:p>
                      <a:pPr marL="0" marR="0" lvl="0" indent="0" algn="r" defTabSz="914400" rtl="0" eaLnBrk="1" fontAlgn="base"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Pearson’s Correlation = 0.492</a:t>
                      </a:r>
                    </a:p>
                  </a:txBody>
                  <a:tcPr anchor="ctr">
                    <a:lnL w="9525" cap="flat" cmpd="sng" algn="ctr">
                      <a:solidFill>
                        <a:srgbClr val="C0A8EE"/>
                      </a:solidFill>
                      <a:prstDash val="solid"/>
                      <a:round/>
                      <a:headEnd type="none" w="med" len="med"/>
                      <a:tailEnd type="none" w="med" len="med"/>
                    </a:lnL>
                    <a:lnR w="9525" cap="flat" cmpd="sng" algn="ctr">
                      <a:solidFill>
                        <a:srgbClr val="60A9EE"/>
                      </a:solidFill>
                      <a:prstDash val="solid"/>
                      <a:round/>
                      <a:headEnd type="none" w="med" len="med"/>
                      <a:tailEnd type="none" w="med" len="med"/>
                    </a:lnR>
                    <a:lnT>
                      <a:noFill/>
                    </a:lnT>
                    <a:lnB>
                      <a:noFill/>
                    </a:lnB>
                    <a:noFill/>
                  </a:tcPr>
                </a:tc>
                <a:extLst>
                  <a:ext uri="{0D108BD9-81ED-4DB2-BD59-A6C34878D82A}">
                    <a16:rowId xmlns:a16="http://schemas.microsoft.com/office/drawing/2014/main" val="3033429308"/>
                  </a:ext>
                </a:extLst>
              </a:tr>
              <a:tr h="181989">
                <a:tc>
                  <a:txBody>
                    <a:bodyPr/>
                    <a:lstStyle/>
                    <a:p>
                      <a:pPr rtl="0" fontAlgn="base"/>
                      <a:r>
                        <a:rPr lang="en-US" sz="1050" b="1" dirty="0">
                          <a:effectLst/>
                          <a:latin typeface="Calibri"/>
                        </a:rPr>
                        <a:t>Suicide Risk </a:t>
                      </a:r>
                      <a:r>
                        <a:rPr lang="en-US" sz="1050" b="0" dirty="0">
                          <a:effectLst/>
                          <a:latin typeface="Calibri"/>
                        </a:rPr>
                        <a:t>(scale)</a:t>
                      </a:r>
                      <a:endParaRPr lang="en-US" sz="1050" dirty="0">
                        <a:effectLst/>
                        <a:latin typeface="Calibri"/>
                      </a:endParaRPr>
                    </a:p>
                  </a:txBody>
                  <a:tcPr anchor="b">
                    <a:lnL>
                      <a:noFill/>
                    </a:lnL>
                    <a:lnR>
                      <a:noFill/>
                    </a:lnR>
                    <a:lnT w="9525" cap="flat" cmpd="sng" algn="ctr">
                      <a:noFill/>
                      <a:prstDash val="solid"/>
                      <a:round/>
                      <a:headEnd type="none" w="med" len="med"/>
                      <a:tailEnd type="none" w="med" len="med"/>
                    </a:lnT>
                    <a:lnB w="9525" cap="flat" cmpd="sng" algn="ctr">
                      <a:solidFill>
                        <a:srgbClr val="C0DCEE"/>
                      </a:solidFill>
                      <a:prstDash val="solid"/>
                      <a:round/>
                      <a:headEnd type="none" w="med" len="med"/>
                      <a:tailEnd type="none" w="med" len="med"/>
                    </a:lnB>
                    <a:noFill/>
                  </a:tcPr>
                </a:tc>
                <a:tc>
                  <a:txBody>
                    <a:bodyPr/>
                    <a:lstStyle/>
                    <a:p>
                      <a:pPr algn="r" rtl="0" fontAlgn="base"/>
                      <a:r>
                        <a:rPr lang="en-US" sz="1050" dirty="0">
                          <a:effectLst/>
                          <a:latin typeface="Calibri"/>
                        </a:rPr>
                        <a:t>1,495</a:t>
                      </a:r>
                    </a:p>
                  </a:txBody>
                  <a:tcPr anchor="b">
                    <a:lnL>
                      <a:noFill/>
                    </a:lnL>
                    <a:lnR>
                      <a:noFill/>
                    </a:lnR>
                    <a:lnT w="9525" cap="flat" cmpd="sng" algn="ctr">
                      <a:noFill/>
                      <a:prstDash val="solid"/>
                      <a:round/>
                      <a:headEnd type="none" w="med" len="med"/>
                      <a:tailEnd type="none" w="med" len="med"/>
                    </a:lnT>
                    <a:lnB w="9525" cap="flat" cmpd="sng" algn="ctr">
                      <a:solidFill>
                        <a:srgbClr val="C0E0EE"/>
                      </a:solidFill>
                      <a:prstDash val="solid"/>
                      <a:round/>
                      <a:headEnd type="none" w="med" len="med"/>
                      <a:tailEnd type="none" w="med" len="med"/>
                    </a:lnB>
                    <a:noFill/>
                  </a:tcPr>
                </a:tc>
                <a:tc>
                  <a:txBody>
                    <a:bodyPr/>
                    <a:lstStyle/>
                    <a:p>
                      <a:pPr algn="r" rtl="0" fontAlgn="base"/>
                      <a:r>
                        <a:rPr lang="en-US" sz="1050" dirty="0">
                          <a:effectLst/>
                          <a:latin typeface="Calibri"/>
                        </a:rPr>
                        <a:t>5.3 (3.7) </a:t>
                      </a:r>
                    </a:p>
                  </a:txBody>
                  <a:tcPr anchor="b">
                    <a:lnL>
                      <a:noFill/>
                    </a:lnL>
                    <a:lnR>
                      <a:noFill/>
                    </a:lnR>
                    <a:lnT w="9525" cap="flat" cmpd="sng" algn="ctr">
                      <a:noFill/>
                      <a:prstDash val="solid"/>
                      <a:round/>
                      <a:headEnd type="none" w="med" len="med"/>
                      <a:tailEnd type="none" w="med" len="med"/>
                    </a:lnT>
                    <a:lnB w="9525" cap="flat" cmpd="sng" algn="ctr">
                      <a:solidFill>
                        <a:srgbClr val="80DFEE"/>
                      </a:solidFill>
                      <a:prstDash val="solid"/>
                      <a:round/>
                      <a:headEnd type="none" w="med" len="med"/>
                      <a:tailEnd type="none" w="med" len="med"/>
                    </a:lnB>
                    <a:noFill/>
                  </a:tcPr>
                </a:tc>
                <a:tc>
                  <a:txBody>
                    <a:bodyPr/>
                    <a:lstStyle/>
                    <a:p>
                      <a:pPr marL="0" marR="0" lvl="0" indent="0" algn="r" defTabSz="914400" rtl="0" eaLnBrk="1" fontAlgn="base"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Pearson’s Correlation = </a:t>
                      </a:r>
                      <a:r>
                        <a:rPr lang="en-US" sz="1050" dirty="0">
                          <a:effectLst/>
                          <a:latin typeface="Calibri"/>
                        </a:rPr>
                        <a:t>&lt;0.001</a:t>
                      </a:r>
                      <a:r>
                        <a:rPr kumimoji="0" lang="en-US" sz="1050" b="0" i="0" u="none" strike="noStrike" kern="1200" cap="none" spc="0" normalizeH="0" baseline="0" noProof="0" dirty="0">
                          <a:ln>
                            <a:noFill/>
                          </a:ln>
                          <a:solidFill>
                            <a:prstClr val="black"/>
                          </a:solidFill>
                          <a:effectLst/>
                          <a:uLnTx/>
                          <a:uFillTx/>
                          <a:latin typeface="Calibri"/>
                          <a:ea typeface="+mn-ea"/>
                          <a:cs typeface="+mn-cs"/>
                        </a:rPr>
                        <a:t>  </a:t>
                      </a:r>
                    </a:p>
                  </a:txBody>
                  <a:tcPr anchor="b">
                    <a:lnL>
                      <a:noFill/>
                    </a:lnL>
                    <a:lnR>
                      <a:noFill/>
                    </a:lnR>
                    <a:lnT w="9525" cap="flat" cmpd="sng" algn="ctr">
                      <a:noFill/>
                      <a:prstDash val="solid"/>
                      <a:round/>
                      <a:headEnd type="none" w="med" len="med"/>
                      <a:tailEnd type="none" w="med" len="med"/>
                    </a:lnT>
                    <a:lnB w="9525" cap="flat" cmpd="sng" algn="ctr">
                      <a:solidFill>
                        <a:srgbClr val="80E2EE"/>
                      </a:solidFill>
                      <a:prstDash val="solid"/>
                      <a:round/>
                      <a:headEnd type="none" w="med" len="med"/>
                      <a:tailEnd type="none" w="med" len="med"/>
                    </a:lnB>
                    <a:noFill/>
                  </a:tcPr>
                </a:tc>
                <a:extLst>
                  <a:ext uri="{0D108BD9-81ED-4DB2-BD59-A6C34878D82A}">
                    <a16:rowId xmlns:a16="http://schemas.microsoft.com/office/drawing/2014/main" val="1534125824"/>
                  </a:ext>
                </a:extLst>
              </a:tr>
              <a:tr h="171160">
                <a:tc>
                  <a:txBody>
                    <a:bodyPr/>
                    <a:lstStyle/>
                    <a:p>
                      <a:pPr rtl="0" fontAlgn="base"/>
                      <a:r>
                        <a:rPr lang="en-US" sz="1050" b="1" dirty="0">
                          <a:effectLst/>
                          <a:latin typeface="Calibri"/>
                        </a:rPr>
                        <a:t>History of Traumatic Brain Injury </a:t>
                      </a:r>
                      <a:r>
                        <a:rPr lang="en-US" sz="1050" b="0" dirty="0">
                          <a:effectLst/>
                          <a:latin typeface="Calibri"/>
                        </a:rPr>
                        <a:t>(binary)</a:t>
                      </a:r>
                      <a:endParaRPr lang="en-US" sz="1050" dirty="0">
                        <a:effectLst/>
                        <a:latin typeface="Calibri"/>
                      </a:endParaRPr>
                    </a:p>
                  </a:txBody>
                  <a:tcPr anchor="b">
                    <a:lnL>
                      <a:noFill/>
                    </a:lnL>
                    <a:lnR>
                      <a:noFill/>
                    </a:lnR>
                    <a:lnT w="9525" cap="flat" cmpd="sng" algn="ctr">
                      <a:solidFill>
                        <a:srgbClr val="C0DCEE"/>
                      </a:solidFill>
                      <a:prstDash val="solid"/>
                      <a:round/>
                      <a:headEnd type="none" w="med" len="med"/>
                      <a:tailEnd type="none" w="med" len="med"/>
                    </a:lnT>
                    <a:lnB w="9525" cap="flat" cmpd="sng" algn="ctr">
                      <a:solidFill>
                        <a:srgbClr val="C0DCEE"/>
                      </a:solidFill>
                      <a:prstDash val="solid"/>
                      <a:round/>
                      <a:headEnd type="none" w="med" len="med"/>
                      <a:tailEnd type="none" w="med" len="med"/>
                    </a:lnB>
                    <a:noFill/>
                  </a:tcPr>
                </a:tc>
                <a:tc>
                  <a:txBody>
                    <a:bodyPr/>
                    <a:lstStyle/>
                    <a:p>
                      <a:pPr algn="r" rtl="0" fontAlgn="base"/>
                      <a:r>
                        <a:rPr lang="en-US" sz="1050" dirty="0">
                          <a:effectLst/>
                          <a:latin typeface="Calibri"/>
                        </a:rPr>
                        <a:t>1,495</a:t>
                      </a:r>
                    </a:p>
                  </a:txBody>
                  <a:tcPr anchor="b">
                    <a:lnL>
                      <a:noFill/>
                    </a:lnL>
                    <a:lnR>
                      <a:noFill/>
                    </a:lnR>
                    <a:lnT w="9525" cap="flat" cmpd="sng" algn="ctr">
                      <a:solidFill>
                        <a:srgbClr val="C0E0EE"/>
                      </a:solidFill>
                      <a:prstDash val="solid"/>
                      <a:round/>
                      <a:headEnd type="none" w="med" len="med"/>
                      <a:tailEnd type="none" w="med" len="med"/>
                    </a:lnT>
                    <a:lnB w="9525" cap="flat" cmpd="sng" algn="ctr">
                      <a:solidFill>
                        <a:srgbClr val="C0E0EE"/>
                      </a:solidFill>
                      <a:prstDash val="solid"/>
                      <a:round/>
                      <a:headEnd type="none" w="med" len="med"/>
                      <a:tailEnd type="none" w="med" len="med"/>
                    </a:lnB>
                    <a:noFill/>
                  </a:tcPr>
                </a:tc>
                <a:tc>
                  <a:txBody>
                    <a:bodyPr/>
                    <a:lstStyle/>
                    <a:p>
                      <a:pPr algn="r" rtl="0" fontAlgn="base"/>
                      <a:r>
                        <a:rPr lang="en-US" sz="1050" dirty="0">
                          <a:effectLst/>
                          <a:latin typeface="Calibri"/>
                        </a:rPr>
                        <a:t>  </a:t>
                      </a:r>
                    </a:p>
                  </a:txBody>
                  <a:tcPr anchor="b">
                    <a:lnL>
                      <a:noFill/>
                    </a:lnL>
                    <a:lnR>
                      <a:noFill/>
                    </a:lnR>
                    <a:lnT w="9525" cap="flat" cmpd="sng" algn="ctr">
                      <a:solidFill>
                        <a:srgbClr val="80DFEE"/>
                      </a:solidFill>
                      <a:prstDash val="solid"/>
                      <a:round/>
                      <a:headEnd type="none" w="med" len="med"/>
                      <a:tailEnd type="none" w="med" len="med"/>
                    </a:lnT>
                    <a:lnB w="9525" cap="flat" cmpd="sng" algn="ctr">
                      <a:solidFill>
                        <a:srgbClr val="80DFEE"/>
                      </a:solidFill>
                      <a:prstDash val="solid"/>
                      <a:round/>
                      <a:headEnd type="none" w="med" len="med"/>
                      <a:tailEnd type="none" w="med" len="med"/>
                    </a:lnB>
                    <a:noFill/>
                  </a:tcPr>
                </a:tc>
                <a:tc>
                  <a:txBody>
                    <a:bodyPr/>
                    <a:lstStyle/>
                    <a:p>
                      <a:pPr marL="0" marR="0" lvl="0" indent="0" algn="r" defTabSz="914400" rtl="0" eaLnBrk="1" fontAlgn="base"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Pearson’s Correlation = 0.866</a:t>
                      </a:r>
                    </a:p>
                  </a:txBody>
                  <a:tcPr anchor="b">
                    <a:lnL>
                      <a:noFill/>
                    </a:lnL>
                    <a:lnR>
                      <a:noFill/>
                    </a:lnR>
                    <a:lnT w="9525" cap="flat" cmpd="sng" algn="ctr">
                      <a:solidFill>
                        <a:srgbClr val="80E2EE"/>
                      </a:solidFill>
                      <a:prstDash val="solid"/>
                      <a:round/>
                      <a:headEnd type="none" w="med" len="med"/>
                      <a:tailEnd type="none" w="med" len="med"/>
                    </a:lnT>
                    <a:lnB w="9525" cap="flat" cmpd="sng" algn="ctr">
                      <a:solidFill>
                        <a:srgbClr val="80E2EE"/>
                      </a:solidFill>
                      <a:prstDash val="solid"/>
                      <a:round/>
                      <a:headEnd type="none" w="med" len="med"/>
                      <a:tailEnd type="none" w="med" len="med"/>
                    </a:lnB>
                    <a:noFill/>
                  </a:tcPr>
                </a:tc>
                <a:extLst>
                  <a:ext uri="{0D108BD9-81ED-4DB2-BD59-A6C34878D82A}">
                    <a16:rowId xmlns:a16="http://schemas.microsoft.com/office/drawing/2014/main" val="3276609336"/>
                  </a:ext>
                </a:extLst>
              </a:tr>
              <a:tr h="171160">
                <a:tc>
                  <a:txBody>
                    <a:bodyPr/>
                    <a:lstStyle/>
                    <a:p>
                      <a:pPr rtl="0" fontAlgn="base"/>
                      <a:r>
                        <a:rPr lang="en-US" sz="1050" b="1" i="1" dirty="0">
                          <a:effectLst/>
                          <a:latin typeface="Calibri"/>
                        </a:rPr>
                        <a:t>   No</a:t>
                      </a:r>
                    </a:p>
                  </a:txBody>
                  <a:tcPr anchor="b">
                    <a:lnL>
                      <a:noFill/>
                    </a:lnL>
                    <a:lnR>
                      <a:noFill/>
                    </a:lnR>
                    <a:lnT w="9525" cap="flat" cmpd="sng" algn="ctr">
                      <a:solidFill>
                        <a:srgbClr val="C0DCEE"/>
                      </a:solidFill>
                      <a:prstDash val="solid"/>
                      <a:round/>
                      <a:headEnd type="none" w="med" len="med"/>
                      <a:tailEnd type="none" w="med" len="med"/>
                    </a:lnT>
                    <a:lnB w="9525" cap="flat" cmpd="sng" algn="ctr">
                      <a:solidFill>
                        <a:srgbClr val="C0DCEE"/>
                      </a:solidFill>
                      <a:prstDash val="solid"/>
                      <a:round/>
                      <a:headEnd type="none" w="med" len="med"/>
                      <a:tailEnd type="none" w="med" len="med"/>
                    </a:lnB>
                    <a:noFill/>
                  </a:tcPr>
                </a:tc>
                <a:tc>
                  <a:txBody>
                    <a:bodyPr/>
                    <a:lstStyle/>
                    <a:p>
                      <a:pPr algn="r" rtl="0" fontAlgn="base"/>
                      <a:endParaRPr lang="en-US" sz="1050" dirty="0">
                        <a:effectLst/>
                        <a:latin typeface="Calibri"/>
                      </a:endParaRPr>
                    </a:p>
                  </a:txBody>
                  <a:tcPr anchor="b">
                    <a:lnL>
                      <a:noFill/>
                    </a:lnL>
                    <a:lnR>
                      <a:noFill/>
                    </a:lnR>
                    <a:lnT w="9525" cap="flat" cmpd="sng" algn="ctr">
                      <a:solidFill>
                        <a:srgbClr val="C0E0EE"/>
                      </a:solidFill>
                      <a:prstDash val="solid"/>
                      <a:round/>
                      <a:headEnd type="none" w="med" len="med"/>
                      <a:tailEnd type="none" w="med" len="med"/>
                    </a:lnT>
                    <a:lnB w="9525" cap="flat" cmpd="sng" algn="ctr">
                      <a:solidFill>
                        <a:srgbClr val="C0E0EE"/>
                      </a:solidFill>
                      <a:prstDash val="solid"/>
                      <a:round/>
                      <a:headEnd type="none" w="med" len="med"/>
                      <a:tailEnd type="none" w="med" len="med"/>
                    </a:lnB>
                    <a:noFill/>
                  </a:tcPr>
                </a:tc>
                <a:tc>
                  <a:txBody>
                    <a:bodyPr/>
                    <a:lstStyle/>
                    <a:p>
                      <a:pPr algn="r" rtl="0" fontAlgn="base"/>
                      <a:r>
                        <a:rPr lang="en-US" sz="1050" dirty="0">
                          <a:effectLst/>
                          <a:latin typeface="Calibri"/>
                        </a:rPr>
                        <a:t>1243 (83.1%)</a:t>
                      </a:r>
                    </a:p>
                  </a:txBody>
                  <a:tcPr anchor="b">
                    <a:lnL>
                      <a:noFill/>
                    </a:lnL>
                    <a:lnR>
                      <a:noFill/>
                    </a:lnR>
                    <a:lnT w="9525" cap="flat" cmpd="sng" algn="ctr">
                      <a:solidFill>
                        <a:srgbClr val="80DFEE"/>
                      </a:solidFill>
                      <a:prstDash val="solid"/>
                      <a:round/>
                      <a:headEnd type="none" w="med" len="med"/>
                      <a:tailEnd type="none" w="med" len="med"/>
                    </a:lnT>
                    <a:lnB w="9525" cap="flat" cmpd="sng" algn="ctr">
                      <a:solidFill>
                        <a:srgbClr val="80DFEE"/>
                      </a:solidFill>
                      <a:prstDash val="solid"/>
                      <a:round/>
                      <a:headEnd type="none" w="med" len="med"/>
                      <a:tailEnd type="none" w="med" len="med"/>
                    </a:lnB>
                    <a:noFill/>
                  </a:tcPr>
                </a:tc>
                <a:tc>
                  <a:txBody>
                    <a:bodyPr/>
                    <a:lstStyle/>
                    <a:p>
                      <a:pPr algn="r" rtl="0" fontAlgn="base"/>
                      <a:endParaRPr lang="en-US" sz="1050" dirty="0">
                        <a:effectLst/>
                        <a:latin typeface="Calibri"/>
                      </a:endParaRPr>
                    </a:p>
                  </a:txBody>
                  <a:tcPr anchor="b">
                    <a:lnL>
                      <a:noFill/>
                    </a:lnL>
                    <a:lnR>
                      <a:noFill/>
                    </a:lnR>
                    <a:lnT w="9525" cap="flat" cmpd="sng" algn="ctr">
                      <a:solidFill>
                        <a:srgbClr val="80E2EE"/>
                      </a:solidFill>
                      <a:prstDash val="solid"/>
                      <a:round/>
                      <a:headEnd type="none" w="med" len="med"/>
                      <a:tailEnd type="none" w="med" len="med"/>
                    </a:lnT>
                    <a:lnB w="9525" cap="flat" cmpd="sng" algn="ctr">
                      <a:solidFill>
                        <a:srgbClr val="80E2EE"/>
                      </a:solidFill>
                      <a:prstDash val="solid"/>
                      <a:round/>
                      <a:headEnd type="none" w="med" len="med"/>
                      <a:tailEnd type="none" w="med" len="med"/>
                    </a:lnB>
                    <a:noFill/>
                  </a:tcPr>
                </a:tc>
                <a:extLst>
                  <a:ext uri="{0D108BD9-81ED-4DB2-BD59-A6C34878D82A}">
                    <a16:rowId xmlns:a16="http://schemas.microsoft.com/office/drawing/2014/main" val="1482438075"/>
                  </a:ext>
                </a:extLst>
              </a:tr>
              <a:tr h="171160">
                <a:tc>
                  <a:txBody>
                    <a:bodyPr/>
                    <a:lstStyle/>
                    <a:p>
                      <a:pPr rtl="0" fontAlgn="base"/>
                      <a:r>
                        <a:rPr lang="en-US" sz="1050" b="1" dirty="0">
                          <a:effectLst/>
                          <a:latin typeface="Calibri"/>
                        </a:rPr>
                        <a:t>   </a:t>
                      </a:r>
                      <a:r>
                        <a:rPr lang="en-US" sz="1050" b="1" i="1" dirty="0">
                          <a:effectLst/>
                          <a:latin typeface="Calibri"/>
                        </a:rPr>
                        <a:t>Yes</a:t>
                      </a:r>
                    </a:p>
                  </a:txBody>
                  <a:tcPr anchor="b">
                    <a:lnL>
                      <a:noFill/>
                    </a:lnL>
                    <a:lnR>
                      <a:noFill/>
                    </a:lnR>
                    <a:lnT w="9525" cap="flat" cmpd="sng" algn="ctr">
                      <a:solidFill>
                        <a:srgbClr val="C0DCEE"/>
                      </a:solidFill>
                      <a:prstDash val="solid"/>
                      <a:round/>
                      <a:headEnd type="none" w="med" len="med"/>
                      <a:tailEnd type="none" w="med" len="med"/>
                    </a:lnT>
                    <a:lnB w="9525" cap="flat" cmpd="sng" algn="ctr">
                      <a:solidFill>
                        <a:srgbClr val="C0DCEE"/>
                      </a:solidFill>
                      <a:prstDash val="solid"/>
                      <a:round/>
                      <a:headEnd type="none" w="med" len="med"/>
                      <a:tailEnd type="none" w="med" len="med"/>
                    </a:lnB>
                    <a:noFill/>
                  </a:tcPr>
                </a:tc>
                <a:tc>
                  <a:txBody>
                    <a:bodyPr/>
                    <a:lstStyle/>
                    <a:p>
                      <a:pPr algn="r" rtl="0" fontAlgn="base"/>
                      <a:endParaRPr lang="en-US" sz="1050" dirty="0">
                        <a:effectLst/>
                        <a:latin typeface="Calibri"/>
                      </a:endParaRPr>
                    </a:p>
                  </a:txBody>
                  <a:tcPr anchor="b">
                    <a:lnL>
                      <a:noFill/>
                    </a:lnL>
                    <a:lnR>
                      <a:noFill/>
                    </a:lnR>
                    <a:lnT w="9525" cap="flat" cmpd="sng" algn="ctr">
                      <a:solidFill>
                        <a:srgbClr val="C0E0EE"/>
                      </a:solidFill>
                      <a:prstDash val="solid"/>
                      <a:round/>
                      <a:headEnd type="none" w="med" len="med"/>
                      <a:tailEnd type="none" w="med" len="med"/>
                    </a:lnT>
                    <a:lnB w="9525" cap="flat" cmpd="sng" algn="ctr">
                      <a:solidFill>
                        <a:srgbClr val="C0E0EE"/>
                      </a:solidFill>
                      <a:prstDash val="solid"/>
                      <a:round/>
                      <a:headEnd type="none" w="med" len="med"/>
                      <a:tailEnd type="none" w="med" len="med"/>
                    </a:lnB>
                    <a:noFill/>
                  </a:tcPr>
                </a:tc>
                <a:tc>
                  <a:txBody>
                    <a:bodyPr/>
                    <a:lstStyle/>
                    <a:p>
                      <a:pPr algn="r" rtl="0" fontAlgn="base"/>
                      <a:r>
                        <a:rPr lang="en-US" sz="1050" dirty="0">
                          <a:effectLst/>
                          <a:latin typeface="Calibri"/>
                        </a:rPr>
                        <a:t>252 (16.9%)</a:t>
                      </a:r>
                    </a:p>
                  </a:txBody>
                  <a:tcPr anchor="b">
                    <a:lnL>
                      <a:noFill/>
                    </a:lnL>
                    <a:lnR>
                      <a:noFill/>
                    </a:lnR>
                    <a:lnT w="9525" cap="flat" cmpd="sng" algn="ctr">
                      <a:solidFill>
                        <a:srgbClr val="80DFEE"/>
                      </a:solidFill>
                      <a:prstDash val="solid"/>
                      <a:round/>
                      <a:headEnd type="none" w="med" len="med"/>
                      <a:tailEnd type="none" w="med" len="med"/>
                    </a:lnT>
                    <a:lnB w="9525" cap="flat" cmpd="sng" algn="ctr">
                      <a:solidFill>
                        <a:srgbClr val="80DFEE"/>
                      </a:solidFill>
                      <a:prstDash val="solid"/>
                      <a:round/>
                      <a:headEnd type="none" w="med" len="med"/>
                      <a:tailEnd type="none" w="med" len="med"/>
                    </a:lnB>
                    <a:noFill/>
                  </a:tcPr>
                </a:tc>
                <a:tc>
                  <a:txBody>
                    <a:bodyPr/>
                    <a:lstStyle/>
                    <a:p>
                      <a:pPr algn="r" rtl="0" fontAlgn="base"/>
                      <a:endParaRPr lang="en-US" sz="1050" dirty="0">
                        <a:effectLst/>
                        <a:latin typeface="Calibri"/>
                      </a:endParaRPr>
                    </a:p>
                  </a:txBody>
                  <a:tcPr anchor="b">
                    <a:lnL>
                      <a:noFill/>
                    </a:lnL>
                    <a:lnR>
                      <a:noFill/>
                    </a:lnR>
                    <a:lnT w="9525" cap="flat" cmpd="sng" algn="ctr">
                      <a:solidFill>
                        <a:srgbClr val="80E2EE"/>
                      </a:solidFill>
                      <a:prstDash val="solid"/>
                      <a:round/>
                      <a:headEnd type="none" w="med" len="med"/>
                      <a:tailEnd type="none" w="med" len="med"/>
                    </a:lnT>
                    <a:lnB w="9525" cap="flat" cmpd="sng" algn="ctr">
                      <a:solidFill>
                        <a:srgbClr val="80E2EE"/>
                      </a:solidFill>
                      <a:prstDash val="solid"/>
                      <a:round/>
                      <a:headEnd type="none" w="med" len="med"/>
                      <a:tailEnd type="none" w="med" len="med"/>
                    </a:lnB>
                    <a:noFill/>
                  </a:tcPr>
                </a:tc>
                <a:extLst>
                  <a:ext uri="{0D108BD9-81ED-4DB2-BD59-A6C34878D82A}">
                    <a16:rowId xmlns:a16="http://schemas.microsoft.com/office/drawing/2014/main" val="3685139295"/>
                  </a:ext>
                </a:extLst>
              </a:tr>
              <a:tr h="171160">
                <a:tc>
                  <a:txBody>
                    <a:bodyPr/>
                    <a:lstStyle/>
                    <a:p>
                      <a:pPr rtl="0" fontAlgn="base"/>
                      <a:r>
                        <a:rPr lang="en-US" sz="1050" b="1" dirty="0">
                          <a:effectLst/>
                          <a:latin typeface="Calibri"/>
                        </a:rPr>
                        <a:t>**Denote p value &lt; 0.5</a:t>
                      </a:r>
                    </a:p>
                  </a:txBody>
                  <a:tcPr anchor="b">
                    <a:lnL>
                      <a:noFill/>
                    </a:lnL>
                    <a:lnR>
                      <a:noFill/>
                    </a:lnR>
                    <a:lnT w="9525" cap="flat" cmpd="sng" algn="ctr">
                      <a:solidFill>
                        <a:srgbClr val="C0DCEE"/>
                      </a:solidFill>
                      <a:prstDash val="solid"/>
                      <a:round/>
                      <a:headEnd type="none" w="med" len="med"/>
                      <a:tailEnd type="none" w="med" len="med"/>
                    </a:lnT>
                    <a:lnB w="9525" cap="flat" cmpd="sng" algn="ctr">
                      <a:solidFill>
                        <a:srgbClr val="C0DCEE"/>
                      </a:solidFill>
                      <a:prstDash val="solid"/>
                      <a:round/>
                      <a:headEnd type="none" w="med" len="med"/>
                      <a:tailEnd type="none" w="med" len="med"/>
                    </a:lnB>
                    <a:noFill/>
                  </a:tcPr>
                </a:tc>
                <a:tc>
                  <a:txBody>
                    <a:bodyPr/>
                    <a:lstStyle/>
                    <a:p>
                      <a:pPr algn="r" rtl="0" fontAlgn="base"/>
                      <a:endParaRPr lang="en-US" sz="1050" dirty="0">
                        <a:effectLst/>
                        <a:latin typeface="Calibri"/>
                      </a:endParaRPr>
                    </a:p>
                  </a:txBody>
                  <a:tcPr anchor="b">
                    <a:lnL>
                      <a:noFill/>
                    </a:lnL>
                    <a:lnR>
                      <a:noFill/>
                    </a:lnR>
                    <a:lnT w="9525" cap="flat" cmpd="sng" algn="ctr">
                      <a:solidFill>
                        <a:srgbClr val="C0E0EE"/>
                      </a:solidFill>
                      <a:prstDash val="solid"/>
                      <a:round/>
                      <a:headEnd type="none" w="med" len="med"/>
                      <a:tailEnd type="none" w="med" len="med"/>
                    </a:lnT>
                    <a:lnB w="9525" cap="flat" cmpd="sng" algn="ctr">
                      <a:solidFill>
                        <a:srgbClr val="C0E0EE"/>
                      </a:solidFill>
                      <a:prstDash val="solid"/>
                      <a:round/>
                      <a:headEnd type="none" w="med" len="med"/>
                      <a:tailEnd type="none" w="med" len="med"/>
                    </a:lnB>
                    <a:noFill/>
                  </a:tcPr>
                </a:tc>
                <a:tc>
                  <a:txBody>
                    <a:bodyPr/>
                    <a:lstStyle/>
                    <a:p>
                      <a:pPr algn="r" rtl="0" fontAlgn="base"/>
                      <a:endParaRPr lang="en-US" sz="1050" dirty="0">
                        <a:effectLst/>
                        <a:latin typeface="Calibri"/>
                      </a:endParaRPr>
                    </a:p>
                  </a:txBody>
                  <a:tcPr anchor="b">
                    <a:lnL>
                      <a:noFill/>
                    </a:lnL>
                    <a:lnR>
                      <a:noFill/>
                    </a:lnR>
                    <a:lnT w="9525" cap="flat" cmpd="sng" algn="ctr">
                      <a:solidFill>
                        <a:srgbClr val="80DFEE"/>
                      </a:solidFill>
                      <a:prstDash val="solid"/>
                      <a:round/>
                      <a:headEnd type="none" w="med" len="med"/>
                      <a:tailEnd type="none" w="med" len="med"/>
                    </a:lnT>
                    <a:lnB w="9525" cap="flat" cmpd="sng" algn="ctr">
                      <a:solidFill>
                        <a:srgbClr val="80DFEE"/>
                      </a:solidFill>
                      <a:prstDash val="solid"/>
                      <a:round/>
                      <a:headEnd type="none" w="med" len="med"/>
                      <a:tailEnd type="none" w="med" len="med"/>
                    </a:lnB>
                    <a:noFill/>
                  </a:tcPr>
                </a:tc>
                <a:tc>
                  <a:txBody>
                    <a:bodyPr/>
                    <a:lstStyle/>
                    <a:p>
                      <a:pPr algn="r" rtl="0" fontAlgn="base"/>
                      <a:endParaRPr lang="en-US" sz="1050" dirty="0">
                        <a:effectLst/>
                        <a:latin typeface="Calibri"/>
                      </a:endParaRPr>
                    </a:p>
                  </a:txBody>
                  <a:tcPr anchor="b">
                    <a:lnL>
                      <a:noFill/>
                    </a:lnL>
                    <a:lnR>
                      <a:noFill/>
                    </a:lnR>
                    <a:lnT w="9525" cap="flat" cmpd="sng" algn="ctr">
                      <a:solidFill>
                        <a:srgbClr val="80E2EE"/>
                      </a:solidFill>
                      <a:prstDash val="solid"/>
                      <a:round/>
                      <a:headEnd type="none" w="med" len="med"/>
                      <a:tailEnd type="none" w="med" len="med"/>
                    </a:lnT>
                    <a:lnB w="9525" cap="flat" cmpd="sng" algn="ctr">
                      <a:solidFill>
                        <a:srgbClr val="80E2EE"/>
                      </a:solidFill>
                      <a:prstDash val="solid"/>
                      <a:round/>
                      <a:headEnd type="none" w="med" len="med"/>
                      <a:tailEnd type="none" w="med" len="med"/>
                    </a:lnB>
                    <a:noFill/>
                  </a:tcPr>
                </a:tc>
                <a:extLst>
                  <a:ext uri="{0D108BD9-81ED-4DB2-BD59-A6C34878D82A}">
                    <a16:rowId xmlns:a16="http://schemas.microsoft.com/office/drawing/2014/main" val="1529606450"/>
                  </a:ext>
                </a:extLst>
              </a:tr>
              <a:tr h="0">
                <a:tc gridSpan="4">
                  <a:txBody>
                    <a:bodyPr/>
                    <a:lstStyle/>
                    <a:p>
                      <a:pPr algn="l" fontAlgn="b"/>
                      <a:r>
                        <a:rPr lang="en-US" sz="1050" u="none" strike="noStrike" dirty="0">
                          <a:effectLst/>
                        </a:rPr>
                        <a:t>*Combat Exposure, Daily Stress, Loneliness, Moral Injury, Self-Stigmatization, Suicide Risk, and History of Traumatic Brain Injury</a:t>
                      </a:r>
                      <a:endParaRPr lang="en-US" sz="1050" b="0" i="0" u="none" strike="noStrike" dirty="0">
                        <a:solidFill>
                          <a:srgbClr val="000000"/>
                        </a:solidFill>
                        <a:effectLst/>
                        <a:latin typeface="Calibri" panose="020F0502020204030204" pitchFamily="34" charset="0"/>
                      </a:endParaRPr>
                    </a:p>
                  </a:txBody>
                  <a:tcPr anchor="b">
                    <a:lnL>
                      <a:noFill/>
                    </a:lnL>
                    <a:lnR>
                      <a:noFill/>
                    </a:lnR>
                    <a:lnT w="9525" cap="flat" cmpd="sng" algn="ctr">
                      <a:solidFill>
                        <a:srgbClr val="C0DCEE"/>
                      </a:solidFill>
                      <a:prstDash val="solid"/>
                      <a:round/>
                      <a:headEnd type="none" w="med" len="med"/>
                      <a:tailEnd type="none" w="med" len="med"/>
                    </a:lnT>
                    <a:lnB>
                      <a:noFill/>
                    </a:lnB>
                    <a:noFill/>
                  </a:tcPr>
                </a:tc>
                <a:tc hMerge="1">
                  <a:txBody>
                    <a:bodyPr/>
                    <a:lstStyle/>
                    <a:p>
                      <a:pPr algn="r" rtl="0" fontAlgn="base"/>
                      <a:endParaRPr lang="en-US" sz="1050" dirty="0">
                        <a:effectLst/>
                        <a:latin typeface="Calibri"/>
                      </a:endParaRPr>
                    </a:p>
                  </a:txBody>
                  <a:tcPr anchor="b">
                    <a:lnL>
                      <a:noFill/>
                    </a:lnL>
                    <a:lnR>
                      <a:noFill/>
                    </a:lnR>
                    <a:lnT w="9525" cap="flat" cmpd="sng" algn="ctr">
                      <a:solidFill>
                        <a:srgbClr val="C0E0EE"/>
                      </a:solidFill>
                      <a:prstDash val="solid"/>
                      <a:round/>
                      <a:headEnd type="none" w="med" len="med"/>
                      <a:tailEnd type="none" w="med" len="med"/>
                    </a:lnT>
                    <a:lnB>
                      <a:noFill/>
                    </a:lnB>
                    <a:noFill/>
                  </a:tcPr>
                </a:tc>
                <a:tc hMerge="1">
                  <a:txBody>
                    <a:bodyPr/>
                    <a:lstStyle/>
                    <a:p>
                      <a:pPr algn="r" rtl="0" fontAlgn="base"/>
                      <a:endParaRPr lang="en-US" sz="1050" dirty="0">
                        <a:effectLst/>
                        <a:latin typeface="Calibri"/>
                      </a:endParaRPr>
                    </a:p>
                  </a:txBody>
                  <a:tcPr anchor="b">
                    <a:lnL>
                      <a:noFill/>
                    </a:lnL>
                    <a:lnR>
                      <a:noFill/>
                    </a:lnR>
                    <a:lnT w="9525" cap="flat" cmpd="sng" algn="ctr">
                      <a:solidFill>
                        <a:srgbClr val="80DFEE"/>
                      </a:solidFill>
                      <a:prstDash val="solid"/>
                      <a:round/>
                      <a:headEnd type="none" w="med" len="med"/>
                      <a:tailEnd type="none" w="med" len="med"/>
                    </a:lnT>
                    <a:lnB>
                      <a:noFill/>
                    </a:lnB>
                    <a:noFill/>
                  </a:tcPr>
                </a:tc>
                <a:tc hMerge="1">
                  <a:txBody>
                    <a:bodyPr/>
                    <a:lstStyle/>
                    <a:p>
                      <a:pPr algn="r" rtl="0" fontAlgn="base"/>
                      <a:endParaRPr lang="en-US" sz="1050" dirty="0">
                        <a:effectLst/>
                        <a:latin typeface="Calibri"/>
                      </a:endParaRPr>
                    </a:p>
                  </a:txBody>
                  <a:tcPr anchor="b">
                    <a:lnL>
                      <a:noFill/>
                    </a:lnL>
                    <a:lnR>
                      <a:noFill/>
                    </a:lnR>
                    <a:lnT w="9525" cap="flat" cmpd="sng" algn="ctr">
                      <a:solidFill>
                        <a:srgbClr val="80E2EE"/>
                      </a:solidFill>
                      <a:prstDash val="solid"/>
                      <a:round/>
                      <a:headEnd type="none" w="med" len="med"/>
                      <a:tailEnd type="none" w="med" len="med"/>
                    </a:lnT>
                    <a:lnB>
                      <a:noFill/>
                    </a:lnB>
                    <a:noFill/>
                  </a:tcPr>
                </a:tc>
                <a:extLst>
                  <a:ext uri="{0D108BD9-81ED-4DB2-BD59-A6C34878D82A}">
                    <a16:rowId xmlns:a16="http://schemas.microsoft.com/office/drawing/2014/main" val="236491331"/>
                  </a:ext>
                </a:extLst>
              </a:tr>
            </a:tbl>
          </a:graphicData>
        </a:graphic>
      </p:graphicFrame>
    </p:spTree>
    <p:extLst>
      <p:ext uri="{BB962C8B-B14F-4D97-AF65-F5344CB8AC3E}">
        <p14:creationId xmlns:p14="http://schemas.microsoft.com/office/powerpoint/2010/main" val="402626578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51485-CCCE-83B4-482D-F1E11267113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77535C8-C50C-238D-9EE3-2CDE5EAED51C}"/>
              </a:ext>
            </a:extLst>
          </p:cNvPr>
          <p:cNvSpPr txBox="1"/>
          <p:nvPr/>
        </p:nvSpPr>
        <p:spPr>
          <a:xfrm>
            <a:off x="0" y="-32219"/>
            <a:ext cx="12192000" cy="461665"/>
          </a:xfrm>
          <a:prstGeom prst="rect">
            <a:avLst/>
          </a:prstGeom>
          <a:solidFill>
            <a:srgbClr val="FF8300"/>
          </a:solidFill>
        </p:spPr>
        <p:txBody>
          <a:bodyPr wrap="square" lIns="91440" tIns="45720" rIns="91440" bIns="45720" rtlCol="0" anchor="t">
            <a:spAutoFit/>
          </a:bodyPr>
          <a:lstStyle/>
          <a:p>
            <a:pPr algn="ctr"/>
            <a:r>
              <a:rPr lang="en-US" sz="2400" b="1" dirty="0">
                <a:ea typeface="+mn-lt"/>
                <a:cs typeface="+mn-lt"/>
              </a:rPr>
              <a:t>MULITPLE LINEAR REGRESSION Summary Tables</a:t>
            </a:r>
            <a:endParaRPr lang="en-US" sz="2400" dirty="0">
              <a:ea typeface="+mn-lt"/>
              <a:cs typeface="+mn-lt"/>
            </a:endParaRPr>
          </a:p>
        </p:txBody>
      </p:sp>
      <p:graphicFrame>
        <p:nvGraphicFramePr>
          <p:cNvPr id="3" name="Table 2">
            <a:extLst>
              <a:ext uri="{FF2B5EF4-FFF2-40B4-BE49-F238E27FC236}">
                <a16:creationId xmlns:a16="http://schemas.microsoft.com/office/drawing/2014/main" id="{53FA3075-38DA-CF61-D60B-54A5EAB28AC3}"/>
              </a:ext>
            </a:extLst>
          </p:cNvPr>
          <p:cNvGraphicFramePr>
            <a:graphicFrameLocks noGrp="1"/>
          </p:cNvGraphicFramePr>
          <p:nvPr>
            <p:extLst>
              <p:ext uri="{D42A27DB-BD31-4B8C-83A1-F6EECF244321}">
                <p14:modId xmlns:p14="http://schemas.microsoft.com/office/powerpoint/2010/main" val="2065920366"/>
              </p:ext>
            </p:extLst>
          </p:nvPr>
        </p:nvGraphicFramePr>
        <p:xfrm>
          <a:off x="205839" y="546474"/>
          <a:ext cx="11780322" cy="5534786"/>
        </p:xfrm>
        <a:graphic>
          <a:graphicData uri="http://schemas.openxmlformats.org/drawingml/2006/table">
            <a:tbl>
              <a:tblPr>
                <a:tableStyleId>{5C22544A-7EE6-4342-B048-85BDC9FD1C3A}</a:tableStyleId>
              </a:tblPr>
              <a:tblGrid>
                <a:gridCol w="3928839">
                  <a:extLst>
                    <a:ext uri="{9D8B030D-6E8A-4147-A177-3AD203B41FA5}">
                      <a16:colId xmlns:a16="http://schemas.microsoft.com/office/drawing/2014/main" val="884575010"/>
                    </a:ext>
                  </a:extLst>
                </a:gridCol>
                <a:gridCol w="671659">
                  <a:extLst>
                    <a:ext uri="{9D8B030D-6E8A-4147-A177-3AD203B41FA5}">
                      <a16:colId xmlns:a16="http://schemas.microsoft.com/office/drawing/2014/main" val="3568908494"/>
                    </a:ext>
                  </a:extLst>
                </a:gridCol>
                <a:gridCol w="2029633">
                  <a:extLst>
                    <a:ext uri="{9D8B030D-6E8A-4147-A177-3AD203B41FA5}">
                      <a16:colId xmlns:a16="http://schemas.microsoft.com/office/drawing/2014/main" val="2611019198"/>
                    </a:ext>
                  </a:extLst>
                </a:gridCol>
                <a:gridCol w="418612">
                  <a:extLst>
                    <a:ext uri="{9D8B030D-6E8A-4147-A177-3AD203B41FA5}">
                      <a16:colId xmlns:a16="http://schemas.microsoft.com/office/drawing/2014/main" val="2485330511"/>
                    </a:ext>
                  </a:extLst>
                </a:gridCol>
                <a:gridCol w="1611021">
                  <a:extLst>
                    <a:ext uri="{9D8B030D-6E8A-4147-A177-3AD203B41FA5}">
                      <a16:colId xmlns:a16="http://schemas.microsoft.com/office/drawing/2014/main" val="855987379"/>
                    </a:ext>
                  </a:extLst>
                </a:gridCol>
                <a:gridCol w="913334">
                  <a:extLst>
                    <a:ext uri="{9D8B030D-6E8A-4147-A177-3AD203B41FA5}">
                      <a16:colId xmlns:a16="http://schemas.microsoft.com/office/drawing/2014/main" val="1041632471"/>
                    </a:ext>
                  </a:extLst>
                </a:gridCol>
                <a:gridCol w="1103612">
                  <a:extLst>
                    <a:ext uri="{9D8B030D-6E8A-4147-A177-3AD203B41FA5}">
                      <a16:colId xmlns:a16="http://schemas.microsoft.com/office/drawing/2014/main" val="2681424864"/>
                    </a:ext>
                  </a:extLst>
                </a:gridCol>
                <a:gridCol w="1103612">
                  <a:extLst>
                    <a:ext uri="{9D8B030D-6E8A-4147-A177-3AD203B41FA5}">
                      <a16:colId xmlns:a16="http://schemas.microsoft.com/office/drawing/2014/main" val="118286205"/>
                    </a:ext>
                  </a:extLst>
                </a:gridCol>
              </a:tblGrid>
              <a:tr h="621423">
                <a:tc gridSpan="8">
                  <a:txBody>
                    <a:bodyPr/>
                    <a:lstStyle/>
                    <a:p>
                      <a:pPr algn="l" fontAlgn="b"/>
                      <a:r>
                        <a:rPr lang="en-US" sz="1800" b="1" u="none" strike="noStrike" dirty="0">
                          <a:effectLst/>
                        </a:rPr>
                        <a:t>TABLE 2:  Model 3 Risk Factors*  Independently Associated with Alcohol and Drug Abuse Risk using Multiple Linear Regression among Veterans in The 2022 Military Health and Well-Being Project from ICPSR Michigan (N=1,495)</a:t>
                      </a:r>
                    </a:p>
                    <a:p>
                      <a:pPr algn="l" fontAlgn="b"/>
                      <a:endParaRPr lang="en-US" sz="24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l" fontAlgn="b"/>
                      <a:endParaRPr lang="en-US" sz="1200" b="0" i="0" u="none" strike="noStrike">
                        <a:solidFill>
                          <a:srgbClr val="000000"/>
                        </a:solidFill>
                        <a:effectLst/>
                        <a:latin typeface="Avenir Next Regular" panose="020B0503020202020204" pitchFamily="34" charset="0"/>
                      </a:endParaRPr>
                    </a:p>
                  </a:txBody>
                  <a:tcPr marL="9525" marR="9525" marT="9525" marB="0" anchor="b"/>
                </a:tc>
                <a:tc hMerge="1">
                  <a:txBody>
                    <a:bodyPr/>
                    <a:lstStyle/>
                    <a:p>
                      <a:pPr algn="l" fontAlgn="b"/>
                      <a:endParaRPr lang="en-US" sz="1200" b="0" i="0" u="none" strike="noStrike" dirty="0">
                        <a:solidFill>
                          <a:srgbClr val="000000"/>
                        </a:solidFill>
                        <a:effectLst/>
                        <a:latin typeface="Avenir Next Regular" panose="020B0503020202020204" pitchFamily="34" charset="0"/>
                      </a:endParaRPr>
                    </a:p>
                  </a:txBody>
                  <a:tcPr marL="9525" marR="9525" marT="9525" marB="0" anchor="b"/>
                </a:tc>
                <a:extLst>
                  <a:ext uri="{0D108BD9-81ED-4DB2-BD59-A6C34878D82A}">
                    <a16:rowId xmlns:a16="http://schemas.microsoft.com/office/drawing/2014/main" val="4056487411"/>
                  </a:ext>
                </a:extLst>
              </a:tr>
              <a:tr h="321120">
                <a:tc>
                  <a:txBody>
                    <a:bodyPr/>
                    <a:lstStyle/>
                    <a:p>
                      <a:pPr algn="l" fontAlgn="b"/>
                      <a:r>
                        <a:rPr lang="en-US" sz="1800" u="none" strike="noStrike" dirty="0">
                          <a:solidFill>
                            <a:schemeClr val="bg1"/>
                          </a:solidFill>
                          <a:effectLst/>
                        </a:rPr>
                        <a:t>Measures</a:t>
                      </a:r>
                      <a:endParaRPr lang="en-US" sz="18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tc>
                  <a:txBody>
                    <a:bodyPr/>
                    <a:lstStyle/>
                    <a:p>
                      <a:pPr algn="r" fontAlgn="b"/>
                      <a:r>
                        <a:rPr lang="en-US" sz="1800" u="none" strike="noStrike" dirty="0" err="1">
                          <a:solidFill>
                            <a:schemeClr val="bg1"/>
                          </a:solidFill>
                          <a:effectLst/>
                        </a:rPr>
                        <a:t>ß</a:t>
                      </a:r>
                      <a:endParaRPr lang="en-US" sz="18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tc>
                  <a:txBody>
                    <a:bodyPr/>
                    <a:lstStyle/>
                    <a:p>
                      <a:pPr algn="r" fontAlgn="b"/>
                      <a:r>
                        <a:rPr lang="en-US" sz="1800" u="none" strike="noStrike" dirty="0">
                          <a:solidFill>
                            <a:schemeClr val="bg1"/>
                          </a:solidFill>
                          <a:effectLst/>
                        </a:rPr>
                        <a:t>p-value</a:t>
                      </a:r>
                      <a:endParaRPr lang="en-US" sz="18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tc>
                  <a:txBody>
                    <a:bodyPr/>
                    <a:lstStyle/>
                    <a:p>
                      <a:pPr algn="ctr" fontAlgn="b"/>
                      <a:r>
                        <a:rPr lang="en-US" sz="1800" u="none" strike="noStrike" dirty="0">
                          <a:solidFill>
                            <a:schemeClr val="bg1"/>
                          </a:solidFill>
                          <a:effectLst/>
                        </a:rPr>
                        <a:t> </a:t>
                      </a:r>
                      <a:endParaRPr lang="en-US" sz="18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tc>
                  <a:txBody>
                    <a:bodyPr/>
                    <a:lstStyle/>
                    <a:p>
                      <a:pPr algn="r" fontAlgn="b"/>
                      <a:endParaRPr lang="en-US" sz="1800" b="1"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tc>
                  <a:txBody>
                    <a:bodyPr/>
                    <a:lstStyle/>
                    <a:p>
                      <a:pPr algn="r" fontAlgn="b"/>
                      <a:endParaRPr lang="en-US" sz="18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tc>
                  <a:txBody>
                    <a:bodyPr/>
                    <a:lstStyle/>
                    <a:p>
                      <a:pPr algn="ctr" fontAlgn="b"/>
                      <a:endParaRPr lang="en-US" sz="18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tc>
                  <a:txBody>
                    <a:bodyPr/>
                    <a:lstStyle/>
                    <a:p>
                      <a:pPr algn="ctr" fontAlgn="b"/>
                      <a:r>
                        <a:rPr lang="en-US" sz="1800" u="none" strike="noStrike" dirty="0">
                          <a:solidFill>
                            <a:schemeClr val="bg1"/>
                          </a:solidFill>
                          <a:effectLst/>
                        </a:rPr>
                        <a:t> </a:t>
                      </a:r>
                      <a:endParaRPr lang="en-US" sz="18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extLst>
                  <a:ext uri="{0D108BD9-81ED-4DB2-BD59-A6C34878D82A}">
                    <a16:rowId xmlns:a16="http://schemas.microsoft.com/office/drawing/2014/main" val="594401675"/>
                  </a:ext>
                </a:extLst>
              </a:tr>
              <a:tr h="321120">
                <a:tc>
                  <a:txBody>
                    <a:bodyPr/>
                    <a:lstStyle/>
                    <a:p>
                      <a:pPr algn="l" fontAlgn="b"/>
                      <a:r>
                        <a:rPr lang="en-US" sz="1800" u="none" strike="noStrike" dirty="0">
                          <a:effectLst/>
                        </a:rPr>
                        <a:t>Constant</a:t>
                      </a:r>
                      <a:endParaRPr lang="en-US" sz="18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u="none" strike="noStrike" dirty="0">
                          <a:effectLst/>
                          <a:latin typeface="+mn-lt"/>
                        </a:rPr>
                        <a:t>-0.787</a:t>
                      </a:r>
                      <a:endParaRPr lang="en-US" sz="1800" b="0" i="0" u="none" strike="noStrike" dirty="0">
                        <a:solidFill>
                          <a:srgbClr val="000000"/>
                        </a:solidFill>
                        <a:effectLst/>
                        <a:latin typeface="+mn-lt"/>
                      </a:endParaRPr>
                    </a:p>
                  </a:txBody>
                  <a:tcPr marL="9525" marR="9525" marT="9525" marB="0" anchor="b">
                    <a:solidFill>
                      <a:schemeClr val="bg1"/>
                    </a:solidFill>
                  </a:tcPr>
                </a:tc>
                <a:tc>
                  <a:txBody>
                    <a:bodyPr/>
                    <a:lstStyle/>
                    <a:p>
                      <a:pPr algn="r" fontAlgn="b"/>
                      <a:r>
                        <a:rPr lang="en-US" sz="1800" u="none" strike="noStrike" dirty="0">
                          <a:effectLst/>
                          <a:latin typeface="+mn-lt"/>
                        </a:rPr>
                        <a:t> </a:t>
                      </a:r>
                      <a:endParaRPr lang="en-US" sz="1800" b="0" i="0" u="none" strike="noStrike" dirty="0">
                        <a:solidFill>
                          <a:srgbClr val="000000"/>
                        </a:solidFill>
                        <a:effectLst/>
                        <a:latin typeface="+mn-lt"/>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u="none" strike="noStrike" dirty="0">
                          <a:effectLst/>
                        </a:rPr>
                        <a:t>R=</a:t>
                      </a:r>
                      <a:endParaRPr lang="en-US" sz="18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b="0" i="0" u="none" strike="noStrike" dirty="0">
                          <a:solidFill>
                            <a:srgbClr val="000000"/>
                          </a:solidFill>
                          <a:effectLst/>
                          <a:latin typeface="+mn-lt"/>
                        </a:rPr>
                        <a:t>0.4913</a:t>
                      </a:r>
                    </a:p>
                  </a:txBody>
                  <a:tcPr marL="9525" marR="9525" marT="9525" marB="0" anchor="b">
                    <a:solidFill>
                      <a:schemeClr val="bg1"/>
                    </a:solidFill>
                  </a:tcPr>
                </a:tc>
                <a:tc>
                  <a:txBody>
                    <a:bodyPr/>
                    <a:lstStyle/>
                    <a:p>
                      <a:pPr algn="ctr" fontAlgn="b"/>
                      <a:r>
                        <a:rPr lang="en-US" sz="1800" u="none" strike="noStrike" dirty="0">
                          <a:effectLst/>
                          <a:latin typeface="+mn-lt"/>
                        </a:rPr>
                        <a:t> </a:t>
                      </a:r>
                      <a:endParaRPr lang="en-US" sz="1800" b="0" i="0" u="none" strike="noStrike" dirty="0">
                        <a:solidFill>
                          <a:srgbClr val="FFFFFF"/>
                        </a:solidFill>
                        <a:effectLst/>
                        <a:latin typeface="+mn-lt"/>
                      </a:endParaRPr>
                    </a:p>
                  </a:txBody>
                  <a:tcPr marL="9525" marR="9525" marT="9525" marB="0" anchor="b">
                    <a:solidFill>
                      <a:schemeClr val="bg1"/>
                    </a:solidFill>
                  </a:tcPr>
                </a:tc>
                <a:tc>
                  <a:txBody>
                    <a:bodyPr/>
                    <a:lstStyle/>
                    <a:p>
                      <a:pPr algn="l" fontAlgn="b"/>
                      <a:endParaRPr lang="en-US" sz="1800" b="1"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2205668680"/>
                  </a:ext>
                </a:extLst>
              </a:tr>
              <a:tr h="303279">
                <a:tc>
                  <a:txBody>
                    <a:bodyPr/>
                    <a:lstStyle/>
                    <a:p>
                      <a:pPr algn="l" fontAlgn="b"/>
                      <a:endParaRPr lang="en-US" sz="1800" b="1"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mn-lt"/>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mn-lt"/>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u="none" strike="noStrike" dirty="0">
                          <a:effectLst/>
                        </a:rPr>
                        <a:t>R</a:t>
                      </a:r>
                      <a:r>
                        <a:rPr lang="en-US" sz="1800" u="none" strike="noStrike" baseline="30000" dirty="0">
                          <a:effectLst/>
                        </a:rPr>
                        <a:t>2 </a:t>
                      </a:r>
                      <a:r>
                        <a:rPr lang="en-US" sz="1800" u="none" strike="noStrike" dirty="0">
                          <a:effectLst/>
                        </a:rPr>
                        <a:t>=</a:t>
                      </a:r>
                      <a:endParaRPr lang="en-US" sz="18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u="none" strike="noStrike" dirty="0">
                          <a:effectLst/>
                        </a:rPr>
                        <a:t>0.2414</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1"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3762013857"/>
                  </a:ext>
                </a:extLst>
              </a:tr>
              <a:tr h="303279">
                <a:tc>
                  <a:txBody>
                    <a:bodyPr/>
                    <a:lstStyle/>
                    <a:p>
                      <a:pPr algn="l" fontAlgn="b"/>
                      <a:endParaRPr lang="en-US" sz="1800" b="1"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mn-lt"/>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mn-lt"/>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u="none" strike="noStrike" dirty="0">
                          <a:effectLst/>
                        </a:rPr>
                        <a:t>Overall p-value</a:t>
                      </a:r>
                      <a:endParaRPr lang="en-US" sz="18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b="0" i="0" u="none" strike="noStrike" dirty="0">
                          <a:solidFill>
                            <a:srgbClr val="000000"/>
                          </a:solidFill>
                          <a:effectLst/>
                          <a:latin typeface="+mn-lt"/>
                        </a:rPr>
                        <a:t>&lt;0.001</a:t>
                      </a:r>
                    </a:p>
                  </a:txBody>
                  <a:tcPr marL="9525" marR="9525" marT="9525" marB="0" anchor="b">
                    <a:solidFill>
                      <a:schemeClr val="bg1"/>
                    </a:solidFill>
                  </a:tcPr>
                </a:tc>
                <a:tc>
                  <a:txBody>
                    <a:bodyPr/>
                    <a:lstStyle/>
                    <a:p>
                      <a:pPr algn="l" fontAlgn="b"/>
                      <a:r>
                        <a:rPr lang="en-US" sz="1800" b="1" i="0" u="none" strike="noStrike" dirty="0">
                          <a:solidFill>
                            <a:srgbClr val="000000"/>
                          </a:solidFill>
                          <a:effectLst/>
                          <a:latin typeface="Avenir Next Regular" panose="020B0503020202020204" pitchFamily="34" charset="0"/>
                        </a:rPr>
                        <a:t> </a:t>
                      </a:r>
                    </a:p>
                  </a:txBody>
                  <a:tcPr marL="9525" marR="9525" marT="9525" marB="0" anchor="b">
                    <a:solidFill>
                      <a:schemeClr val="bg1"/>
                    </a:solidFill>
                  </a:tcPr>
                </a:tc>
                <a:tc>
                  <a:txBody>
                    <a:bodyPr/>
                    <a:lstStyle/>
                    <a:p>
                      <a:pPr algn="l" fontAlgn="b"/>
                      <a:endParaRPr lang="en-US" sz="1800" b="1"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2123179365"/>
                  </a:ext>
                </a:extLst>
              </a:tr>
              <a:tr h="321120">
                <a:tc>
                  <a:txBody>
                    <a:bodyPr/>
                    <a:lstStyle/>
                    <a:p>
                      <a:pPr algn="l" fontAlgn="b"/>
                      <a:r>
                        <a:rPr lang="en-US" sz="1800" b="1" u="none" strike="noStrike" dirty="0">
                          <a:effectLst/>
                        </a:rPr>
                        <a:t>Combat Exposure </a:t>
                      </a:r>
                      <a:r>
                        <a:rPr lang="en-US" sz="1800" u="none" strike="noStrike" dirty="0">
                          <a:effectLst/>
                        </a:rPr>
                        <a:t>(scale)</a:t>
                      </a:r>
                      <a:endParaRPr lang="en-US" sz="18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u="none" strike="noStrike" dirty="0">
                          <a:effectLst/>
                          <a:latin typeface="+mn-lt"/>
                        </a:rPr>
                        <a:t>0.015</a:t>
                      </a:r>
                      <a:endParaRPr lang="en-US" sz="1800" b="0" i="0" u="none" strike="noStrike" dirty="0">
                        <a:solidFill>
                          <a:srgbClr val="000000"/>
                        </a:solidFill>
                        <a:effectLst/>
                        <a:latin typeface="+mn-lt"/>
                      </a:endParaRPr>
                    </a:p>
                  </a:txBody>
                  <a:tcPr marL="9525" marR="9525" marT="9525" marB="0" anchor="b">
                    <a:solidFill>
                      <a:schemeClr val="bg1"/>
                    </a:solidFill>
                  </a:tcPr>
                </a:tc>
                <a:tc>
                  <a:txBody>
                    <a:bodyPr/>
                    <a:lstStyle/>
                    <a:p>
                      <a:pPr algn="r" fontAlgn="b"/>
                      <a:r>
                        <a:rPr lang="en-US" sz="1800" u="none" strike="noStrike" dirty="0">
                          <a:effectLst/>
                          <a:latin typeface="+mn-lt"/>
                        </a:rPr>
                        <a:t>&lt;0.001</a:t>
                      </a:r>
                      <a:endParaRPr lang="en-US" sz="1800" b="0" i="0" u="none" strike="noStrike" dirty="0">
                        <a:solidFill>
                          <a:srgbClr val="000000"/>
                        </a:solidFill>
                        <a:effectLst/>
                        <a:latin typeface="+mn-lt"/>
                      </a:endParaRPr>
                    </a:p>
                  </a:txBody>
                  <a:tcPr marL="9525" marR="9525" marT="9525" marB="0" anchor="b">
                    <a:solidFill>
                      <a:schemeClr val="bg1"/>
                    </a:solidFill>
                  </a:tcPr>
                </a:tc>
                <a:tc>
                  <a:txBody>
                    <a:bodyPr/>
                    <a:lstStyle/>
                    <a:p>
                      <a:pPr algn="l" fontAlgn="b"/>
                      <a:r>
                        <a:rPr lang="en-US" sz="1800" b="0" i="0" u="none" strike="noStrike" dirty="0">
                          <a:solidFill>
                            <a:srgbClr val="000000"/>
                          </a:solidFill>
                          <a:effectLst/>
                          <a:latin typeface="Avenir Next Regular" panose="020B0503020202020204" pitchFamily="34" charset="0"/>
                        </a:rPr>
                        <a:t>#</a:t>
                      </a:r>
                    </a:p>
                  </a:txBody>
                  <a:tcPr marL="9525" marR="9525" marT="9525" marB="0" anchor="b">
                    <a:solidFill>
                      <a:schemeClr val="bg1"/>
                    </a:solidFill>
                  </a:tcPr>
                </a:tc>
                <a:tc>
                  <a:txBody>
                    <a:bodyPr/>
                    <a:lstStyle/>
                    <a:p>
                      <a:pPr algn="r" fontAlgn="b"/>
                      <a:endParaRPr lang="en-US" sz="18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1"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1277103296"/>
                  </a:ext>
                </a:extLst>
              </a:tr>
              <a:tr h="321120">
                <a:tc>
                  <a:txBody>
                    <a:bodyPr/>
                    <a:lstStyle/>
                    <a:p>
                      <a:pPr algn="l" fontAlgn="b"/>
                      <a:r>
                        <a:rPr lang="en-US" sz="1800" b="1" u="none" strike="noStrike" dirty="0">
                          <a:effectLst/>
                        </a:rPr>
                        <a:t>Daily Stress </a:t>
                      </a:r>
                      <a:r>
                        <a:rPr lang="en-US" sz="1800" u="none" strike="noStrike" dirty="0">
                          <a:effectLst/>
                        </a:rPr>
                        <a:t>(Scale)</a:t>
                      </a:r>
                      <a:endParaRPr lang="en-US" sz="18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b="0" i="0" u="none" strike="noStrike" dirty="0">
                          <a:solidFill>
                            <a:srgbClr val="000000"/>
                          </a:solidFill>
                          <a:effectLst/>
                          <a:latin typeface="+mn-lt"/>
                        </a:rPr>
                        <a:t>0.121</a:t>
                      </a:r>
                    </a:p>
                  </a:txBody>
                  <a:tcPr marL="9525" marR="9525" marT="9525" marB="0" anchor="b">
                    <a:solidFill>
                      <a:schemeClr val="bg1"/>
                    </a:solidFill>
                  </a:tcPr>
                </a:tc>
                <a:tc>
                  <a:txBody>
                    <a:bodyPr/>
                    <a:lstStyle/>
                    <a:p>
                      <a:pPr algn="r" fontAlgn="b"/>
                      <a:r>
                        <a:rPr lang="en-US" sz="1800" b="0" i="0" u="none" strike="noStrike" dirty="0">
                          <a:solidFill>
                            <a:srgbClr val="000000"/>
                          </a:solidFill>
                          <a:effectLst/>
                          <a:latin typeface="+mn-lt"/>
                        </a:rPr>
                        <a:t>0.004</a:t>
                      </a:r>
                    </a:p>
                  </a:txBody>
                  <a:tcPr marL="9525" marR="9525" marT="9525" marB="0" anchor="b">
                    <a:solidFill>
                      <a:schemeClr val="bg1"/>
                    </a:solidFill>
                  </a:tcPr>
                </a:tc>
                <a:tc>
                  <a:txBody>
                    <a:bodyPr/>
                    <a:lstStyle/>
                    <a:p>
                      <a:pPr algn="l" fontAlgn="b"/>
                      <a:r>
                        <a:rPr lang="en-US" sz="1800" b="0" i="0" u="none" strike="noStrike" dirty="0">
                          <a:solidFill>
                            <a:srgbClr val="000000"/>
                          </a:solidFill>
                          <a:effectLst/>
                          <a:latin typeface="+mn-lt"/>
                        </a:rPr>
                        <a:t>#</a:t>
                      </a: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3945919193"/>
                  </a:ext>
                </a:extLst>
              </a:tr>
              <a:tr h="321120">
                <a:tc>
                  <a:txBody>
                    <a:bodyPr/>
                    <a:lstStyle/>
                    <a:p>
                      <a:pPr algn="l" fontAlgn="b"/>
                      <a:r>
                        <a:rPr lang="en-US" sz="1800" b="1" u="none" strike="noStrike" dirty="0">
                          <a:effectLst/>
                        </a:rPr>
                        <a:t>Loneliness </a:t>
                      </a:r>
                      <a:r>
                        <a:rPr lang="en-US" sz="1800" u="none" strike="noStrike" dirty="0">
                          <a:effectLst/>
                        </a:rPr>
                        <a:t>(Scale)</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b="0" i="0" u="none" strike="noStrike" dirty="0">
                          <a:solidFill>
                            <a:srgbClr val="000000"/>
                          </a:solidFill>
                          <a:effectLst/>
                          <a:latin typeface="+mn-lt"/>
                        </a:rPr>
                        <a:t>0.054</a:t>
                      </a:r>
                    </a:p>
                  </a:txBody>
                  <a:tcPr marL="9525" marR="9525" marT="9525" marB="0" anchor="b">
                    <a:solidFill>
                      <a:schemeClr val="bg1"/>
                    </a:solidFill>
                  </a:tcPr>
                </a:tc>
                <a:tc>
                  <a:txBody>
                    <a:bodyPr/>
                    <a:lstStyle/>
                    <a:p>
                      <a:pPr algn="r" fontAlgn="b"/>
                      <a:r>
                        <a:rPr lang="en-US" sz="1800" u="none" strike="noStrike" dirty="0">
                          <a:effectLst/>
                          <a:latin typeface="+mn-lt"/>
                        </a:rPr>
                        <a:t>&lt;0.001</a:t>
                      </a:r>
                      <a:endParaRPr lang="en-US" sz="1800" b="0" i="0" u="none" strike="noStrike" dirty="0">
                        <a:solidFill>
                          <a:srgbClr val="000000"/>
                        </a:solidFill>
                        <a:effectLst/>
                        <a:latin typeface="+mn-lt"/>
                      </a:endParaRPr>
                    </a:p>
                  </a:txBody>
                  <a:tcPr marL="9525" marR="9525" marT="9525" marB="0" anchor="b">
                    <a:solidFill>
                      <a:schemeClr val="bg1"/>
                    </a:solidFill>
                  </a:tcPr>
                </a:tc>
                <a:tc>
                  <a:txBody>
                    <a:bodyPr/>
                    <a:lstStyle/>
                    <a:p>
                      <a:pPr algn="l" fontAlgn="b"/>
                      <a:r>
                        <a:rPr lang="en-US" sz="1800" u="none" strike="noStrike" dirty="0">
                          <a:effectLst/>
                        </a:rPr>
                        <a:t>#</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chemeClr val="bg1"/>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953594797"/>
                  </a:ext>
                </a:extLst>
              </a:tr>
              <a:tr h="303279">
                <a:tc>
                  <a:txBody>
                    <a:bodyPr/>
                    <a:lstStyle/>
                    <a:p>
                      <a:pPr algn="l" fontAlgn="b"/>
                      <a:r>
                        <a:rPr lang="en-US" sz="1800" b="1" u="none" strike="noStrike" dirty="0">
                          <a:effectLst/>
                        </a:rPr>
                        <a:t>Moral Injury </a:t>
                      </a:r>
                      <a:r>
                        <a:rPr lang="en-US" sz="1800" u="none" strike="noStrike" dirty="0">
                          <a:effectLst/>
                        </a:rPr>
                        <a:t>(Scale)</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b="0" i="0" u="none" strike="noStrike" dirty="0">
                          <a:solidFill>
                            <a:srgbClr val="000000"/>
                          </a:solidFill>
                          <a:effectLst/>
                          <a:latin typeface="+mn-lt"/>
                        </a:rPr>
                        <a:t>0.014</a:t>
                      </a:r>
                    </a:p>
                  </a:txBody>
                  <a:tcPr marL="9525" marR="9525" marT="9525" marB="0" anchor="b">
                    <a:solidFill>
                      <a:schemeClr val="bg1"/>
                    </a:solidFill>
                  </a:tcPr>
                </a:tc>
                <a:tc>
                  <a:txBody>
                    <a:bodyPr/>
                    <a:lstStyle/>
                    <a:p>
                      <a:pPr algn="r" fontAlgn="b"/>
                      <a:r>
                        <a:rPr lang="en-US" sz="1800" b="0" i="0" u="none" strike="noStrike" dirty="0">
                          <a:solidFill>
                            <a:srgbClr val="000000"/>
                          </a:solidFill>
                          <a:effectLst/>
                          <a:latin typeface="+mn-lt"/>
                        </a:rPr>
                        <a:t>&lt;0.001</a:t>
                      </a: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2330407592"/>
                  </a:ext>
                </a:extLst>
              </a:tr>
              <a:tr h="321120">
                <a:tc>
                  <a:txBody>
                    <a:bodyPr/>
                    <a:lstStyle/>
                    <a:p>
                      <a:pPr algn="l" fontAlgn="b"/>
                      <a:r>
                        <a:rPr lang="en-US" sz="1800" b="1" u="none" strike="noStrike" dirty="0">
                          <a:effectLst/>
                        </a:rPr>
                        <a:t>Self-Stigmatization </a:t>
                      </a:r>
                      <a:r>
                        <a:rPr lang="en-US" sz="1800" u="none" strike="noStrike" dirty="0">
                          <a:effectLst/>
                        </a:rPr>
                        <a:t>(Scale)</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b="0" i="0" u="none" strike="noStrike" dirty="0">
                          <a:solidFill>
                            <a:srgbClr val="000000"/>
                          </a:solidFill>
                          <a:effectLst/>
                          <a:latin typeface="+mn-lt"/>
                        </a:rPr>
                        <a:t>0.004</a:t>
                      </a:r>
                    </a:p>
                  </a:txBody>
                  <a:tcPr marL="9525" marR="9525" marT="9525" marB="0" anchor="b">
                    <a:solidFill>
                      <a:schemeClr val="bg1"/>
                    </a:solidFill>
                  </a:tcPr>
                </a:tc>
                <a:tc>
                  <a:txBody>
                    <a:bodyPr/>
                    <a:lstStyle/>
                    <a:p>
                      <a:pPr algn="r" fontAlgn="b"/>
                      <a:r>
                        <a:rPr lang="en-US" sz="1800" u="none" strike="noStrike" dirty="0">
                          <a:effectLst/>
                          <a:latin typeface="+mn-lt"/>
                        </a:rPr>
                        <a:t>0.492</a:t>
                      </a:r>
                      <a:endParaRPr lang="en-US" sz="1800" b="0" i="0" u="none" strike="noStrike" dirty="0">
                        <a:solidFill>
                          <a:srgbClr val="000000"/>
                        </a:solidFill>
                        <a:effectLst/>
                        <a:latin typeface="+mn-lt"/>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1351151314"/>
                  </a:ext>
                </a:extLst>
              </a:tr>
              <a:tr h="303279">
                <a:tc>
                  <a:txBody>
                    <a:bodyPr/>
                    <a:lstStyle/>
                    <a:p>
                      <a:pPr algn="l" fontAlgn="b"/>
                      <a:r>
                        <a:rPr lang="en-US" sz="1800" b="1" u="none" strike="noStrike" dirty="0">
                          <a:effectLst/>
                        </a:rPr>
                        <a:t>Suicide Risk </a:t>
                      </a:r>
                      <a:r>
                        <a:rPr lang="en-US" sz="1800" u="none" strike="noStrike" dirty="0">
                          <a:effectLst/>
                        </a:rPr>
                        <a:t>(Scale)</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u="none" strike="noStrike" dirty="0">
                          <a:effectLst/>
                          <a:latin typeface="+mn-lt"/>
                        </a:rPr>
                        <a:t>0.076</a:t>
                      </a:r>
                      <a:endParaRPr lang="en-US" sz="1800" b="0" i="0" u="none" strike="noStrike" dirty="0">
                        <a:solidFill>
                          <a:srgbClr val="000000"/>
                        </a:solidFill>
                        <a:effectLst/>
                        <a:latin typeface="+mn-lt"/>
                      </a:endParaRPr>
                    </a:p>
                  </a:txBody>
                  <a:tcPr marL="9525" marR="9525" marT="9525" marB="0" anchor="b">
                    <a:solidFill>
                      <a:schemeClr val="bg1"/>
                    </a:solidFill>
                  </a:tcPr>
                </a:tc>
                <a:tc>
                  <a:txBody>
                    <a:bodyPr/>
                    <a:lstStyle/>
                    <a:p>
                      <a:pPr algn="r" fontAlgn="b"/>
                      <a:r>
                        <a:rPr lang="en-US" sz="1800" u="none" strike="noStrike" dirty="0">
                          <a:effectLst/>
                          <a:latin typeface="+mn-lt"/>
                        </a:rPr>
                        <a:t>&lt;0.001</a:t>
                      </a:r>
                      <a:endParaRPr lang="en-US" sz="1800" b="0" i="0" u="none" strike="noStrike" dirty="0">
                        <a:solidFill>
                          <a:srgbClr val="000000"/>
                        </a:solidFill>
                        <a:effectLst/>
                        <a:latin typeface="+mn-lt"/>
                      </a:endParaRPr>
                    </a:p>
                  </a:txBody>
                  <a:tcPr marL="9525" marR="9525" marT="9525" marB="0" anchor="b">
                    <a:solidFill>
                      <a:schemeClr val="bg1"/>
                    </a:solidFill>
                  </a:tcPr>
                </a:tc>
                <a:tc>
                  <a:txBody>
                    <a:bodyPr/>
                    <a:lstStyle/>
                    <a:p>
                      <a:pPr algn="l" fontAlgn="b"/>
                      <a:r>
                        <a:rPr lang="en-US" sz="1800" b="0" i="0" u="none" strike="noStrike" dirty="0">
                          <a:solidFill>
                            <a:srgbClr val="000000"/>
                          </a:solidFill>
                          <a:effectLst/>
                          <a:latin typeface="Avenir Next Regular" panose="020B0503020202020204" pitchFamily="34" charset="0"/>
                        </a:rPr>
                        <a:t>#</a:t>
                      </a: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640869050"/>
                  </a:ext>
                </a:extLst>
              </a:tr>
              <a:tr h="321120">
                <a:tc>
                  <a:txBody>
                    <a:bodyPr/>
                    <a:lstStyle/>
                    <a:p>
                      <a:pPr algn="l" fontAlgn="b"/>
                      <a:r>
                        <a:rPr lang="en-US" sz="1800" b="1" u="none" strike="noStrike" dirty="0">
                          <a:effectLst/>
                        </a:rPr>
                        <a:t>History of Traumatic Brain Injury </a:t>
                      </a:r>
                      <a:r>
                        <a:rPr lang="en-US" sz="1800" u="none" strike="noStrike" dirty="0">
                          <a:effectLst/>
                        </a:rPr>
                        <a:t>(Binary)</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u="none" strike="noStrike" dirty="0">
                          <a:effectLst/>
                          <a:latin typeface="+mn-lt"/>
                        </a:rPr>
                        <a:t>0.014</a:t>
                      </a:r>
                      <a:endParaRPr lang="en-US" sz="1800" b="0" i="0" u="none" strike="noStrike" dirty="0">
                        <a:solidFill>
                          <a:srgbClr val="000000"/>
                        </a:solidFill>
                        <a:effectLst/>
                        <a:latin typeface="+mn-lt"/>
                      </a:endParaRPr>
                    </a:p>
                  </a:txBody>
                  <a:tcPr marL="9525" marR="9525" marT="9525" marB="0" anchor="b">
                    <a:solidFill>
                      <a:schemeClr val="bg1"/>
                    </a:solidFill>
                  </a:tcPr>
                </a:tc>
                <a:tc>
                  <a:txBody>
                    <a:bodyPr/>
                    <a:lstStyle/>
                    <a:p>
                      <a:pPr algn="r" fontAlgn="b"/>
                      <a:r>
                        <a:rPr lang="en-US" sz="1800" u="none" strike="noStrike" dirty="0">
                          <a:effectLst/>
                          <a:latin typeface="+mn-lt"/>
                        </a:rPr>
                        <a:t>0.866</a:t>
                      </a:r>
                      <a:endParaRPr lang="en-US" sz="1800" b="0" i="0" u="none" strike="noStrike" dirty="0">
                        <a:solidFill>
                          <a:srgbClr val="000000"/>
                        </a:solidFill>
                        <a:effectLst/>
                        <a:latin typeface="+mn-lt"/>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4232133080"/>
                  </a:ext>
                </a:extLst>
              </a:tr>
              <a:tr h="303279">
                <a:tc>
                  <a:txBody>
                    <a:bodyPr/>
                    <a:lstStyle/>
                    <a:p>
                      <a:pPr algn="l"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235844515"/>
                  </a:ext>
                </a:extLst>
              </a:tr>
              <a:tr h="303279">
                <a:tc>
                  <a:txBody>
                    <a:bodyPr/>
                    <a:lstStyle/>
                    <a:p>
                      <a:pPr algn="l" fontAlgn="b"/>
                      <a:r>
                        <a:rPr lang="en-US" sz="1600" u="none" strike="noStrike">
                          <a:effectLst/>
                        </a:rPr>
                        <a:t># Denotes p-value &lt; 0.05</a:t>
                      </a:r>
                      <a:endParaRPr lang="en-US" sz="16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3229945434"/>
                  </a:ext>
                </a:extLst>
              </a:tr>
              <a:tr h="543347">
                <a:tc gridSpan="8">
                  <a:txBody>
                    <a:bodyPr/>
                    <a:lstStyle/>
                    <a:p>
                      <a:pPr algn="l" fontAlgn="b"/>
                      <a:r>
                        <a:rPr lang="en-US" sz="1600" u="none" strike="noStrike" dirty="0">
                          <a:effectLst/>
                        </a:rPr>
                        <a:t>*Combat Exposure, Daily Stress, Loneliness, Moral Injury, Self-Stigmatization, Suicide Risk, and History of Traumatic Brain Injury</a:t>
                      </a:r>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7356542"/>
                  </a:ext>
                </a:extLst>
              </a:tr>
            </a:tbl>
          </a:graphicData>
        </a:graphic>
      </p:graphicFrame>
      <p:sp>
        <p:nvSpPr>
          <p:cNvPr id="4" name="AutoShape 2">
            <a:extLst>
              <a:ext uri="{FF2B5EF4-FFF2-40B4-BE49-F238E27FC236}">
                <a16:creationId xmlns:a16="http://schemas.microsoft.com/office/drawing/2014/main" id="{12F90869-9674-BCD9-4A5F-1E02F324BC2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6552214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2608A-B7A6-B16E-86D8-D9E2B24E496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6EB06AC-E6BC-32DA-2CDD-D04CC896FEDF}"/>
              </a:ext>
            </a:extLst>
          </p:cNvPr>
          <p:cNvSpPr txBox="1"/>
          <p:nvPr/>
        </p:nvSpPr>
        <p:spPr>
          <a:xfrm>
            <a:off x="1006660" y="2157211"/>
            <a:ext cx="10175631" cy="1111843"/>
          </a:xfrm>
          <a:prstGeom prst="rect">
            <a:avLst/>
          </a:prstGeom>
        </p:spPr>
        <p:txBody>
          <a:bodyPr vert="horz" lIns="91440" tIns="45720" rIns="91440" bIns="45720" rtlCol="0" anchor="ctr">
            <a:normAutofit/>
          </a:bodyPr>
          <a:lstStyle/>
          <a:p>
            <a:pPr algn="ctr">
              <a:lnSpc>
                <a:spcPct val="90000"/>
              </a:lnSpc>
              <a:spcBef>
                <a:spcPct val="0"/>
              </a:spcBef>
              <a:spcAft>
                <a:spcPts val="600"/>
              </a:spcAft>
            </a:pPr>
            <a:endParaRPr lang="en-US" sz="3400" kern="1200" dirty="0">
              <a:solidFill>
                <a:schemeClr val="tx1"/>
              </a:solidFill>
              <a:latin typeface="+mj-lt"/>
              <a:ea typeface="+mj-ea"/>
              <a:cs typeface="+mj-cs"/>
            </a:endParaRPr>
          </a:p>
        </p:txBody>
      </p:sp>
      <p:sp>
        <p:nvSpPr>
          <p:cNvPr id="6" name="TextBox 5">
            <a:extLst>
              <a:ext uri="{FF2B5EF4-FFF2-40B4-BE49-F238E27FC236}">
                <a16:creationId xmlns:a16="http://schemas.microsoft.com/office/drawing/2014/main" id="{992A852D-ECE8-B709-DD8D-F14B37DED082}"/>
              </a:ext>
            </a:extLst>
          </p:cNvPr>
          <p:cNvSpPr txBox="1"/>
          <p:nvPr/>
        </p:nvSpPr>
        <p:spPr>
          <a:xfrm>
            <a:off x="0" y="15149"/>
            <a:ext cx="12192000" cy="830997"/>
          </a:xfrm>
          <a:prstGeom prst="rect">
            <a:avLst/>
          </a:prstGeom>
          <a:solidFill>
            <a:srgbClr val="FF8300"/>
          </a:solidFill>
        </p:spPr>
        <p:txBody>
          <a:bodyPr wrap="square" lIns="91440" tIns="45720" rIns="91440" bIns="45720" rtlCol="0" anchor="t">
            <a:spAutoFit/>
          </a:bodyPr>
          <a:lstStyle/>
          <a:p>
            <a:pPr algn="ctr">
              <a:lnSpc>
                <a:spcPct val="90000"/>
              </a:lnSpc>
              <a:spcBef>
                <a:spcPct val="0"/>
              </a:spcBef>
              <a:spcAft>
                <a:spcPts val="600"/>
              </a:spcAft>
            </a:pPr>
            <a:r>
              <a:rPr lang="en-US" sz="2400" b="1" kern="1200" dirty="0">
                <a:solidFill>
                  <a:schemeClr val="tx1"/>
                </a:solidFill>
                <a:latin typeface="+mj-lt"/>
                <a:ea typeface="+mj-ea"/>
                <a:cs typeface="+mj-cs"/>
              </a:rPr>
              <a:t>MULTIPLE LINEAR REGRESSION </a:t>
            </a:r>
            <a:endParaRPr lang="en-US" sz="2400" kern="1200" dirty="0">
              <a:solidFill>
                <a:schemeClr val="tx1"/>
              </a:solidFill>
              <a:latin typeface="+mj-lt"/>
              <a:ea typeface="+mj-ea"/>
              <a:cs typeface="+mj-cs"/>
            </a:endParaRPr>
          </a:p>
          <a:p>
            <a:pPr algn="ctr">
              <a:lnSpc>
                <a:spcPct val="90000"/>
              </a:lnSpc>
              <a:spcBef>
                <a:spcPct val="0"/>
              </a:spcBef>
              <a:spcAft>
                <a:spcPts val="600"/>
              </a:spcAft>
            </a:pPr>
            <a:r>
              <a:rPr lang="en-US" sz="2400" b="1" kern="1200" dirty="0">
                <a:solidFill>
                  <a:schemeClr val="tx1"/>
                </a:solidFill>
                <a:latin typeface="+mj-lt"/>
                <a:ea typeface="+mj-ea"/>
                <a:cs typeface="+mj-cs"/>
              </a:rPr>
              <a:t>Correlation Plot Between all Protective Factor</a:t>
            </a:r>
            <a:endParaRPr lang="en-US" sz="2400" kern="1200" dirty="0">
              <a:solidFill>
                <a:schemeClr val="tx1"/>
              </a:solidFill>
              <a:latin typeface="+mj-lt"/>
              <a:ea typeface="+mj-ea"/>
              <a:cs typeface="+mj-cs"/>
            </a:endParaRPr>
          </a:p>
        </p:txBody>
      </p:sp>
      <p:pic>
        <p:nvPicPr>
          <p:cNvPr id="3" name="Picture 2">
            <a:extLst>
              <a:ext uri="{FF2B5EF4-FFF2-40B4-BE49-F238E27FC236}">
                <a16:creationId xmlns:a16="http://schemas.microsoft.com/office/drawing/2014/main" id="{246AFEC1-03E2-7242-C346-DDE342BF2520}"/>
              </a:ext>
            </a:extLst>
          </p:cNvPr>
          <p:cNvPicPr>
            <a:picLocks noChangeAspect="1"/>
          </p:cNvPicPr>
          <p:nvPr/>
        </p:nvPicPr>
        <p:blipFill>
          <a:blip r:embed="rId3"/>
          <a:srcRect/>
          <a:stretch/>
        </p:blipFill>
        <p:spPr>
          <a:xfrm>
            <a:off x="3427475" y="1115568"/>
            <a:ext cx="5334000" cy="5334000"/>
          </a:xfrm>
          <a:prstGeom prst="rect">
            <a:avLst/>
          </a:prstGeom>
        </p:spPr>
      </p:pic>
    </p:spTree>
    <p:extLst>
      <p:ext uri="{BB962C8B-B14F-4D97-AF65-F5344CB8AC3E}">
        <p14:creationId xmlns:p14="http://schemas.microsoft.com/office/powerpoint/2010/main" val="39251505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7F0D3-0567-A7FF-1DBC-17988BF2531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ABF0B7B-4FB0-5FB6-9079-F4B5DCDCD7CF}"/>
              </a:ext>
            </a:extLst>
          </p:cNvPr>
          <p:cNvSpPr txBox="1"/>
          <p:nvPr/>
        </p:nvSpPr>
        <p:spPr>
          <a:xfrm>
            <a:off x="1006660" y="2157211"/>
            <a:ext cx="10175631" cy="1111843"/>
          </a:xfrm>
          <a:prstGeom prst="rect">
            <a:avLst/>
          </a:prstGeom>
        </p:spPr>
        <p:txBody>
          <a:bodyPr vert="horz" lIns="91440" tIns="45720" rIns="91440" bIns="45720" rtlCol="0" anchor="ctr">
            <a:normAutofit/>
          </a:bodyPr>
          <a:lstStyle/>
          <a:p>
            <a:pPr algn="ctr">
              <a:lnSpc>
                <a:spcPct val="90000"/>
              </a:lnSpc>
              <a:spcBef>
                <a:spcPct val="0"/>
              </a:spcBef>
              <a:spcAft>
                <a:spcPts val="600"/>
              </a:spcAft>
            </a:pPr>
            <a:endParaRPr lang="en-US" sz="3400" kern="1200" dirty="0">
              <a:solidFill>
                <a:schemeClr val="tx1"/>
              </a:solidFill>
              <a:latin typeface="+mj-lt"/>
              <a:ea typeface="+mj-ea"/>
              <a:cs typeface="+mj-cs"/>
            </a:endParaRPr>
          </a:p>
        </p:txBody>
      </p:sp>
      <p:graphicFrame>
        <p:nvGraphicFramePr>
          <p:cNvPr id="4" name="Table 3">
            <a:extLst>
              <a:ext uri="{FF2B5EF4-FFF2-40B4-BE49-F238E27FC236}">
                <a16:creationId xmlns:a16="http://schemas.microsoft.com/office/drawing/2014/main" id="{C89D338C-1FE7-F74E-5003-D0C1425F02E5}"/>
              </a:ext>
            </a:extLst>
          </p:cNvPr>
          <p:cNvGraphicFramePr>
            <a:graphicFrameLocks noGrp="1"/>
          </p:cNvGraphicFramePr>
          <p:nvPr/>
        </p:nvGraphicFramePr>
        <p:xfrm>
          <a:off x="2427483" y="1296836"/>
          <a:ext cx="6567402" cy="2361841"/>
        </p:xfrm>
        <a:graphic>
          <a:graphicData uri="http://schemas.openxmlformats.org/drawingml/2006/table">
            <a:tbl>
              <a:tblPr/>
              <a:tblGrid>
                <a:gridCol w="2189156">
                  <a:extLst>
                    <a:ext uri="{9D8B030D-6E8A-4147-A177-3AD203B41FA5}">
                      <a16:colId xmlns:a16="http://schemas.microsoft.com/office/drawing/2014/main" val="3555616014"/>
                    </a:ext>
                  </a:extLst>
                </a:gridCol>
                <a:gridCol w="1057808">
                  <a:extLst>
                    <a:ext uri="{9D8B030D-6E8A-4147-A177-3AD203B41FA5}">
                      <a16:colId xmlns:a16="http://schemas.microsoft.com/office/drawing/2014/main" val="3619961706"/>
                    </a:ext>
                  </a:extLst>
                </a:gridCol>
                <a:gridCol w="1108767">
                  <a:extLst>
                    <a:ext uri="{9D8B030D-6E8A-4147-A177-3AD203B41FA5}">
                      <a16:colId xmlns:a16="http://schemas.microsoft.com/office/drawing/2014/main" val="2854376696"/>
                    </a:ext>
                  </a:extLst>
                </a:gridCol>
                <a:gridCol w="1057808">
                  <a:extLst>
                    <a:ext uri="{9D8B030D-6E8A-4147-A177-3AD203B41FA5}">
                      <a16:colId xmlns:a16="http://schemas.microsoft.com/office/drawing/2014/main" val="2359577838"/>
                    </a:ext>
                  </a:extLst>
                </a:gridCol>
                <a:gridCol w="1153863">
                  <a:extLst>
                    <a:ext uri="{9D8B030D-6E8A-4147-A177-3AD203B41FA5}">
                      <a16:colId xmlns:a16="http://schemas.microsoft.com/office/drawing/2014/main" val="3502518861"/>
                    </a:ext>
                  </a:extLst>
                </a:gridCol>
              </a:tblGrid>
              <a:tr h="628777">
                <a:tc>
                  <a:txBody>
                    <a:bodyPr/>
                    <a:lstStyle/>
                    <a:p>
                      <a:pPr algn="l" fontAlgn="b">
                        <a:buNone/>
                      </a:pP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ctr" fontAlgn="b">
                        <a:buNone/>
                      </a:pPr>
                      <a:r>
                        <a:rPr lang="en-US" sz="1300" b="1" i="0" u="none" strike="noStrike">
                          <a:solidFill>
                            <a:srgbClr val="000000"/>
                          </a:solidFill>
                          <a:effectLst/>
                          <a:latin typeface="Arial" panose="020B0604020202020204" pitchFamily="34" charset="0"/>
                        </a:rPr>
                        <a:t>Alcohol and Drug Use Risk</a:t>
                      </a: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ctr" fontAlgn="b">
                        <a:buNone/>
                      </a:pPr>
                      <a:r>
                        <a:rPr lang="en-US" sz="1300" b="1" i="0" u="none" strike="noStrike" dirty="0">
                          <a:solidFill>
                            <a:srgbClr val="000000"/>
                          </a:solidFill>
                          <a:effectLst/>
                          <a:latin typeface="Arial" panose="020B0604020202020204" pitchFamily="34" charset="0"/>
                        </a:rPr>
                        <a:t>Help-Seeking Behavior</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ctr" fontAlgn="b">
                        <a:buNone/>
                      </a:pPr>
                      <a:r>
                        <a:rPr lang="en-US" sz="1300" b="1" i="0" u="none" strike="noStrike" dirty="0">
                          <a:solidFill>
                            <a:srgbClr val="000000"/>
                          </a:solidFill>
                          <a:effectLst/>
                          <a:latin typeface="Arial" panose="020B0604020202020204" pitchFamily="34" charset="0"/>
                        </a:rPr>
                        <a:t>Quality of Life</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ctr" fontAlgn="b">
                        <a:buNone/>
                      </a:pPr>
                      <a:r>
                        <a:rPr lang="en-US" sz="1300" b="1" i="0" u="none" strike="noStrike" dirty="0">
                          <a:solidFill>
                            <a:srgbClr val="000000"/>
                          </a:solidFill>
                          <a:effectLst/>
                          <a:latin typeface="Arial" panose="020B0604020202020204" pitchFamily="34" charset="0"/>
                        </a:rPr>
                        <a:t>Overall Wellness</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extLst>
                  <a:ext uri="{0D108BD9-81ED-4DB2-BD59-A6C34878D82A}">
                    <a16:rowId xmlns:a16="http://schemas.microsoft.com/office/drawing/2014/main" val="1043338588"/>
                  </a:ext>
                </a:extLst>
              </a:tr>
              <a:tr h="433266">
                <a:tc>
                  <a:txBody>
                    <a:bodyPr/>
                    <a:lstStyle/>
                    <a:p>
                      <a:pPr algn="r" fontAlgn="b">
                        <a:buNone/>
                      </a:pPr>
                      <a:r>
                        <a:rPr lang="en-US" sz="1300" b="1" i="0" u="none" strike="noStrike" dirty="0">
                          <a:solidFill>
                            <a:srgbClr val="000000"/>
                          </a:solidFill>
                          <a:effectLst/>
                          <a:latin typeface="Arial" panose="020B0604020202020204" pitchFamily="34" charset="0"/>
                        </a:rPr>
                        <a:t>Alcohol and Drug Use Risk</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dirty="0">
                          <a:solidFill>
                            <a:srgbClr val="000000"/>
                          </a:solidFill>
                          <a:effectLst/>
                          <a:latin typeface="Arial" panose="020B0604020202020204" pitchFamily="34" charset="0"/>
                        </a:rPr>
                        <a:t>1.000</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extLst>
                  <a:ext uri="{0D108BD9-81ED-4DB2-BD59-A6C34878D82A}">
                    <a16:rowId xmlns:a16="http://schemas.microsoft.com/office/drawing/2014/main" val="1422506781"/>
                  </a:ext>
                </a:extLst>
              </a:tr>
              <a:tr h="433266">
                <a:tc>
                  <a:txBody>
                    <a:bodyPr/>
                    <a:lstStyle/>
                    <a:p>
                      <a:pPr algn="r" fontAlgn="b">
                        <a:buNone/>
                      </a:pPr>
                      <a:r>
                        <a:rPr lang="en-US" sz="1300" b="1" i="0" u="none" strike="noStrike" dirty="0">
                          <a:solidFill>
                            <a:srgbClr val="000000"/>
                          </a:solidFill>
                          <a:effectLst/>
                          <a:latin typeface="Arial" panose="020B0604020202020204" pitchFamily="34" charset="0"/>
                        </a:rPr>
                        <a:t>Help-Seeking Behavior</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dirty="0">
                          <a:solidFill>
                            <a:srgbClr val="000000"/>
                          </a:solidFill>
                          <a:effectLst/>
                          <a:latin typeface="Arial" panose="020B0604020202020204" pitchFamily="34" charset="0"/>
                        </a:rPr>
                        <a:t>-0.000</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dirty="0">
                          <a:solidFill>
                            <a:srgbClr val="000000"/>
                          </a:solidFill>
                          <a:effectLst/>
                          <a:latin typeface="Arial" panose="020B0604020202020204" pitchFamily="34" charset="0"/>
                        </a:rPr>
                        <a:t>1.000</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extLst>
                  <a:ext uri="{0D108BD9-81ED-4DB2-BD59-A6C34878D82A}">
                    <a16:rowId xmlns:a16="http://schemas.microsoft.com/office/drawing/2014/main" val="3755009652"/>
                  </a:ext>
                </a:extLst>
              </a:tr>
              <a:tr h="433266">
                <a:tc>
                  <a:txBody>
                    <a:bodyPr/>
                    <a:lstStyle/>
                    <a:p>
                      <a:pPr algn="r" fontAlgn="b">
                        <a:buNone/>
                      </a:pPr>
                      <a:r>
                        <a:rPr lang="en-US" sz="1300" b="1" i="0" u="none" strike="noStrike" dirty="0">
                          <a:solidFill>
                            <a:srgbClr val="000000"/>
                          </a:solidFill>
                          <a:effectLst/>
                          <a:latin typeface="Arial" panose="020B0604020202020204" pitchFamily="34" charset="0"/>
                        </a:rPr>
                        <a:t>Quality of Life</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dirty="0">
                          <a:solidFill>
                            <a:srgbClr val="000000"/>
                          </a:solidFill>
                          <a:effectLst/>
                          <a:latin typeface="Arial" panose="020B0604020202020204" pitchFamily="34" charset="0"/>
                        </a:rPr>
                        <a:t>-0.333</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dirty="0">
                          <a:solidFill>
                            <a:srgbClr val="000000"/>
                          </a:solidFill>
                          <a:effectLst/>
                          <a:latin typeface="Arial" panose="020B0604020202020204" pitchFamily="34" charset="0"/>
                        </a:rPr>
                        <a:t>0.279</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dirty="0">
                          <a:solidFill>
                            <a:srgbClr val="000000"/>
                          </a:solidFill>
                          <a:effectLst/>
                          <a:latin typeface="Arial" panose="020B0604020202020204" pitchFamily="34" charset="0"/>
                        </a:rPr>
                        <a:t>1.000</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extLst>
                  <a:ext uri="{0D108BD9-81ED-4DB2-BD59-A6C34878D82A}">
                    <a16:rowId xmlns:a16="http://schemas.microsoft.com/office/drawing/2014/main" val="2711318100"/>
                  </a:ext>
                </a:extLst>
              </a:tr>
              <a:tr h="433266">
                <a:tc>
                  <a:txBody>
                    <a:bodyPr/>
                    <a:lstStyle/>
                    <a:p>
                      <a:pPr algn="r" fontAlgn="b">
                        <a:buNone/>
                      </a:pPr>
                      <a:r>
                        <a:rPr lang="en-US" sz="1300" b="1" i="0" u="none" strike="noStrike" dirty="0">
                          <a:solidFill>
                            <a:srgbClr val="000000"/>
                          </a:solidFill>
                          <a:effectLst/>
                          <a:latin typeface="Arial" panose="020B0604020202020204" pitchFamily="34" charset="0"/>
                        </a:rPr>
                        <a:t>Overall Wellness</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dirty="0">
                          <a:solidFill>
                            <a:srgbClr val="000000"/>
                          </a:solidFill>
                          <a:effectLst/>
                          <a:latin typeface="Arial" panose="020B0604020202020204" pitchFamily="34" charset="0"/>
                        </a:rPr>
                        <a:t>-0.340</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dirty="0">
                          <a:solidFill>
                            <a:srgbClr val="000000"/>
                          </a:solidFill>
                          <a:effectLst/>
                          <a:latin typeface="Arial" panose="020B0604020202020204" pitchFamily="34" charset="0"/>
                        </a:rPr>
                        <a:t>0.288</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dirty="0">
                          <a:solidFill>
                            <a:srgbClr val="000000"/>
                          </a:solidFill>
                          <a:effectLst/>
                          <a:latin typeface="Arial" panose="020B0604020202020204" pitchFamily="34" charset="0"/>
                        </a:rPr>
                        <a:t>0.778</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dirty="0">
                          <a:solidFill>
                            <a:srgbClr val="000000"/>
                          </a:solidFill>
                          <a:effectLst/>
                          <a:latin typeface="Arial" panose="020B0604020202020204" pitchFamily="34" charset="0"/>
                        </a:rPr>
                        <a:t>1.000</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extLst>
                  <a:ext uri="{0D108BD9-81ED-4DB2-BD59-A6C34878D82A}">
                    <a16:rowId xmlns:a16="http://schemas.microsoft.com/office/drawing/2014/main" val="3656625842"/>
                  </a:ext>
                </a:extLst>
              </a:tr>
            </a:tbl>
          </a:graphicData>
        </a:graphic>
      </p:graphicFrame>
      <p:sp>
        <p:nvSpPr>
          <p:cNvPr id="6" name="TextBox 5">
            <a:extLst>
              <a:ext uri="{FF2B5EF4-FFF2-40B4-BE49-F238E27FC236}">
                <a16:creationId xmlns:a16="http://schemas.microsoft.com/office/drawing/2014/main" id="{B5E9C84D-ADE0-EB27-6189-25EAE43B6ECD}"/>
              </a:ext>
            </a:extLst>
          </p:cNvPr>
          <p:cNvSpPr txBox="1"/>
          <p:nvPr/>
        </p:nvSpPr>
        <p:spPr>
          <a:xfrm>
            <a:off x="0" y="15149"/>
            <a:ext cx="12192000" cy="830997"/>
          </a:xfrm>
          <a:prstGeom prst="rect">
            <a:avLst/>
          </a:prstGeom>
          <a:solidFill>
            <a:srgbClr val="FF8300"/>
          </a:solidFill>
        </p:spPr>
        <p:txBody>
          <a:bodyPr wrap="square" lIns="91440" tIns="45720" rIns="91440" bIns="45720" rtlCol="0" anchor="t">
            <a:spAutoFit/>
          </a:bodyPr>
          <a:lstStyle/>
          <a:p>
            <a:pPr algn="ctr">
              <a:lnSpc>
                <a:spcPct val="90000"/>
              </a:lnSpc>
              <a:spcBef>
                <a:spcPct val="0"/>
              </a:spcBef>
              <a:spcAft>
                <a:spcPts val="600"/>
              </a:spcAft>
            </a:pPr>
            <a:r>
              <a:rPr lang="en-US" sz="2400" b="1" kern="1200" dirty="0">
                <a:solidFill>
                  <a:schemeClr val="tx1"/>
                </a:solidFill>
                <a:latin typeface="+mj-lt"/>
                <a:ea typeface="+mj-ea"/>
                <a:cs typeface="+mj-cs"/>
              </a:rPr>
              <a:t>MULTIPLE LINEAR REGRESSION </a:t>
            </a:r>
            <a:endParaRPr lang="en-US" sz="2400" kern="1200" dirty="0">
              <a:solidFill>
                <a:schemeClr val="tx1"/>
              </a:solidFill>
              <a:latin typeface="+mj-lt"/>
              <a:ea typeface="+mj-ea"/>
              <a:cs typeface="+mj-cs"/>
            </a:endParaRPr>
          </a:p>
          <a:p>
            <a:pPr algn="ctr">
              <a:lnSpc>
                <a:spcPct val="90000"/>
              </a:lnSpc>
              <a:spcBef>
                <a:spcPct val="0"/>
              </a:spcBef>
              <a:spcAft>
                <a:spcPts val="600"/>
              </a:spcAft>
            </a:pPr>
            <a:r>
              <a:rPr lang="en-US" sz="2400" b="1" kern="1200" dirty="0">
                <a:solidFill>
                  <a:schemeClr val="tx1"/>
                </a:solidFill>
                <a:latin typeface="+mj-lt"/>
                <a:ea typeface="+mj-ea"/>
                <a:cs typeface="+mj-cs"/>
              </a:rPr>
              <a:t>Pearson’s Correlations Between all Protective Factor</a:t>
            </a:r>
            <a:endParaRPr lang="en-US" sz="2400" kern="1200" dirty="0">
              <a:solidFill>
                <a:schemeClr val="tx1"/>
              </a:solidFill>
              <a:latin typeface="+mj-lt"/>
              <a:ea typeface="+mj-ea"/>
              <a:cs typeface="+mj-cs"/>
            </a:endParaRPr>
          </a:p>
        </p:txBody>
      </p:sp>
    </p:spTree>
    <p:extLst>
      <p:ext uri="{BB962C8B-B14F-4D97-AF65-F5344CB8AC3E}">
        <p14:creationId xmlns:p14="http://schemas.microsoft.com/office/powerpoint/2010/main" val="382205635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EC809-EBEB-8F9A-3965-BF5AF8C6387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1F8A1D5-5B51-4D40-81DB-3BDF702A6AA3}"/>
              </a:ext>
            </a:extLst>
          </p:cNvPr>
          <p:cNvSpPr txBox="1"/>
          <p:nvPr/>
        </p:nvSpPr>
        <p:spPr>
          <a:xfrm>
            <a:off x="1006660" y="2157211"/>
            <a:ext cx="10175631" cy="1111843"/>
          </a:xfrm>
          <a:prstGeom prst="rect">
            <a:avLst/>
          </a:prstGeom>
        </p:spPr>
        <p:txBody>
          <a:bodyPr vert="horz" lIns="91440" tIns="45720" rIns="91440" bIns="45720" rtlCol="0" anchor="ctr">
            <a:normAutofit/>
          </a:bodyPr>
          <a:lstStyle/>
          <a:p>
            <a:pPr algn="ctr">
              <a:lnSpc>
                <a:spcPct val="90000"/>
              </a:lnSpc>
              <a:spcBef>
                <a:spcPct val="0"/>
              </a:spcBef>
              <a:spcAft>
                <a:spcPts val="600"/>
              </a:spcAft>
            </a:pPr>
            <a:endParaRPr lang="en-US" sz="3400" kern="1200" dirty="0">
              <a:solidFill>
                <a:schemeClr val="tx1"/>
              </a:solidFill>
              <a:latin typeface="+mj-lt"/>
              <a:ea typeface="+mj-ea"/>
              <a:cs typeface="+mj-cs"/>
            </a:endParaRPr>
          </a:p>
        </p:txBody>
      </p:sp>
      <p:sp>
        <p:nvSpPr>
          <p:cNvPr id="6" name="TextBox 5">
            <a:extLst>
              <a:ext uri="{FF2B5EF4-FFF2-40B4-BE49-F238E27FC236}">
                <a16:creationId xmlns:a16="http://schemas.microsoft.com/office/drawing/2014/main" id="{91A83714-7A07-AB36-3FE1-71A4AAA0EC47}"/>
              </a:ext>
            </a:extLst>
          </p:cNvPr>
          <p:cNvSpPr txBox="1"/>
          <p:nvPr/>
        </p:nvSpPr>
        <p:spPr>
          <a:xfrm>
            <a:off x="0" y="15149"/>
            <a:ext cx="12192000" cy="834074"/>
          </a:xfrm>
          <a:prstGeom prst="rect">
            <a:avLst/>
          </a:prstGeom>
          <a:solidFill>
            <a:srgbClr val="FF8300"/>
          </a:solidFill>
        </p:spPr>
        <p:txBody>
          <a:bodyPr wrap="square" lIns="91440" tIns="45720" rIns="91440" bIns="45720" rtlCol="0" anchor="t">
            <a:spAutoFit/>
          </a:bodyPr>
          <a:lstStyle/>
          <a:p>
            <a:pPr algn="ctr">
              <a:lnSpc>
                <a:spcPct val="90000"/>
              </a:lnSpc>
              <a:spcBef>
                <a:spcPct val="0"/>
              </a:spcBef>
              <a:spcAft>
                <a:spcPts val="600"/>
              </a:spcAft>
            </a:pPr>
            <a:r>
              <a:rPr lang="en-US" sz="2400" b="1" kern="1200" dirty="0">
                <a:solidFill>
                  <a:schemeClr val="tx1"/>
                </a:solidFill>
                <a:latin typeface="+mj-lt"/>
                <a:ea typeface="+mj-ea"/>
                <a:cs typeface="+mj-cs"/>
              </a:rPr>
              <a:t>MULTIPLE LINEAR REGRESSION </a:t>
            </a:r>
            <a:endParaRPr lang="en-US" sz="2400" kern="1200" dirty="0">
              <a:solidFill>
                <a:schemeClr val="tx1"/>
              </a:solidFill>
              <a:latin typeface="+mj-lt"/>
              <a:ea typeface="+mj-ea"/>
              <a:cs typeface="+mj-cs"/>
            </a:endParaRPr>
          </a:p>
          <a:p>
            <a:pPr algn="ctr">
              <a:lnSpc>
                <a:spcPct val="90000"/>
              </a:lnSpc>
              <a:spcBef>
                <a:spcPct val="0"/>
              </a:spcBef>
              <a:spcAft>
                <a:spcPts val="600"/>
              </a:spcAft>
            </a:pPr>
            <a:r>
              <a:rPr lang="en-US" sz="2400" b="1" kern="1200" dirty="0">
                <a:solidFill>
                  <a:schemeClr val="tx1"/>
                </a:solidFill>
                <a:latin typeface="+mj-lt"/>
                <a:ea typeface="+mj-ea"/>
                <a:cs typeface="+mj-cs"/>
              </a:rPr>
              <a:t>Dendrogram for Protective Factors</a:t>
            </a:r>
          </a:p>
        </p:txBody>
      </p:sp>
      <p:pic>
        <p:nvPicPr>
          <p:cNvPr id="5" name="Picture 4">
            <a:extLst>
              <a:ext uri="{FF2B5EF4-FFF2-40B4-BE49-F238E27FC236}">
                <a16:creationId xmlns:a16="http://schemas.microsoft.com/office/drawing/2014/main" id="{8348C652-2459-42F9-D0E7-920C9DC6D745}"/>
              </a:ext>
            </a:extLst>
          </p:cNvPr>
          <p:cNvPicPr>
            <a:picLocks noChangeAspect="1"/>
          </p:cNvPicPr>
          <p:nvPr/>
        </p:nvPicPr>
        <p:blipFill>
          <a:blip r:embed="rId3"/>
          <a:srcRect/>
          <a:stretch/>
        </p:blipFill>
        <p:spPr>
          <a:xfrm>
            <a:off x="3918771" y="880946"/>
            <a:ext cx="4776216" cy="4776216"/>
          </a:xfrm>
          <a:prstGeom prst="rect">
            <a:avLst/>
          </a:prstGeom>
        </p:spPr>
      </p:pic>
      <p:graphicFrame>
        <p:nvGraphicFramePr>
          <p:cNvPr id="3" name="Table 2">
            <a:extLst>
              <a:ext uri="{FF2B5EF4-FFF2-40B4-BE49-F238E27FC236}">
                <a16:creationId xmlns:a16="http://schemas.microsoft.com/office/drawing/2014/main" id="{E22375B0-BF7A-2C8F-784C-A627CAD7D0BD}"/>
              </a:ext>
            </a:extLst>
          </p:cNvPr>
          <p:cNvGraphicFramePr>
            <a:graphicFrameLocks noGrp="1"/>
          </p:cNvGraphicFramePr>
          <p:nvPr/>
        </p:nvGraphicFramePr>
        <p:xfrm>
          <a:off x="706980" y="5688885"/>
          <a:ext cx="10911016" cy="1097280"/>
        </p:xfrm>
        <a:graphic>
          <a:graphicData uri="http://schemas.openxmlformats.org/drawingml/2006/table">
            <a:tbl>
              <a:tblPr>
                <a:tableStyleId>{5C22544A-7EE6-4342-B048-85BDC9FD1C3A}</a:tableStyleId>
              </a:tblPr>
              <a:tblGrid>
                <a:gridCol w="10911016">
                  <a:extLst>
                    <a:ext uri="{9D8B030D-6E8A-4147-A177-3AD203B41FA5}">
                      <a16:colId xmlns:a16="http://schemas.microsoft.com/office/drawing/2014/main" val="2534475310"/>
                    </a:ext>
                  </a:extLst>
                </a:gridCol>
              </a:tblGrid>
              <a:tr h="853246">
                <a:tc>
                  <a:txBody>
                    <a:bodyPr/>
                    <a:lstStyle/>
                    <a:p>
                      <a:pPr marL="0" marR="0" algn="ctr">
                        <a:spcBef>
                          <a:spcPts val="0"/>
                        </a:spcBef>
                        <a:spcAft>
                          <a:spcPts val="0"/>
                        </a:spcAft>
                      </a:pPr>
                      <a:r>
                        <a:rPr lang="en-US" sz="2400" b="1" dirty="0">
                          <a:effectLst/>
                        </a:rPr>
                        <a:t>Interpretation Statement</a:t>
                      </a:r>
                    </a:p>
                    <a:p>
                      <a:pPr marL="0" marR="0" lvl="0" algn="l">
                        <a:spcBef>
                          <a:spcPts val="0"/>
                        </a:spcBef>
                        <a:spcAft>
                          <a:spcPts val="0"/>
                        </a:spcAft>
                        <a:buNone/>
                      </a:pPr>
                      <a:r>
                        <a:rPr lang="en-US" sz="2400" b="0" i="0" u="none" strike="noStrike" noProof="0" dirty="0">
                          <a:solidFill>
                            <a:srgbClr val="000000"/>
                          </a:solidFill>
                          <a:effectLst/>
                          <a:latin typeface="Calibri"/>
                        </a:rPr>
                        <a:t>The dendrogram suggests there may be collinearity between Quality of Life and Overall Wellness.</a:t>
                      </a:r>
                      <a:endParaRPr lang="en-US" sz="2400" dirty="0">
                        <a:effectLst/>
                      </a:endParaRPr>
                    </a:p>
                  </a:txBody>
                  <a:tcPr marL="114300" marR="114300" marT="0" marB="0">
                    <a:solidFill>
                      <a:schemeClr val="bg1"/>
                    </a:solidFill>
                  </a:tcPr>
                </a:tc>
                <a:extLst>
                  <a:ext uri="{0D108BD9-81ED-4DB2-BD59-A6C34878D82A}">
                    <a16:rowId xmlns:a16="http://schemas.microsoft.com/office/drawing/2014/main" val="594791736"/>
                  </a:ext>
                </a:extLst>
              </a:tr>
            </a:tbl>
          </a:graphicData>
        </a:graphic>
      </p:graphicFrame>
    </p:spTree>
    <p:extLst>
      <p:ext uri="{BB962C8B-B14F-4D97-AF65-F5344CB8AC3E}">
        <p14:creationId xmlns:p14="http://schemas.microsoft.com/office/powerpoint/2010/main" val="152711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8F925-CDF9-2698-A56D-AE98F5C8BAE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06F4CBB-A62C-F538-2477-8BFA87CC1ED5}"/>
              </a:ext>
            </a:extLst>
          </p:cNvPr>
          <p:cNvSpPr txBox="1"/>
          <p:nvPr/>
        </p:nvSpPr>
        <p:spPr>
          <a:xfrm>
            <a:off x="0" y="-32219"/>
            <a:ext cx="12192000" cy="461665"/>
          </a:xfrm>
          <a:prstGeom prst="rect">
            <a:avLst/>
          </a:prstGeom>
          <a:solidFill>
            <a:srgbClr val="FF8300"/>
          </a:solidFill>
        </p:spPr>
        <p:txBody>
          <a:bodyPr wrap="square" lIns="91440" tIns="45720" rIns="91440" bIns="45720" rtlCol="0" anchor="t">
            <a:spAutoFit/>
          </a:bodyPr>
          <a:lstStyle/>
          <a:p>
            <a:pPr algn="ctr"/>
            <a:r>
              <a:rPr lang="en-US" sz="2400" b="1" dirty="0">
                <a:ea typeface="+mn-lt"/>
                <a:cs typeface="+mn-lt"/>
              </a:rPr>
              <a:t>MULITPLE LINEAR REGRESSION Summary Tables</a:t>
            </a:r>
            <a:endParaRPr lang="en-US" sz="2400" dirty="0">
              <a:ea typeface="+mn-lt"/>
              <a:cs typeface="+mn-lt"/>
            </a:endParaRPr>
          </a:p>
        </p:txBody>
      </p:sp>
      <p:graphicFrame>
        <p:nvGraphicFramePr>
          <p:cNvPr id="3" name="Table 2">
            <a:extLst>
              <a:ext uri="{FF2B5EF4-FFF2-40B4-BE49-F238E27FC236}">
                <a16:creationId xmlns:a16="http://schemas.microsoft.com/office/drawing/2014/main" id="{0FB2ED5C-9194-94DF-3CDC-585176DD4B8B}"/>
              </a:ext>
            </a:extLst>
          </p:cNvPr>
          <p:cNvGraphicFramePr>
            <a:graphicFrameLocks noGrp="1"/>
          </p:cNvGraphicFramePr>
          <p:nvPr>
            <p:extLst>
              <p:ext uri="{D42A27DB-BD31-4B8C-83A1-F6EECF244321}">
                <p14:modId xmlns:p14="http://schemas.microsoft.com/office/powerpoint/2010/main" val="2843634381"/>
              </p:ext>
            </p:extLst>
          </p:nvPr>
        </p:nvGraphicFramePr>
        <p:xfrm>
          <a:off x="205839" y="546474"/>
          <a:ext cx="10866548" cy="2751752"/>
        </p:xfrm>
        <a:graphic>
          <a:graphicData uri="http://schemas.openxmlformats.org/drawingml/2006/table">
            <a:tbl>
              <a:tblPr>
                <a:tableStyleId>{5C22544A-7EE6-4342-B048-85BDC9FD1C3A}</a:tableStyleId>
              </a:tblPr>
              <a:tblGrid>
                <a:gridCol w="3551348">
                  <a:extLst>
                    <a:ext uri="{9D8B030D-6E8A-4147-A177-3AD203B41FA5}">
                      <a16:colId xmlns:a16="http://schemas.microsoft.com/office/drawing/2014/main" val="884575010"/>
                    </a:ext>
                  </a:extLst>
                </a:gridCol>
                <a:gridCol w="7315200">
                  <a:extLst>
                    <a:ext uri="{9D8B030D-6E8A-4147-A177-3AD203B41FA5}">
                      <a16:colId xmlns:a16="http://schemas.microsoft.com/office/drawing/2014/main" val="3568908494"/>
                    </a:ext>
                  </a:extLst>
                </a:gridCol>
              </a:tblGrid>
              <a:tr h="0">
                <a:tc gridSpan="2">
                  <a:txBody>
                    <a:bodyPr/>
                    <a:lstStyle/>
                    <a:p>
                      <a:pPr algn="l" fontAlgn="b"/>
                      <a:r>
                        <a:rPr lang="en-US" sz="2000" b="1" u="none" strike="noStrike" dirty="0">
                          <a:effectLst/>
                        </a:rPr>
                        <a:t>TABLE 3:  Protective Factors *  Independently Associated with Alcohol and Drug Abuse Risk using Multiple Linear Regression among Veterans in The 2022 Military Health and Well-Being Project from ICPSR Michigan (N=1,495)</a:t>
                      </a:r>
                      <a:endParaRPr lang="en-US" sz="20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hMerge="1">
                  <a:txBody>
                    <a:bodyPr/>
                    <a:lstStyle/>
                    <a:p>
                      <a:endParaRPr lang="en-US"/>
                    </a:p>
                  </a:txBody>
                  <a:tcPr/>
                </a:tc>
                <a:extLst>
                  <a:ext uri="{0D108BD9-81ED-4DB2-BD59-A6C34878D82A}">
                    <a16:rowId xmlns:a16="http://schemas.microsoft.com/office/drawing/2014/main" val="4056487411"/>
                  </a:ext>
                </a:extLst>
              </a:tr>
              <a:tr h="321120">
                <a:tc>
                  <a:txBody>
                    <a:bodyPr/>
                    <a:lstStyle/>
                    <a:p>
                      <a:pPr algn="l" fontAlgn="b"/>
                      <a:r>
                        <a:rPr lang="en-US" sz="1800" u="none" strike="noStrike" dirty="0">
                          <a:solidFill>
                            <a:schemeClr val="bg1"/>
                          </a:solidFill>
                          <a:effectLst/>
                        </a:rPr>
                        <a:t>Measures</a:t>
                      </a:r>
                      <a:endParaRPr lang="en-US" sz="18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tc>
                  <a:txBody>
                    <a:bodyPr/>
                    <a:lstStyle/>
                    <a:p>
                      <a:pPr algn="l" fontAlgn="b"/>
                      <a:r>
                        <a:rPr lang="en-US" sz="1800" u="none" strike="noStrike" dirty="0">
                          <a:solidFill>
                            <a:schemeClr val="bg1"/>
                          </a:solidFill>
                          <a:effectLst/>
                        </a:rPr>
                        <a:t>  Variance Inflation Factors</a:t>
                      </a:r>
                      <a:endParaRPr lang="en-US" sz="18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extLst>
                  <a:ext uri="{0D108BD9-81ED-4DB2-BD59-A6C34878D82A}">
                    <a16:rowId xmlns:a16="http://schemas.microsoft.com/office/drawing/2014/main" val="594401675"/>
                  </a:ext>
                </a:extLst>
              </a:tr>
              <a:tr h="321120">
                <a:tc>
                  <a:txBody>
                    <a:bodyPr/>
                    <a:lstStyle/>
                    <a:p>
                      <a:pPr algn="l" fontAlgn="b"/>
                      <a:r>
                        <a:rPr lang="en-US" sz="1800" b="1" u="none" strike="noStrike" dirty="0">
                          <a:effectLst/>
                        </a:rPr>
                        <a:t>Help-Seeking Behavior</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r>
                        <a:rPr lang="en-US" sz="1800" u="none" strike="noStrike" dirty="0">
                          <a:effectLst/>
                        </a:rPr>
                        <a:t>1.100</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953594797"/>
                  </a:ext>
                </a:extLst>
              </a:tr>
              <a:tr h="321120">
                <a:tc>
                  <a:txBody>
                    <a:bodyPr/>
                    <a:lstStyle/>
                    <a:p>
                      <a:pPr algn="l" fontAlgn="b"/>
                      <a:r>
                        <a:rPr lang="en-US" sz="1800" b="1" u="none" strike="noStrike" dirty="0">
                          <a:effectLst/>
                        </a:rPr>
                        <a:t>Quality of Life</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r>
                        <a:rPr lang="en-US" sz="1800" u="none" strike="noStrike" dirty="0">
                          <a:effectLst/>
                        </a:rPr>
                        <a:t>2.555</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1351151314"/>
                  </a:ext>
                </a:extLst>
              </a:tr>
              <a:tr h="321120">
                <a:tc>
                  <a:txBody>
                    <a:bodyPr/>
                    <a:lstStyle/>
                    <a:p>
                      <a:pPr algn="l" fontAlgn="b"/>
                      <a:r>
                        <a:rPr lang="en-US" sz="1800" b="1" u="none" strike="noStrike" dirty="0">
                          <a:effectLst/>
                          <a:latin typeface="+mn-lt"/>
                        </a:rPr>
                        <a:t>Overall Wellness </a:t>
                      </a:r>
                      <a:endParaRPr lang="en-US" sz="1800" b="0" i="0" u="none" strike="noStrike" dirty="0">
                        <a:solidFill>
                          <a:srgbClr val="000000"/>
                        </a:solidFill>
                        <a:effectLst/>
                        <a:latin typeface="+mn-lt"/>
                      </a:endParaRPr>
                    </a:p>
                  </a:txBody>
                  <a:tcPr marL="9525" marR="9525" marT="9525" marB="0" anchor="b">
                    <a:solidFill>
                      <a:schemeClr val="bg1"/>
                    </a:solidFill>
                  </a:tcPr>
                </a:tc>
                <a:tc>
                  <a:txBody>
                    <a:bodyPr/>
                    <a:lstStyle/>
                    <a:p>
                      <a:pPr algn="l" fontAlgn="b"/>
                      <a:r>
                        <a:rPr lang="en-US" sz="1800" b="0" i="0" u="none" strike="noStrike" dirty="0">
                          <a:solidFill>
                            <a:srgbClr val="000000"/>
                          </a:solidFill>
                          <a:effectLst/>
                          <a:latin typeface="+mn-lt"/>
                        </a:rPr>
                        <a:t>2.569</a:t>
                      </a:r>
                    </a:p>
                  </a:txBody>
                  <a:tcPr marL="9525" marR="9525" marT="9525" marB="0" anchor="b">
                    <a:solidFill>
                      <a:schemeClr val="bg1"/>
                    </a:solidFill>
                  </a:tcPr>
                </a:tc>
                <a:extLst>
                  <a:ext uri="{0D108BD9-81ED-4DB2-BD59-A6C34878D82A}">
                    <a16:rowId xmlns:a16="http://schemas.microsoft.com/office/drawing/2014/main" val="4232133080"/>
                  </a:ext>
                </a:extLst>
              </a:tr>
              <a:tr h="543347">
                <a:tc gridSpan="2">
                  <a:txBody>
                    <a:bodyPr/>
                    <a:lstStyle/>
                    <a:p>
                      <a:pPr algn="l" fontAlgn="b"/>
                      <a:endParaRPr lang="en-US" sz="14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hMerge="1">
                  <a:txBody>
                    <a:bodyPr/>
                    <a:lstStyle/>
                    <a:p>
                      <a:endParaRPr lang="en-US"/>
                    </a:p>
                  </a:txBody>
                  <a:tcPr/>
                </a:tc>
                <a:extLst>
                  <a:ext uri="{0D108BD9-81ED-4DB2-BD59-A6C34878D82A}">
                    <a16:rowId xmlns:a16="http://schemas.microsoft.com/office/drawing/2014/main" val="367356542"/>
                  </a:ext>
                </a:extLst>
              </a:tr>
            </a:tbl>
          </a:graphicData>
        </a:graphic>
      </p:graphicFrame>
      <p:sp>
        <p:nvSpPr>
          <p:cNvPr id="4" name="AutoShape 2">
            <a:extLst>
              <a:ext uri="{FF2B5EF4-FFF2-40B4-BE49-F238E27FC236}">
                <a16:creationId xmlns:a16="http://schemas.microsoft.com/office/drawing/2014/main" id="{4D7FE481-5F4D-37ED-7ADF-3C337170479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5" name="Table 4">
            <a:extLst>
              <a:ext uri="{FF2B5EF4-FFF2-40B4-BE49-F238E27FC236}">
                <a16:creationId xmlns:a16="http://schemas.microsoft.com/office/drawing/2014/main" id="{A794B200-EB0D-33D2-C578-770F52E5AEFD}"/>
              </a:ext>
            </a:extLst>
          </p:cNvPr>
          <p:cNvGraphicFramePr>
            <a:graphicFrameLocks noGrp="1"/>
          </p:cNvGraphicFramePr>
          <p:nvPr/>
        </p:nvGraphicFramePr>
        <p:xfrm>
          <a:off x="488092" y="4787526"/>
          <a:ext cx="10911016" cy="1524000"/>
        </p:xfrm>
        <a:graphic>
          <a:graphicData uri="http://schemas.openxmlformats.org/drawingml/2006/table">
            <a:tbl>
              <a:tblPr>
                <a:tableStyleId>{5C22544A-7EE6-4342-B048-85BDC9FD1C3A}</a:tableStyleId>
              </a:tblPr>
              <a:tblGrid>
                <a:gridCol w="10911016">
                  <a:extLst>
                    <a:ext uri="{9D8B030D-6E8A-4147-A177-3AD203B41FA5}">
                      <a16:colId xmlns:a16="http://schemas.microsoft.com/office/drawing/2014/main" val="2534475310"/>
                    </a:ext>
                  </a:extLst>
                </a:gridCol>
              </a:tblGrid>
              <a:tr h="1222645">
                <a:tc>
                  <a:txBody>
                    <a:bodyPr/>
                    <a:lstStyle/>
                    <a:p>
                      <a:pPr marL="0" marR="0" algn="ctr">
                        <a:spcBef>
                          <a:spcPts val="0"/>
                        </a:spcBef>
                        <a:spcAft>
                          <a:spcPts val="0"/>
                        </a:spcAft>
                      </a:pPr>
                      <a:r>
                        <a:rPr lang="en-US" sz="2000" b="1" dirty="0">
                          <a:effectLst/>
                        </a:rPr>
                        <a:t>Interpretation Statement</a:t>
                      </a:r>
                    </a:p>
                    <a:p>
                      <a:pPr marL="0" marR="0" lvl="0" algn="l">
                        <a:spcBef>
                          <a:spcPts val="0"/>
                        </a:spcBef>
                        <a:spcAft>
                          <a:spcPts val="0"/>
                        </a:spcAft>
                        <a:buNone/>
                      </a:pPr>
                      <a:r>
                        <a:rPr lang="en-US" sz="2000" b="0" i="0" u="none" strike="noStrike" noProof="0" dirty="0">
                          <a:solidFill>
                            <a:srgbClr val="000000"/>
                          </a:solidFill>
                          <a:effectLst/>
                          <a:latin typeface="Calibri"/>
                        </a:rPr>
                        <a:t>The Variance Inflation Factors (VIF) for the Protective Factors for Alcohol and Drug Abuse are below 5.  Therefore, it suggests </a:t>
                      </a:r>
                      <a:r>
                        <a:rPr lang="en-US" sz="2000" dirty="0"/>
                        <a:t>a </a:t>
                      </a:r>
                      <a:r>
                        <a:rPr lang="en-US" sz="2000" b="1" dirty="0"/>
                        <a:t>moderate or low correlation </a:t>
                      </a:r>
                      <a:r>
                        <a:rPr lang="en-US" sz="2000" dirty="0"/>
                        <a:t>between predictor variables, indicating that multicollinearity is </a:t>
                      </a:r>
                      <a:r>
                        <a:rPr lang="en-US" sz="2000" b="1" dirty="0"/>
                        <a:t>unlikely to significantly impact the regression model</a:t>
                      </a:r>
                      <a:r>
                        <a:rPr lang="en-US" sz="2000" dirty="0"/>
                        <a:t>. However, the highest VIF value (3.385) suggests some degree of correlation, but it is still within an acceptable range.</a:t>
                      </a:r>
                      <a:endParaRPr lang="en-US" sz="2000" dirty="0">
                        <a:effectLst/>
                      </a:endParaRPr>
                    </a:p>
                  </a:txBody>
                  <a:tcPr marL="114300" marR="114300" marT="0" marB="0">
                    <a:solidFill>
                      <a:schemeClr val="bg1"/>
                    </a:solidFill>
                  </a:tcPr>
                </a:tc>
                <a:extLst>
                  <a:ext uri="{0D108BD9-81ED-4DB2-BD59-A6C34878D82A}">
                    <a16:rowId xmlns:a16="http://schemas.microsoft.com/office/drawing/2014/main" val="594791736"/>
                  </a:ext>
                </a:extLst>
              </a:tr>
            </a:tbl>
          </a:graphicData>
        </a:graphic>
      </p:graphicFrame>
    </p:spTree>
    <p:extLst>
      <p:ext uri="{BB962C8B-B14F-4D97-AF65-F5344CB8AC3E}">
        <p14:creationId xmlns:p14="http://schemas.microsoft.com/office/powerpoint/2010/main" val="290853444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491FB-9841-21DD-B6BC-E4728213389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A97652C-C376-5483-84F1-B9A27E0D6E3F}"/>
              </a:ext>
            </a:extLst>
          </p:cNvPr>
          <p:cNvSpPr txBox="1"/>
          <p:nvPr/>
        </p:nvSpPr>
        <p:spPr>
          <a:xfrm>
            <a:off x="0" y="-32219"/>
            <a:ext cx="12192000" cy="1200329"/>
          </a:xfrm>
          <a:prstGeom prst="rect">
            <a:avLst/>
          </a:prstGeom>
          <a:solidFill>
            <a:srgbClr val="FF8300"/>
          </a:solidFill>
        </p:spPr>
        <p:txBody>
          <a:bodyPr wrap="square" lIns="91440" tIns="45720" rIns="91440" bIns="45720" rtlCol="0" anchor="t">
            <a:spAutoFit/>
          </a:bodyPr>
          <a:lstStyle/>
          <a:p>
            <a:pPr algn="ctr"/>
            <a:r>
              <a:rPr lang="en-US" sz="2400" b="1" dirty="0">
                <a:ea typeface="+mn-lt"/>
                <a:cs typeface="+mn-lt"/>
              </a:rPr>
              <a:t>MULITPLE LINEAR REGRESSION </a:t>
            </a:r>
            <a:endParaRPr lang="en-US" sz="2400" dirty="0">
              <a:ea typeface="+mn-lt"/>
              <a:cs typeface="+mn-lt"/>
            </a:endParaRPr>
          </a:p>
          <a:p>
            <a:pPr algn="ctr"/>
            <a:r>
              <a:rPr lang="en-US" sz="2400" b="1" dirty="0">
                <a:ea typeface="+mn-lt"/>
                <a:cs typeface="+mn-lt"/>
              </a:rPr>
              <a:t>Model 2 REGRESSION ANALYSIS PROTECTIVE FACTORS</a:t>
            </a:r>
          </a:p>
          <a:p>
            <a:pPr algn="ctr"/>
            <a:r>
              <a:rPr lang="en-US" sz="2400" b="1" dirty="0">
                <a:ea typeface="+mn-lt"/>
                <a:cs typeface="+mn-lt"/>
              </a:rPr>
              <a:t>R and R</a:t>
            </a:r>
            <a:r>
              <a:rPr lang="en-US" sz="2400" b="1" baseline="30000" dirty="0">
                <a:ea typeface="+mn-lt"/>
                <a:cs typeface="+mn-lt"/>
              </a:rPr>
              <a:t>2</a:t>
            </a:r>
          </a:p>
        </p:txBody>
      </p:sp>
      <p:graphicFrame>
        <p:nvGraphicFramePr>
          <p:cNvPr id="10" name="Table 9">
            <a:extLst>
              <a:ext uri="{FF2B5EF4-FFF2-40B4-BE49-F238E27FC236}">
                <a16:creationId xmlns:a16="http://schemas.microsoft.com/office/drawing/2014/main" id="{570E9538-EB89-B22E-AC3F-10DC69795B66}"/>
              </a:ext>
            </a:extLst>
          </p:cNvPr>
          <p:cNvGraphicFramePr>
            <a:graphicFrameLocks noGrp="1"/>
          </p:cNvGraphicFramePr>
          <p:nvPr/>
        </p:nvGraphicFramePr>
        <p:xfrm>
          <a:off x="716534" y="3429770"/>
          <a:ext cx="10911016" cy="2926080"/>
        </p:xfrm>
        <a:graphic>
          <a:graphicData uri="http://schemas.openxmlformats.org/drawingml/2006/table">
            <a:tbl>
              <a:tblPr>
                <a:tableStyleId>{5C22544A-7EE6-4342-B048-85BDC9FD1C3A}</a:tableStyleId>
              </a:tblPr>
              <a:tblGrid>
                <a:gridCol w="10911016">
                  <a:extLst>
                    <a:ext uri="{9D8B030D-6E8A-4147-A177-3AD203B41FA5}">
                      <a16:colId xmlns:a16="http://schemas.microsoft.com/office/drawing/2014/main" val="2534475310"/>
                    </a:ext>
                  </a:extLst>
                </a:gridCol>
              </a:tblGrid>
              <a:tr h="853246">
                <a:tc>
                  <a:txBody>
                    <a:bodyPr/>
                    <a:lstStyle/>
                    <a:p>
                      <a:pPr marL="0" marR="0" algn="ctr">
                        <a:spcBef>
                          <a:spcPts val="0"/>
                        </a:spcBef>
                        <a:spcAft>
                          <a:spcPts val="0"/>
                        </a:spcAft>
                      </a:pPr>
                      <a:r>
                        <a:rPr lang="en-US" sz="2400" b="1" dirty="0">
                          <a:effectLst/>
                        </a:rPr>
                        <a:t>Interpretation Statements</a:t>
                      </a:r>
                    </a:p>
                    <a:p>
                      <a:pPr marL="0" marR="0" lvl="0" algn="l">
                        <a:spcBef>
                          <a:spcPts val="0"/>
                        </a:spcBef>
                        <a:spcAft>
                          <a:spcPts val="0"/>
                        </a:spcAft>
                        <a:buNone/>
                      </a:pPr>
                      <a:r>
                        <a:rPr lang="en-US" sz="2400" b="0" i="0" u="none" strike="noStrike" noProof="0" dirty="0">
                          <a:solidFill>
                            <a:srgbClr val="000000"/>
                          </a:solidFill>
                          <a:effectLst/>
                          <a:latin typeface="Calibri"/>
                        </a:rPr>
                        <a:t>There is no correlation between Alcohol and Drug Use and</a:t>
                      </a:r>
                      <a:r>
                        <a:rPr lang="en-US" sz="2400" u="none" strike="noStrike" dirty="0">
                          <a:effectLst/>
                        </a:rPr>
                        <a:t> Help-Seeking Behaviors, Quality of Life Score, and Wellness </a:t>
                      </a:r>
                      <a:r>
                        <a:rPr lang="en-US" sz="2400" b="0" i="0" u="none" strike="noStrike" noProof="0" dirty="0">
                          <a:solidFill>
                            <a:srgbClr val="000000"/>
                          </a:solidFill>
                          <a:effectLst/>
                          <a:latin typeface="Calibri"/>
                        </a:rPr>
                        <a:t>(R = 0.381). </a:t>
                      </a:r>
                    </a:p>
                    <a:p>
                      <a:pPr marL="0" marR="0" lvl="0" algn="l">
                        <a:spcBef>
                          <a:spcPts val="0"/>
                        </a:spcBef>
                        <a:spcAft>
                          <a:spcPts val="0"/>
                        </a:spcAft>
                        <a:buNone/>
                      </a:pPr>
                      <a:endParaRPr lang="en-US" sz="2400" b="0" i="0" u="none" strike="noStrike" noProof="0" dirty="0">
                        <a:solidFill>
                          <a:srgbClr val="000000"/>
                        </a:solidFill>
                        <a:effectLst/>
                        <a:latin typeface="Calibri"/>
                      </a:endParaRPr>
                    </a:p>
                    <a:p>
                      <a:pPr marL="0" marR="0" lvl="0" algn="l">
                        <a:spcBef>
                          <a:spcPts val="0"/>
                        </a:spcBef>
                        <a:spcAft>
                          <a:spcPts val="0"/>
                        </a:spcAft>
                        <a:buNone/>
                      </a:pPr>
                      <a:r>
                        <a:rPr lang="en-US" sz="2400" b="0" i="0" u="none" strike="noStrike" noProof="0" dirty="0">
                          <a:solidFill>
                            <a:srgbClr val="000000"/>
                          </a:solidFill>
                          <a:effectLst/>
                          <a:latin typeface="Calibri"/>
                        </a:rPr>
                        <a:t>14.1 % of the variance in </a:t>
                      </a:r>
                      <a:r>
                        <a:rPr lang="en-US" sz="2400" b="0" i="0" u="none" strike="noStrike" noProof="0" dirty="0">
                          <a:solidFill>
                            <a:srgbClr val="000000"/>
                          </a:solidFill>
                          <a:effectLst/>
                          <a:latin typeface="+mn-lt"/>
                        </a:rPr>
                        <a:t>Alcohol and Drug Use is explained </a:t>
                      </a:r>
                      <a:r>
                        <a:rPr lang="en-US" sz="2400" u="none" strike="noStrike" dirty="0">
                          <a:effectLst/>
                        </a:rPr>
                        <a:t>by Calling and Purpose, Community Engagement, Help-Seeking Behaviors, Military Calling, Quality of Life Score, Public Service Motivation, and Wellness</a:t>
                      </a:r>
                      <a:r>
                        <a:rPr lang="en-US" sz="2400" b="0" i="0" u="none" strike="noStrike" noProof="0" dirty="0">
                          <a:solidFill>
                            <a:srgbClr val="000000"/>
                          </a:solidFill>
                          <a:effectLst/>
                          <a:latin typeface="Calibri"/>
                        </a:rPr>
                        <a:t>.</a:t>
                      </a:r>
                    </a:p>
                    <a:p>
                      <a:pPr marL="0" marR="0" algn="l">
                        <a:spcBef>
                          <a:spcPts val="0"/>
                        </a:spcBef>
                        <a:spcAft>
                          <a:spcPts val="0"/>
                        </a:spcAft>
                      </a:pPr>
                      <a:endParaRPr lang="en-US" sz="2400" dirty="0">
                        <a:effectLst/>
                      </a:endParaRPr>
                    </a:p>
                  </a:txBody>
                  <a:tcPr marL="114300" marR="114300" marT="0" marB="0">
                    <a:solidFill>
                      <a:schemeClr val="bg1"/>
                    </a:solidFill>
                  </a:tcPr>
                </a:tc>
                <a:extLst>
                  <a:ext uri="{0D108BD9-81ED-4DB2-BD59-A6C34878D82A}">
                    <a16:rowId xmlns:a16="http://schemas.microsoft.com/office/drawing/2014/main" val="594791736"/>
                  </a:ext>
                </a:extLst>
              </a:tr>
            </a:tbl>
          </a:graphicData>
        </a:graphic>
      </p:graphicFrame>
      <p:graphicFrame>
        <p:nvGraphicFramePr>
          <p:cNvPr id="5" name="Table 4">
            <a:extLst>
              <a:ext uri="{FF2B5EF4-FFF2-40B4-BE49-F238E27FC236}">
                <a16:creationId xmlns:a16="http://schemas.microsoft.com/office/drawing/2014/main" id="{B0CF1B07-C436-FB81-60FD-A57A2D1DDD98}"/>
              </a:ext>
            </a:extLst>
          </p:cNvPr>
          <p:cNvGraphicFramePr>
            <a:graphicFrameLocks noGrp="1"/>
          </p:cNvGraphicFramePr>
          <p:nvPr/>
        </p:nvGraphicFramePr>
        <p:xfrm>
          <a:off x="2883621" y="1546486"/>
          <a:ext cx="6779969" cy="1463040"/>
        </p:xfrm>
        <a:graphic>
          <a:graphicData uri="http://schemas.openxmlformats.org/drawingml/2006/table">
            <a:tbl>
              <a:tblPr bandRow="1">
                <a:tableStyleId>{5C22544A-7EE6-4342-B048-85BDC9FD1C3A}</a:tableStyleId>
              </a:tblPr>
              <a:tblGrid>
                <a:gridCol w="905179">
                  <a:extLst>
                    <a:ext uri="{9D8B030D-6E8A-4147-A177-3AD203B41FA5}">
                      <a16:colId xmlns:a16="http://schemas.microsoft.com/office/drawing/2014/main" val="293026706"/>
                    </a:ext>
                  </a:extLst>
                </a:gridCol>
                <a:gridCol w="1189157">
                  <a:extLst>
                    <a:ext uri="{9D8B030D-6E8A-4147-A177-3AD203B41FA5}">
                      <a16:colId xmlns:a16="http://schemas.microsoft.com/office/drawing/2014/main" val="2210142511"/>
                    </a:ext>
                  </a:extLst>
                </a:gridCol>
                <a:gridCol w="1224654">
                  <a:extLst>
                    <a:ext uri="{9D8B030D-6E8A-4147-A177-3AD203B41FA5}">
                      <a16:colId xmlns:a16="http://schemas.microsoft.com/office/drawing/2014/main" val="4013437970"/>
                    </a:ext>
                  </a:extLst>
                </a:gridCol>
                <a:gridCol w="1739364">
                  <a:extLst>
                    <a:ext uri="{9D8B030D-6E8A-4147-A177-3AD203B41FA5}">
                      <a16:colId xmlns:a16="http://schemas.microsoft.com/office/drawing/2014/main" val="1475754156"/>
                    </a:ext>
                  </a:extLst>
                </a:gridCol>
                <a:gridCol w="1721615">
                  <a:extLst>
                    <a:ext uri="{9D8B030D-6E8A-4147-A177-3AD203B41FA5}">
                      <a16:colId xmlns:a16="http://schemas.microsoft.com/office/drawing/2014/main" val="4230957487"/>
                    </a:ext>
                  </a:extLst>
                </a:gridCol>
              </a:tblGrid>
              <a:tr h="190500">
                <a:tc gridSpan="5">
                  <a:txBody>
                    <a:bodyPr/>
                    <a:lstStyle/>
                    <a:p>
                      <a:pPr algn="ctr" rtl="0" fontAlgn="base"/>
                      <a:r>
                        <a:rPr lang="en-US" sz="1200" b="1" dirty="0">
                          <a:solidFill>
                            <a:srgbClr val="010205"/>
                          </a:solidFill>
                          <a:effectLst/>
                          <a:highlight>
                            <a:srgbClr val="FFFFFF"/>
                          </a:highlight>
                          <a:latin typeface="Calibri"/>
                        </a:rPr>
                        <a:t>Model Summary</a:t>
                      </a:r>
                      <a:r>
                        <a:rPr lang="en-US" sz="1200" dirty="0">
                          <a:solidFill>
                            <a:srgbClr val="010205"/>
                          </a:solidFill>
                          <a:effectLst/>
                          <a:highlight>
                            <a:srgbClr val="FFFFFF"/>
                          </a:highlight>
                          <a:latin typeface="Calibri"/>
                        </a:rPr>
                        <a:t> </a:t>
                      </a:r>
                      <a:endParaRPr lang="en-US" sz="1200" dirty="0">
                        <a:effectLst/>
                        <a:highlight>
                          <a:srgbClr val="FFFFFF"/>
                        </a:highlight>
                        <a:latin typeface="Calibri"/>
                      </a:endParaRPr>
                    </a:p>
                  </a:txBody>
                  <a:tcPr>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14565012"/>
                  </a:ext>
                </a:extLst>
              </a:tr>
              <a:tr h="190500">
                <a:tc>
                  <a:txBody>
                    <a:bodyPr/>
                    <a:lstStyle/>
                    <a:p>
                      <a:pPr rtl="0" fontAlgn="base"/>
                      <a:r>
                        <a:rPr lang="en-US" sz="1200" dirty="0">
                          <a:solidFill>
                            <a:srgbClr val="264A60"/>
                          </a:solidFill>
                          <a:effectLst/>
                          <a:highlight>
                            <a:srgbClr val="FFFFFF"/>
                          </a:highlight>
                          <a:latin typeface="Calibri"/>
                        </a:rPr>
                        <a:t>Model </a:t>
                      </a:r>
                      <a:endParaRPr lang="en-US" sz="1200">
                        <a:effectLst/>
                        <a:highlight>
                          <a:srgbClr val="FFFFFF"/>
                        </a:highlight>
                        <a:latin typeface="Calibri"/>
                      </a:endParaRPr>
                    </a:p>
                  </a:txBody>
                  <a:tcPr>
                    <a:lnL>
                      <a:noFill/>
                    </a:lnL>
                    <a:lnR>
                      <a:noFill/>
                    </a:lnR>
                    <a:lnT>
                      <a:noFill/>
                    </a:lnT>
                    <a:lnB w="9525" cap="flat" cmpd="sng" algn="ctr">
                      <a:solidFill>
                        <a:srgbClr val="152935"/>
                      </a:solidFill>
                      <a:prstDash val="solid"/>
                      <a:round/>
                      <a:headEnd type="none" w="med" len="med"/>
                      <a:tailEnd type="none" w="med" len="med"/>
                    </a:lnB>
                    <a:solidFill>
                      <a:srgbClr val="FFFFFF"/>
                    </a:solidFill>
                  </a:tcPr>
                </a:tc>
                <a:tc>
                  <a:txBody>
                    <a:bodyPr/>
                    <a:lstStyle/>
                    <a:p>
                      <a:pPr algn="ctr" rtl="0" fontAlgn="base"/>
                      <a:r>
                        <a:rPr lang="en-US" sz="1200" dirty="0">
                          <a:solidFill>
                            <a:srgbClr val="264A60"/>
                          </a:solidFill>
                          <a:effectLst/>
                          <a:highlight>
                            <a:srgbClr val="FFFFFF"/>
                          </a:highlight>
                          <a:latin typeface="Calibri"/>
                        </a:rPr>
                        <a:t>R </a:t>
                      </a:r>
                      <a:endParaRPr lang="en-US" sz="1200">
                        <a:effectLst/>
                        <a:highlight>
                          <a:srgbClr val="FFFFFF"/>
                        </a:highlight>
                        <a:latin typeface="Calibri"/>
                      </a:endParaRPr>
                    </a:p>
                  </a:txBody>
                  <a:tcPr>
                    <a:lnL>
                      <a:noFill/>
                    </a:lnL>
                    <a:lnR w="9525" cap="flat" cmpd="sng" algn="ctr">
                      <a:solidFill>
                        <a:srgbClr val="E0E0E0"/>
                      </a:solidFill>
                      <a:prstDash val="solid"/>
                      <a:round/>
                      <a:headEnd type="none" w="med" len="med"/>
                      <a:tailEnd type="none" w="med" len="med"/>
                    </a:lnR>
                    <a:lnT>
                      <a:noFill/>
                    </a:lnT>
                    <a:lnB w="9525" cap="flat" cmpd="sng" algn="ctr">
                      <a:solidFill>
                        <a:srgbClr val="152935"/>
                      </a:solidFill>
                      <a:prstDash val="solid"/>
                      <a:round/>
                      <a:headEnd type="none" w="med" len="med"/>
                      <a:tailEnd type="none" w="med" len="med"/>
                    </a:lnB>
                    <a:solidFill>
                      <a:srgbClr val="FFFFFF"/>
                    </a:solidFill>
                  </a:tcPr>
                </a:tc>
                <a:tc>
                  <a:txBody>
                    <a:bodyPr/>
                    <a:lstStyle/>
                    <a:p>
                      <a:pPr algn="ctr" rtl="0" fontAlgn="base"/>
                      <a:r>
                        <a:rPr lang="en-US" sz="1200" dirty="0">
                          <a:solidFill>
                            <a:srgbClr val="264A60"/>
                          </a:solidFill>
                          <a:effectLst/>
                          <a:highlight>
                            <a:srgbClr val="FFFFFF"/>
                          </a:highlight>
                          <a:latin typeface="Calibri"/>
                        </a:rPr>
                        <a:t>R Square </a:t>
                      </a:r>
                      <a:endParaRPr lang="en-US" sz="1200">
                        <a:effectLst/>
                        <a:highlight>
                          <a:srgbClr val="FFFFFF"/>
                        </a:highlight>
                        <a:latin typeface="Calibri"/>
                      </a:endParaRP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a:noFill/>
                    </a:lnT>
                    <a:lnB w="9525" cap="flat" cmpd="sng" algn="ctr">
                      <a:solidFill>
                        <a:srgbClr val="152935"/>
                      </a:solidFill>
                      <a:prstDash val="solid"/>
                      <a:round/>
                      <a:headEnd type="none" w="med" len="med"/>
                      <a:tailEnd type="none" w="med" len="med"/>
                    </a:lnB>
                    <a:solidFill>
                      <a:srgbClr val="FFFFFF"/>
                    </a:solidFill>
                  </a:tcPr>
                </a:tc>
                <a:tc>
                  <a:txBody>
                    <a:bodyPr/>
                    <a:lstStyle/>
                    <a:p>
                      <a:pPr algn="ctr" rtl="0" fontAlgn="base"/>
                      <a:r>
                        <a:rPr lang="en-US" sz="1200" dirty="0">
                          <a:solidFill>
                            <a:srgbClr val="264A60"/>
                          </a:solidFill>
                          <a:effectLst/>
                          <a:highlight>
                            <a:srgbClr val="FFFFFF"/>
                          </a:highlight>
                          <a:latin typeface="Calibri"/>
                        </a:rPr>
                        <a:t>Adjusted R Square </a:t>
                      </a:r>
                      <a:endParaRPr lang="en-US" sz="1200">
                        <a:effectLst/>
                        <a:highlight>
                          <a:srgbClr val="FFFFFF"/>
                        </a:highlight>
                        <a:latin typeface="Calibri"/>
                      </a:endParaRP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a:noFill/>
                    </a:lnT>
                    <a:lnB w="9525" cap="flat" cmpd="sng" algn="ctr">
                      <a:solidFill>
                        <a:srgbClr val="152935"/>
                      </a:solidFill>
                      <a:prstDash val="solid"/>
                      <a:round/>
                      <a:headEnd type="none" w="med" len="med"/>
                      <a:tailEnd type="none" w="med" len="med"/>
                    </a:lnB>
                    <a:solidFill>
                      <a:srgbClr val="FFFFFF"/>
                    </a:solidFill>
                  </a:tcPr>
                </a:tc>
                <a:tc>
                  <a:txBody>
                    <a:bodyPr/>
                    <a:lstStyle/>
                    <a:p>
                      <a:pPr algn="ctr" rtl="0" fontAlgn="base"/>
                      <a:r>
                        <a:rPr lang="en-US" sz="1200" dirty="0">
                          <a:solidFill>
                            <a:srgbClr val="264A60"/>
                          </a:solidFill>
                          <a:effectLst/>
                          <a:highlight>
                            <a:srgbClr val="FFFFFF"/>
                          </a:highlight>
                          <a:latin typeface="Calibri"/>
                        </a:rPr>
                        <a:t>Std. Error of the Estimate </a:t>
                      </a:r>
                      <a:endParaRPr lang="en-US" sz="1200">
                        <a:effectLst/>
                        <a:highlight>
                          <a:srgbClr val="FFFFFF"/>
                        </a:highlight>
                        <a:latin typeface="Calibri"/>
                      </a:endParaRPr>
                    </a:p>
                  </a:txBody>
                  <a:tcPr>
                    <a:lnL w="9525" cap="flat" cmpd="sng" algn="ctr">
                      <a:solidFill>
                        <a:srgbClr val="E0E0E0"/>
                      </a:solidFill>
                      <a:prstDash val="solid"/>
                      <a:round/>
                      <a:headEnd type="none" w="med" len="med"/>
                      <a:tailEnd type="none" w="med" len="med"/>
                    </a:lnL>
                    <a:lnR>
                      <a:noFill/>
                    </a:lnR>
                    <a:lnT>
                      <a:noFill/>
                    </a:lnT>
                    <a:lnB w="9525" cap="flat" cmpd="sng" algn="ctr">
                      <a:solidFill>
                        <a:srgbClr val="152935"/>
                      </a:solidFill>
                      <a:prstDash val="solid"/>
                      <a:round/>
                      <a:headEnd type="none" w="med" len="med"/>
                      <a:tailEnd type="none" w="med" len="med"/>
                    </a:lnB>
                    <a:solidFill>
                      <a:srgbClr val="FFFFFF"/>
                    </a:solidFill>
                  </a:tcPr>
                </a:tc>
                <a:extLst>
                  <a:ext uri="{0D108BD9-81ED-4DB2-BD59-A6C34878D82A}">
                    <a16:rowId xmlns:a16="http://schemas.microsoft.com/office/drawing/2014/main" val="3918114179"/>
                  </a:ext>
                </a:extLst>
              </a:tr>
              <a:tr h="190500">
                <a:tc>
                  <a:txBody>
                    <a:bodyPr/>
                    <a:lstStyle/>
                    <a:p>
                      <a:pPr rtl="0" fontAlgn="base"/>
                      <a:r>
                        <a:rPr lang="en-US" sz="1200" dirty="0">
                          <a:solidFill>
                            <a:srgbClr val="264A60"/>
                          </a:solidFill>
                          <a:effectLst/>
                          <a:highlight>
                            <a:srgbClr val="E0E0E0"/>
                          </a:highlight>
                          <a:latin typeface="Calibri"/>
                        </a:rPr>
                        <a:t>1 </a:t>
                      </a:r>
                      <a:endParaRPr lang="en-US" sz="1200">
                        <a:effectLst/>
                        <a:highlight>
                          <a:srgbClr val="E0E0E0"/>
                        </a:highlight>
                        <a:latin typeface="Calibri"/>
                      </a:endParaRPr>
                    </a:p>
                  </a:txBody>
                  <a:tcPr>
                    <a:lnL>
                      <a:noFill/>
                    </a:lnL>
                    <a:lnR>
                      <a:noFill/>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algn="r" rtl="0" fontAlgn="base"/>
                      <a:r>
                        <a:rPr lang="en-US" sz="1200" dirty="0">
                          <a:solidFill>
                            <a:srgbClr val="010205"/>
                          </a:solidFill>
                          <a:effectLst/>
                          <a:highlight>
                            <a:srgbClr val="FFFF00"/>
                          </a:highlight>
                          <a:latin typeface="Calibri"/>
                        </a:rPr>
                        <a:t>0.3740</a:t>
                      </a:r>
                      <a:r>
                        <a:rPr lang="en-US" sz="1200" baseline="30000" dirty="0">
                          <a:solidFill>
                            <a:srgbClr val="010205"/>
                          </a:solidFill>
                          <a:effectLst/>
                          <a:highlight>
                            <a:srgbClr val="FFFF00"/>
                          </a:highlight>
                          <a:latin typeface="Calibri"/>
                        </a:rPr>
                        <a:t>a</a:t>
                      </a:r>
                      <a:r>
                        <a:rPr lang="en-US" sz="1200" dirty="0">
                          <a:solidFill>
                            <a:srgbClr val="010205"/>
                          </a:solidFill>
                          <a:effectLst/>
                          <a:highlight>
                            <a:srgbClr val="F9F9FB"/>
                          </a:highlight>
                          <a:latin typeface="Calibri"/>
                        </a:rPr>
                        <a:t> </a:t>
                      </a:r>
                      <a:endParaRPr lang="en-US" sz="1200" dirty="0">
                        <a:effectLst/>
                        <a:highlight>
                          <a:srgbClr val="F9F9FB"/>
                        </a:highlight>
                        <a:latin typeface="Calibri"/>
                      </a:endParaRPr>
                    </a:p>
                  </a:txBody>
                  <a:tcPr>
                    <a:lnL>
                      <a:noFill/>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200" dirty="0">
                          <a:solidFill>
                            <a:srgbClr val="010205"/>
                          </a:solidFill>
                          <a:effectLst/>
                          <a:highlight>
                            <a:srgbClr val="FFFF00"/>
                          </a:highlight>
                          <a:latin typeface="Calibri"/>
                        </a:rPr>
                        <a:t>0.1399</a:t>
                      </a:r>
                      <a:endParaRPr lang="en-US" sz="1200" dirty="0">
                        <a:effectLst/>
                        <a:highlight>
                          <a:srgbClr val="F9F9FB"/>
                        </a:highlight>
                        <a:latin typeface="Calibri"/>
                      </a:endParaRP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200" dirty="0">
                          <a:solidFill>
                            <a:srgbClr val="010205"/>
                          </a:solidFill>
                          <a:effectLst/>
                          <a:highlight>
                            <a:srgbClr val="F9F9FB"/>
                          </a:highlight>
                          <a:latin typeface="Calibri"/>
                        </a:rPr>
                        <a:t>0.1381</a:t>
                      </a:r>
                      <a:endParaRPr lang="en-US" sz="1200" dirty="0">
                        <a:effectLst/>
                        <a:highlight>
                          <a:srgbClr val="F9F9FB"/>
                        </a:highlight>
                        <a:latin typeface="Calibri"/>
                      </a:endParaRP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200" dirty="0">
                          <a:solidFill>
                            <a:srgbClr val="010205"/>
                          </a:solidFill>
                          <a:effectLst/>
                          <a:highlight>
                            <a:srgbClr val="F9F9FB"/>
                          </a:highlight>
                          <a:latin typeface="Calibri"/>
                        </a:rPr>
                        <a:t>1.218</a:t>
                      </a:r>
                      <a:endParaRPr lang="en-US" sz="1200" dirty="0">
                        <a:effectLst/>
                        <a:highlight>
                          <a:srgbClr val="F9F9FB"/>
                        </a:highlight>
                        <a:latin typeface="Calibri"/>
                      </a:endParaRPr>
                    </a:p>
                  </a:txBody>
                  <a:tcPr>
                    <a:lnL w="9525" cap="flat" cmpd="sng" algn="ctr">
                      <a:solidFill>
                        <a:srgbClr val="E0E0E0"/>
                      </a:solidFill>
                      <a:prstDash val="solid"/>
                      <a:round/>
                      <a:headEnd type="none" w="med" len="med"/>
                      <a:tailEnd type="none" w="med" len="med"/>
                    </a:lnL>
                    <a:lnR>
                      <a:noFill/>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extLst>
                  <a:ext uri="{0D108BD9-81ED-4DB2-BD59-A6C34878D82A}">
                    <a16:rowId xmlns:a16="http://schemas.microsoft.com/office/drawing/2014/main" val="2551192697"/>
                  </a:ext>
                </a:extLst>
              </a:tr>
              <a:tr h="190500">
                <a:tc gridSpan="5">
                  <a:txBody>
                    <a:bodyPr/>
                    <a:lstStyle/>
                    <a:p>
                      <a:pPr rtl="0" fontAlgn="base"/>
                      <a:r>
                        <a:rPr lang="en-US" sz="1200" dirty="0">
                          <a:solidFill>
                            <a:srgbClr val="010205"/>
                          </a:solidFill>
                          <a:effectLst/>
                          <a:highlight>
                            <a:srgbClr val="FFFFFF"/>
                          </a:highlight>
                          <a:latin typeface="Calibri"/>
                        </a:rPr>
                        <a:t>a. Predictors: (Constant), </a:t>
                      </a:r>
                      <a:r>
                        <a:rPr lang="en-US" sz="1200" u="none" strike="noStrike" dirty="0">
                          <a:effectLst/>
                          <a:highlight>
                            <a:srgbClr val="FFFFFF"/>
                          </a:highlight>
                        </a:rPr>
                        <a:t>Calling and Purpose, Community Engagement, Help-Seeking Behaviors, Military Calling, Quality of Life Score, Public Service Motivation and Wellness</a:t>
                      </a:r>
                      <a:endParaRPr lang="en-US" sz="1200" dirty="0">
                        <a:effectLst/>
                        <a:highlight>
                          <a:srgbClr val="FFFFFF"/>
                        </a:highlight>
                        <a:latin typeface="Calibri"/>
                      </a:endParaRPr>
                    </a:p>
                  </a:txBody>
                  <a:tcPr>
                    <a:lnL>
                      <a:noFill/>
                    </a:lnL>
                    <a:lnR>
                      <a:noFill/>
                    </a:lnR>
                    <a:lnT w="9525" cap="flat" cmpd="sng" algn="ctr">
                      <a:solidFill>
                        <a:srgbClr val="152935"/>
                      </a:solidFill>
                      <a:prstDash val="solid"/>
                      <a:round/>
                      <a:headEnd type="none" w="med" len="med"/>
                      <a:tailEnd type="none" w="med" len="med"/>
                    </a:lnT>
                    <a:lnB>
                      <a:noFill/>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83372698"/>
                  </a:ext>
                </a:extLst>
              </a:tr>
            </a:tbl>
          </a:graphicData>
        </a:graphic>
      </p:graphicFrame>
    </p:spTree>
    <p:extLst>
      <p:ext uri="{BB962C8B-B14F-4D97-AF65-F5344CB8AC3E}">
        <p14:creationId xmlns:p14="http://schemas.microsoft.com/office/powerpoint/2010/main" val="31115648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B22347-FB3E-958D-A561-DBAA2F05030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A45E188-1092-9019-20E5-25C4A4A6D87C}"/>
              </a:ext>
            </a:extLst>
          </p:cNvPr>
          <p:cNvSpPr txBox="1"/>
          <p:nvPr/>
        </p:nvSpPr>
        <p:spPr>
          <a:xfrm>
            <a:off x="0" y="-32219"/>
            <a:ext cx="12192000" cy="1200329"/>
          </a:xfrm>
          <a:prstGeom prst="rect">
            <a:avLst/>
          </a:prstGeom>
          <a:solidFill>
            <a:srgbClr val="FF8300"/>
          </a:solidFill>
        </p:spPr>
        <p:txBody>
          <a:bodyPr wrap="square" lIns="91440" tIns="45720" rIns="91440" bIns="45720" rtlCol="0" anchor="t">
            <a:spAutoFit/>
          </a:bodyPr>
          <a:lstStyle/>
          <a:p>
            <a:pPr algn="ctr"/>
            <a:r>
              <a:rPr lang="en-US" sz="2400" b="1" dirty="0">
                <a:ea typeface="+mn-lt"/>
                <a:cs typeface="+mn-lt"/>
              </a:rPr>
              <a:t>MULITPLE LINEAR REGRESSION </a:t>
            </a:r>
            <a:endParaRPr lang="en-US" sz="2400" dirty="0">
              <a:ea typeface="+mn-lt"/>
              <a:cs typeface="+mn-lt"/>
            </a:endParaRPr>
          </a:p>
          <a:p>
            <a:pPr algn="ctr"/>
            <a:r>
              <a:rPr lang="en-US" sz="2400" b="1" dirty="0">
                <a:ea typeface="+mn-lt"/>
                <a:cs typeface="+mn-lt"/>
              </a:rPr>
              <a:t>REGRESSION ANALYSIS</a:t>
            </a:r>
          </a:p>
          <a:p>
            <a:pPr algn="ctr"/>
            <a:r>
              <a:rPr lang="en-US" sz="2400" b="1" dirty="0">
                <a:ea typeface="Calibri" panose="020F0502020204030204"/>
                <a:cs typeface="Calibri" panose="020F0502020204030204"/>
              </a:rPr>
              <a:t>Model 1 Regression Equation with Legend</a:t>
            </a:r>
            <a:endParaRPr lang="en-US" dirty="0"/>
          </a:p>
        </p:txBody>
      </p:sp>
      <p:graphicFrame>
        <p:nvGraphicFramePr>
          <p:cNvPr id="10" name="Table 9">
            <a:extLst>
              <a:ext uri="{FF2B5EF4-FFF2-40B4-BE49-F238E27FC236}">
                <a16:creationId xmlns:a16="http://schemas.microsoft.com/office/drawing/2014/main" id="{8DEBBFC3-0BD9-3626-89F2-532099A1D018}"/>
              </a:ext>
            </a:extLst>
          </p:cNvPr>
          <p:cNvGraphicFramePr>
            <a:graphicFrameLocks noGrp="1"/>
          </p:cNvGraphicFramePr>
          <p:nvPr/>
        </p:nvGraphicFramePr>
        <p:xfrm>
          <a:off x="118154" y="1168110"/>
          <a:ext cx="11842198" cy="5608126"/>
        </p:xfrm>
        <a:graphic>
          <a:graphicData uri="http://schemas.openxmlformats.org/drawingml/2006/table">
            <a:tbl>
              <a:tblPr>
                <a:tableStyleId>{5C22544A-7EE6-4342-B048-85BDC9FD1C3A}</a:tableStyleId>
              </a:tblPr>
              <a:tblGrid>
                <a:gridCol w="11842198">
                  <a:extLst>
                    <a:ext uri="{9D8B030D-6E8A-4147-A177-3AD203B41FA5}">
                      <a16:colId xmlns:a16="http://schemas.microsoft.com/office/drawing/2014/main" val="2534475310"/>
                    </a:ext>
                  </a:extLst>
                </a:gridCol>
              </a:tblGrid>
              <a:tr h="853246">
                <a:tc>
                  <a:txBody>
                    <a:bodyPr/>
                    <a:lstStyle/>
                    <a:p>
                      <a:pPr lvl="0" algn="l">
                        <a:lnSpc>
                          <a:spcPct val="100000"/>
                        </a:lnSpc>
                        <a:spcBef>
                          <a:spcPts val="0"/>
                        </a:spcBef>
                        <a:spcAft>
                          <a:spcPts val="0"/>
                        </a:spcAft>
                        <a:buNone/>
                      </a:pPr>
                      <a:r>
                        <a:rPr lang="en-US" sz="2400" b="1" i="0" u="none" strike="noStrike" noProof="0" dirty="0">
                          <a:solidFill>
                            <a:srgbClr val="000000"/>
                          </a:solidFill>
                          <a:effectLst/>
                          <a:latin typeface="Calibri"/>
                        </a:rPr>
                        <a:t>Equation:</a:t>
                      </a:r>
                      <a:r>
                        <a:rPr lang="en-US" sz="2400" b="0" i="0" u="none" strike="noStrike" noProof="0" dirty="0">
                          <a:solidFill>
                            <a:srgbClr val="000000"/>
                          </a:solidFill>
                          <a:effectLst/>
                          <a:latin typeface="Calibri"/>
                        </a:rPr>
                        <a:t> </a:t>
                      </a:r>
                    </a:p>
                    <a:p>
                      <a:pPr lvl="0" algn="l">
                        <a:lnSpc>
                          <a:spcPct val="100000"/>
                        </a:lnSpc>
                        <a:spcBef>
                          <a:spcPts val="0"/>
                        </a:spcBef>
                        <a:spcAft>
                          <a:spcPts val="0"/>
                        </a:spcAft>
                        <a:buNone/>
                      </a:pPr>
                      <a:r>
                        <a:rPr lang="en-US" sz="2400" b="1" i="0" u="none" strike="noStrike" noProof="0" dirty="0">
                          <a:solidFill>
                            <a:srgbClr val="000000"/>
                          </a:solidFill>
                          <a:effectLst/>
                          <a:latin typeface="Calibri"/>
                        </a:rPr>
                        <a:t>Y = 2.999 + + 0.036*X</a:t>
                      </a:r>
                      <a:r>
                        <a:rPr lang="en-US" sz="2400" b="1" i="0" u="none" strike="noStrike" baseline="-25000" noProof="0" dirty="0">
                          <a:solidFill>
                            <a:srgbClr val="000000"/>
                          </a:solidFill>
                          <a:effectLst/>
                          <a:latin typeface="Calibri"/>
                        </a:rPr>
                        <a:t>P3 </a:t>
                      </a:r>
                      <a:r>
                        <a:rPr lang="en-US" sz="2400" b="1" i="0" u="none" strike="noStrike" baseline="0" noProof="0" dirty="0">
                          <a:solidFill>
                            <a:srgbClr val="000000"/>
                          </a:solidFill>
                          <a:effectLst/>
                          <a:latin typeface="Calibri"/>
                        </a:rPr>
                        <a:t>– 0.014*X</a:t>
                      </a:r>
                      <a:r>
                        <a:rPr lang="en-US" sz="2400" b="1" i="0" u="none" strike="noStrike" baseline="-25000" noProof="0" dirty="0">
                          <a:solidFill>
                            <a:srgbClr val="000000"/>
                          </a:solidFill>
                          <a:effectLst/>
                          <a:latin typeface="Calibri"/>
                        </a:rPr>
                        <a:t>P5 </a:t>
                      </a:r>
                      <a:r>
                        <a:rPr lang="en-US" sz="2400" b="1" i="0" u="none" strike="noStrike" baseline="0" noProof="0" dirty="0">
                          <a:solidFill>
                            <a:srgbClr val="000000"/>
                          </a:solidFill>
                          <a:effectLst/>
                          <a:latin typeface="Calibri"/>
                        </a:rPr>
                        <a:t>– 0.015*X</a:t>
                      </a:r>
                      <a:r>
                        <a:rPr lang="en-US" sz="2400" b="1" i="0" u="none" strike="noStrike" baseline="-25000" noProof="0" dirty="0">
                          <a:solidFill>
                            <a:srgbClr val="000000"/>
                          </a:solidFill>
                          <a:effectLst/>
                          <a:latin typeface="Calibri"/>
                        </a:rPr>
                        <a:t>P7 </a:t>
                      </a:r>
                      <a:r>
                        <a:rPr lang="en-US" sz="2400" b="1" i="0" u="none" strike="noStrike" noProof="0" dirty="0">
                          <a:solidFill>
                            <a:srgbClr val="000000"/>
                          </a:solidFill>
                          <a:effectLst/>
                          <a:latin typeface="Calibri"/>
                        </a:rPr>
                        <a:t>+ e </a:t>
                      </a:r>
                      <a:r>
                        <a:rPr lang="en-US" sz="2400" b="0" i="0" u="none" strike="noStrike" noProof="0" dirty="0">
                          <a:solidFill>
                            <a:srgbClr val="000000"/>
                          </a:solidFill>
                          <a:effectLst/>
                          <a:latin typeface="Calibri"/>
                        </a:rPr>
                        <a:t>(no significant change in the model)</a:t>
                      </a:r>
                    </a:p>
                    <a:p>
                      <a:pPr lvl="0" algn="l">
                        <a:lnSpc>
                          <a:spcPct val="100000"/>
                        </a:lnSpc>
                        <a:spcBef>
                          <a:spcPts val="0"/>
                        </a:spcBef>
                        <a:spcAft>
                          <a:spcPts val="0"/>
                        </a:spcAft>
                        <a:buNone/>
                      </a:pPr>
                      <a:endParaRPr lang="en-US" sz="2400" b="1" i="0" u="none" strike="noStrike" noProof="0" dirty="0">
                        <a:solidFill>
                          <a:srgbClr val="000000"/>
                        </a:solidFill>
                        <a:effectLst/>
                        <a:latin typeface="Calibri"/>
                      </a:endParaRPr>
                    </a:p>
                    <a:p>
                      <a:pPr lvl="0" algn="l">
                        <a:lnSpc>
                          <a:spcPct val="100000"/>
                        </a:lnSpc>
                        <a:spcBef>
                          <a:spcPts val="0"/>
                        </a:spcBef>
                        <a:spcAft>
                          <a:spcPts val="0"/>
                        </a:spcAft>
                        <a:buNone/>
                      </a:pPr>
                      <a:r>
                        <a:rPr lang="en-US" sz="2400" b="1" i="0" u="none" strike="noStrike" noProof="0" dirty="0">
                          <a:solidFill>
                            <a:srgbClr val="000000"/>
                          </a:solidFill>
                          <a:effectLst/>
                          <a:latin typeface="Calibri"/>
                        </a:rPr>
                        <a:t>Legend: </a:t>
                      </a:r>
                      <a:endParaRPr lang="en-US" sz="2400" b="0" i="0" u="none" strike="noStrike" noProof="0" dirty="0">
                        <a:solidFill>
                          <a:srgbClr val="000000"/>
                        </a:solidFill>
                        <a:effectLst/>
                        <a:latin typeface="Calibri"/>
                      </a:endParaRPr>
                    </a:p>
                    <a:p>
                      <a:pPr lvl="0" algn="l">
                        <a:lnSpc>
                          <a:spcPct val="100000"/>
                        </a:lnSpc>
                        <a:spcBef>
                          <a:spcPts val="0"/>
                        </a:spcBef>
                        <a:spcAft>
                          <a:spcPts val="0"/>
                        </a:spcAft>
                        <a:buNone/>
                      </a:pPr>
                      <a:r>
                        <a:rPr lang="en-US" sz="2400" b="1" i="0" u="none" strike="noStrike" noProof="0" dirty="0">
                          <a:solidFill>
                            <a:srgbClr val="000000"/>
                          </a:solidFill>
                          <a:effectLst/>
                          <a:latin typeface="Calibri"/>
                        </a:rPr>
                        <a:t>Y </a:t>
                      </a:r>
                      <a:r>
                        <a:rPr lang="en-US" sz="2400" b="0" i="0" u="none" strike="noStrike" noProof="0" dirty="0">
                          <a:solidFill>
                            <a:srgbClr val="000000"/>
                          </a:solidFill>
                          <a:effectLst/>
                          <a:latin typeface="Calibri"/>
                        </a:rPr>
                        <a:t>=    </a:t>
                      </a:r>
                      <a:r>
                        <a:rPr lang="en-US" sz="2400" b="1" i="0" u="none" strike="noStrike" noProof="0" dirty="0">
                          <a:solidFill>
                            <a:srgbClr val="000000"/>
                          </a:solidFill>
                          <a:effectLst/>
                          <a:latin typeface="Calibri"/>
                        </a:rPr>
                        <a:t>Alcohol and Drug Abuse Risk</a:t>
                      </a:r>
                    </a:p>
                    <a:p>
                      <a:pPr lvl="0" algn="l">
                        <a:lnSpc>
                          <a:spcPct val="100000"/>
                        </a:lnSpc>
                        <a:spcBef>
                          <a:spcPts val="0"/>
                        </a:spcBef>
                        <a:spcAft>
                          <a:spcPts val="0"/>
                        </a:spcAft>
                        <a:buNone/>
                      </a:pPr>
                      <a:r>
                        <a:rPr lang="en-US" sz="2400" b="1" i="1" u="none" strike="noStrike" noProof="0" dirty="0">
                          <a:solidFill>
                            <a:srgbClr val="000000"/>
                          </a:solidFill>
                          <a:effectLst/>
                          <a:latin typeface="Calibri"/>
                        </a:rPr>
                        <a:t>X</a:t>
                      </a:r>
                      <a:r>
                        <a:rPr lang="en-US" sz="2400" b="1" i="1" u="none" strike="noStrike" baseline="-25000" noProof="0" dirty="0">
                          <a:solidFill>
                            <a:srgbClr val="000000"/>
                          </a:solidFill>
                          <a:effectLst/>
                          <a:latin typeface="Calibri"/>
                        </a:rPr>
                        <a:t>P1</a:t>
                      </a:r>
                      <a:r>
                        <a:rPr lang="en-US" sz="2400" b="0" i="1" u="none" strike="noStrike" baseline="-25000" noProof="0" dirty="0">
                          <a:solidFill>
                            <a:srgbClr val="000000"/>
                          </a:solidFill>
                          <a:effectLst/>
                          <a:latin typeface="Calibri"/>
                        </a:rPr>
                        <a:t> </a:t>
                      </a:r>
                      <a:r>
                        <a:rPr lang="en-US" sz="2400" b="0" i="1" u="none" strike="noStrike" noProof="0" dirty="0">
                          <a:solidFill>
                            <a:srgbClr val="000000"/>
                          </a:solidFill>
                          <a:effectLst/>
                          <a:latin typeface="Calibri"/>
                        </a:rPr>
                        <a:t>= </a:t>
                      </a:r>
                      <a:r>
                        <a:rPr lang="en-US" sz="2400" b="0" i="1" u="none" strike="noStrike" noProof="0" dirty="0">
                          <a:solidFill>
                            <a:srgbClr val="FF0000"/>
                          </a:solidFill>
                          <a:effectLst/>
                          <a:latin typeface="Calibri"/>
                        </a:rPr>
                        <a:t>Calling and Purpose</a:t>
                      </a:r>
                    </a:p>
                    <a:p>
                      <a:pPr lvl="0" algn="l">
                        <a:lnSpc>
                          <a:spcPct val="100000"/>
                        </a:lnSpc>
                        <a:spcBef>
                          <a:spcPts val="0"/>
                        </a:spcBef>
                        <a:spcAft>
                          <a:spcPts val="0"/>
                        </a:spcAft>
                        <a:buNone/>
                      </a:pPr>
                      <a:r>
                        <a:rPr lang="en-US" sz="2400" b="1" i="1" u="none" strike="noStrike" noProof="0" dirty="0">
                          <a:solidFill>
                            <a:srgbClr val="000000"/>
                          </a:solidFill>
                          <a:effectLst/>
                          <a:latin typeface="Calibri"/>
                        </a:rPr>
                        <a:t>X</a:t>
                      </a:r>
                      <a:r>
                        <a:rPr lang="en-US" sz="2400" b="1" i="1" u="none" strike="noStrike" baseline="-25000" noProof="0" dirty="0">
                          <a:solidFill>
                            <a:srgbClr val="000000"/>
                          </a:solidFill>
                          <a:effectLst/>
                          <a:latin typeface="Calibri"/>
                        </a:rPr>
                        <a:t>P2</a:t>
                      </a:r>
                      <a:r>
                        <a:rPr lang="en-US" sz="2400" b="0" i="1" u="none" strike="noStrike" noProof="0" dirty="0">
                          <a:solidFill>
                            <a:srgbClr val="000000"/>
                          </a:solidFill>
                          <a:effectLst/>
                          <a:latin typeface="Calibri"/>
                        </a:rPr>
                        <a:t> = </a:t>
                      </a:r>
                      <a:r>
                        <a:rPr lang="en-US" sz="2400" b="0" i="1" u="none" strike="noStrike" noProof="0" dirty="0">
                          <a:solidFill>
                            <a:srgbClr val="FF0000"/>
                          </a:solidFill>
                          <a:effectLst/>
                          <a:latin typeface="Calibri"/>
                        </a:rPr>
                        <a:t>Community Engagement</a:t>
                      </a:r>
                    </a:p>
                    <a:p>
                      <a:pPr lvl="0" algn="l">
                        <a:lnSpc>
                          <a:spcPct val="100000"/>
                        </a:lnSpc>
                        <a:spcBef>
                          <a:spcPts val="0"/>
                        </a:spcBef>
                        <a:spcAft>
                          <a:spcPts val="0"/>
                        </a:spcAft>
                        <a:buNone/>
                      </a:pPr>
                      <a:r>
                        <a:rPr lang="en-US" sz="2400" b="1" i="0" u="none" strike="noStrike" noProof="0" dirty="0">
                          <a:solidFill>
                            <a:srgbClr val="000000"/>
                          </a:solidFill>
                          <a:effectLst/>
                          <a:latin typeface="Calibri"/>
                        </a:rPr>
                        <a:t>X</a:t>
                      </a:r>
                      <a:r>
                        <a:rPr lang="en-US" sz="2400" b="1" i="0" u="none" strike="noStrike" baseline="-25000" noProof="0" dirty="0">
                          <a:solidFill>
                            <a:srgbClr val="000000"/>
                          </a:solidFill>
                          <a:effectLst/>
                          <a:latin typeface="Calibri"/>
                        </a:rPr>
                        <a:t>P3</a:t>
                      </a:r>
                      <a:r>
                        <a:rPr lang="en-US" sz="2400" b="0" i="0" u="none" strike="noStrike" baseline="-25000" noProof="0" dirty="0">
                          <a:solidFill>
                            <a:srgbClr val="000000"/>
                          </a:solidFill>
                          <a:effectLst/>
                          <a:latin typeface="Calibri"/>
                        </a:rPr>
                        <a:t> </a:t>
                      </a:r>
                      <a:r>
                        <a:rPr lang="en-US" sz="2400" b="0" i="0" u="none" strike="noStrike" noProof="0" dirty="0">
                          <a:solidFill>
                            <a:srgbClr val="000000"/>
                          </a:solidFill>
                          <a:effectLst/>
                          <a:latin typeface="Calibri"/>
                        </a:rPr>
                        <a:t>=  </a:t>
                      </a:r>
                      <a:r>
                        <a:rPr lang="en-US" sz="2400" b="1" i="0" u="none" strike="noStrike" noProof="0" dirty="0">
                          <a:solidFill>
                            <a:srgbClr val="00B050"/>
                          </a:solidFill>
                          <a:effectLst/>
                          <a:latin typeface="Calibri"/>
                        </a:rPr>
                        <a:t>Help-Seeking Behavior</a:t>
                      </a:r>
                    </a:p>
                    <a:p>
                      <a:pPr lvl="0" algn="l">
                        <a:lnSpc>
                          <a:spcPct val="100000"/>
                        </a:lnSpc>
                        <a:spcBef>
                          <a:spcPts val="0"/>
                        </a:spcBef>
                        <a:spcAft>
                          <a:spcPts val="0"/>
                        </a:spcAft>
                        <a:buNone/>
                      </a:pPr>
                      <a:r>
                        <a:rPr lang="en-US" sz="2400" b="1" i="1" u="none" strike="noStrike" noProof="0" dirty="0">
                          <a:solidFill>
                            <a:srgbClr val="000000"/>
                          </a:solidFill>
                          <a:effectLst/>
                          <a:latin typeface="Calibri"/>
                        </a:rPr>
                        <a:t>X</a:t>
                      </a:r>
                      <a:r>
                        <a:rPr lang="en-US" sz="2400" b="1" i="1" u="none" strike="noStrike" baseline="-25000" noProof="0" dirty="0">
                          <a:solidFill>
                            <a:srgbClr val="000000"/>
                          </a:solidFill>
                          <a:effectLst/>
                          <a:latin typeface="Calibri"/>
                        </a:rPr>
                        <a:t>P4 </a:t>
                      </a:r>
                      <a:r>
                        <a:rPr lang="en-US" sz="2400" b="0" i="1" u="none" strike="noStrike" baseline="0" noProof="0" dirty="0">
                          <a:solidFill>
                            <a:srgbClr val="000000"/>
                          </a:solidFill>
                          <a:effectLst/>
                          <a:latin typeface="Calibri"/>
                        </a:rPr>
                        <a:t>= </a:t>
                      </a:r>
                      <a:r>
                        <a:rPr lang="en-US" sz="2400" b="0" i="1" u="none" strike="noStrike" baseline="0" noProof="0" dirty="0">
                          <a:solidFill>
                            <a:srgbClr val="FF0000"/>
                          </a:solidFill>
                          <a:effectLst/>
                          <a:latin typeface="Calibri"/>
                        </a:rPr>
                        <a:t>Military Calling</a:t>
                      </a:r>
                      <a:endParaRPr lang="en-US" sz="2400" b="1" i="1" u="none" strike="noStrike" baseline="0" noProof="0" dirty="0">
                        <a:solidFill>
                          <a:srgbClr val="FF0000"/>
                        </a:solidFill>
                        <a:effectLst/>
                        <a:latin typeface="Calibri"/>
                      </a:endParaRPr>
                    </a:p>
                    <a:p>
                      <a:pPr lvl="0" algn="l">
                        <a:lnSpc>
                          <a:spcPct val="100000"/>
                        </a:lnSpc>
                        <a:spcBef>
                          <a:spcPts val="0"/>
                        </a:spcBef>
                        <a:spcAft>
                          <a:spcPts val="0"/>
                        </a:spcAft>
                        <a:buNone/>
                      </a:pPr>
                      <a:r>
                        <a:rPr lang="en-US" sz="2400" b="1" i="0" u="none" strike="noStrike" baseline="0" noProof="0" dirty="0">
                          <a:solidFill>
                            <a:srgbClr val="000000"/>
                          </a:solidFill>
                          <a:effectLst/>
                          <a:latin typeface="Calibri"/>
                        </a:rPr>
                        <a:t>X</a:t>
                      </a:r>
                      <a:r>
                        <a:rPr lang="en-US" sz="2400" b="1" i="0" u="none" strike="noStrike" baseline="-25000" noProof="0" dirty="0">
                          <a:solidFill>
                            <a:srgbClr val="000000"/>
                          </a:solidFill>
                          <a:effectLst/>
                          <a:latin typeface="Calibri"/>
                        </a:rPr>
                        <a:t>P5 </a:t>
                      </a:r>
                      <a:r>
                        <a:rPr lang="en-US" sz="2400" b="0" i="0" u="none" strike="noStrike" baseline="0" noProof="0" dirty="0">
                          <a:solidFill>
                            <a:srgbClr val="000000"/>
                          </a:solidFill>
                          <a:effectLst/>
                          <a:latin typeface="Calibri"/>
                        </a:rPr>
                        <a:t> = </a:t>
                      </a:r>
                      <a:r>
                        <a:rPr lang="en-US" sz="2400" b="1" i="0" u="none" strike="noStrike" baseline="0" noProof="0" dirty="0">
                          <a:solidFill>
                            <a:srgbClr val="00B050"/>
                          </a:solidFill>
                          <a:effectLst/>
                          <a:latin typeface="Calibri"/>
                        </a:rPr>
                        <a:t>Quality of Life</a:t>
                      </a:r>
                    </a:p>
                    <a:p>
                      <a:pPr lvl="0" algn="l">
                        <a:lnSpc>
                          <a:spcPct val="100000"/>
                        </a:lnSpc>
                        <a:spcBef>
                          <a:spcPts val="0"/>
                        </a:spcBef>
                        <a:spcAft>
                          <a:spcPts val="0"/>
                        </a:spcAft>
                        <a:buNone/>
                      </a:pPr>
                      <a:r>
                        <a:rPr lang="en-US" sz="2400" b="1" i="1" u="none" strike="noStrike" baseline="0" noProof="0" dirty="0">
                          <a:solidFill>
                            <a:srgbClr val="000000"/>
                          </a:solidFill>
                          <a:effectLst/>
                          <a:latin typeface="Calibri"/>
                        </a:rPr>
                        <a:t>X</a:t>
                      </a:r>
                      <a:r>
                        <a:rPr lang="en-US" sz="2400" b="1" i="1" u="none" strike="noStrike" baseline="-25000" noProof="0" dirty="0">
                          <a:solidFill>
                            <a:srgbClr val="000000"/>
                          </a:solidFill>
                          <a:effectLst/>
                          <a:latin typeface="Calibri"/>
                        </a:rPr>
                        <a:t>P6 </a:t>
                      </a:r>
                      <a:r>
                        <a:rPr lang="en-US" sz="2400" b="0" i="1" u="none" strike="noStrike" baseline="0" noProof="0" dirty="0">
                          <a:solidFill>
                            <a:srgbClr val="000000"/>
                          </a:solidFill>
                          <a:effectLst/>
                          <a:latin typeface="Calibri"/>
                        </a:rPr>
                        <a:t> = </a:t>
                      </a:r>
                      <a:r>
                        <a:rPr lang="en-US" sz="2400" b="0" i="1" u="none" strike="noStrike" baseline="0" noProof="0" dirty="0">
                          <a:solidFill>
                            <a:srgbClr val="FF0000"/>
                          </a:solidFill>
                          <a:effectLst/>
                          <a:latin typeface="Calibri"/>
                        </a:rPr>
                        <a:t>Public Service Motivation</a:t>
                      </a:r>
                      <a:endParaRPr lang="en-US" sz="2400" b="1" i="1" u="none" strike="noStrike" baseline="0" noProof="0" dirty="0">
                        <a:solidFill>
                          <a:srgbClr val="FF0000"/>
                        </a:solidFill>
                        <a:effectLst/>
                        <a:latin typeface="Calibri"/>
                      </a:endParaRPr>
                    </a:p>
                    <a:p>
                      <a:pPr lvl="0" algn="l">
                        <a:lnSpc>
                          <a:spcPct val="100000"/>
                        </a:lnSpc>
                        <a:spcBef>
                          <a:spcPts val="0"/>
                        </a:spcBef>
                        <a:spcAft>
                          <a:spcPts val="0"/>
                        </a:spcAft>
                        <a:buNone/>
                      </a:pPr>
                      <a:r>
                        <a:rPr lang="en-US" sz="2400" b="1" i="0" u="none" strike="noStrike" baseline="0" noProof="0" dirty="0">
                          <a:solidFill>
                            <a:srgbClr val="000000"/>
                          </a:solidFill>
                          <a:effectLst/>
                          <a:latin typeface="Calibri"/>
                        </a:rPr>
                        <a:t>X</a:t>
                      </a:r>
                      <a:r>
                        <a:rPr lang="en-US" sz="2400" b="1" i="0" u="none" strike="noStrike" baseline="-25000" noProof="0" dirty="0">
                          <a:solidFill>
                            <a:srgbClr val="000000"/>
                          </a:solidFill>
                          <a:effectLst/>
                          <a:latin typeface="Calibri"/>
                        </a:rPr>
                        <a:t>P7 </a:t>
                      </a:r>
                      <a:r>
                        <a:rPr lang="en-US" sz="2400" b="0" i="0" u="none" strike="noStrike" baseline="0" noProof="0" dirty="0">
                          <a:solidFill>
                            <a:srgbClr val="000000"/>
                          </a:solidFill>
                          <a:effectLst/>
                          <a:latin typeface="Calibri"/>
                        </a:rPr>
                        <a:t>= </a:t>
                      </a:r>
                      <a:r>
                        <a:rPr lang="en-US" sz="2400" b="1" i="0" u="none" strike="noStrike" baseline="0" noProof="0" dirty="0">
                          <a:solidFill>
                            <a:srgbClr val="00B050"/>
                          </a:solidFill>
                          <a:effectLst/>
                          <a:latin typeface="Calibri"/>
                        </a:rPr>
                        <a:t>Overall Wellness</a:t>
                      </a:r>
                      <a:endParaRPr lang="en-US" sz="2400" b="1" i="0" u="none" strike="noStrike" noProof="0" dirty="0">
                        <a:solidFill>
                          <a:srgbClr val="00B050"/>
                        </a:solidFill>
                        <a:effectLst/>
                        <a:latin typeface="Calibri"/>
                      </a:endParaRPr>
                    </a:p>
                    <a:p>
                      <a:pPr lvl="0" algn="l">
                        <a:lnSpc>
                          <a:spcPct val="100000"/>
                        </a:lnSpc>
                        <a:spcBef>
                          <a:spcPts val="0"/>
                        </a:spcBef>
                        <a:spcAft>
                          <a:spcPts val="0"/>
                        </a:spcAft>
                        <a:buNone/>
                      </a:pPr>
                      <a:r>
                        <a:rPr lang="en-US" sz="2400" b="1" i="0" u="none" strike="noStrike" noProof="0" dirty="0">
                          <a:solidFill>
                            <a:srgbClr val="000000"/>
                          </a:solidFill>
                          <a:effectLst/>
                          <a:latin typeface="Calibri"/>
                        </a:rPr>
                        <a:t>e </a:t>
                      </a:r>
                      <a:r>
                        <a:rPr lang="en-US" sz="2400" b="0" i="0" u="none" strike="noStrike" noProof="0" dirty="0">
                          <a:solidFill>
                            <a:srgbClr val="000000"/>
                          </a:solidFill>
                          <a:effectLst/>
                          <a:latin typeface="Calibri"/>
                        </a:rPr>
                        <a:t>= error term</a:t>
                      </a:r>
                    </a:p>
                  </a:txBody>
                  <a:tcPr marL="114300" marR="114300" marT="0" marB="0">
                    <a:solidFill>
                      <a:schemeClr val="bg1"/>
                    </a:solidFill>
                  </a:tcPr>
                </a:tc>
                <a:extLst>
                  <a:ext uri="{0D108BD9-81ED-4DB2-BD59-A6C34878D82A}">
                    <a16:rowId xmlns:a16="http://schemas.microsoft.com/office/drawing/2014/main" val="594791736"/>
                  </a:ext>
                </a:extLst>
              </a:tr>
              <a:tr h="853246">
                <a:tc>
                  <a:txBody>
                    <a:bodyPr/>
                    <a:lstStyle/>
                    <a:p>
                      <a:pPr lvl="0" algn="l">
                        <a:lnSpc>
                          <a:spcPct val="100000"/>
                        </a:lnSpc>
                        <a:spcBef>
                          <a:spcPts val="0"/>
                        </a:spcBef>
                        <a:spcAft>
                          <a:spcPts val="0"/>
                        </a:spcAft>
                        <a:buNone/>
                      </a:pPr>
                      <a:endParaRPr lang="en-US" sz="2400" b="0" i="0" u="none" strike="noStrike" noProof="0" dirty="0">
                        <a:solidFill>
                          <a:srgbClr val="000000"/>
                        </a:solidFill>
                        <a:effectLst/>
                        <a:latin typeface="Calibri"/>
                      </a:endParaRPr>
                    </a:p>
                  </a:txBody>
                  <a:tcPr marL="114300" marR="114300" marT="0" marB="0">
                    <a:solidFill>
                      <a:schemeClr val="bg1"/>
                    </a:solidFill>
                  </a:tcPr>
                </a:tc>
                <a:extLst>
                  <a:ext uri="{0D108BD9-81ED-4DB2-BD59-A6C34878D82A}">
                    <a16:rowId xmlns:a16="http://schemas.microsoft.com/office/drawing/2014/main" val="4241940015"/>
                  </a:ext>
                </a:extLst>
              </a:tr>
            </a:tbl>
          </a:graphicData>
        </a:graphic>
      </p:graphicFrame>
      <p:graphicFrame>
        <p:nvGraphicFramePr>
          <p:cNvPr id="5" name="Table 4">
            <a:extLst>
              <a:ext uri="{FF2B5EF4-FFF2-40B4-BE49-F238E27FC236}">
                <a16:creationId xmlns:a16="http://schemas.microsoft.com/office/drawing/2014/main" id="{6994327E-374E-95AE-F69F-D0A5F73CFAA8}"/>
              </a:ext>
            </a:extLst>
          </p:cNvPr>
          <p:cNvGraphicFramePr>
            <a:graphicFrameLocks noGrp="1"/>
          </p:cNvGraphicFramePr>
          <p:nvPr/>
        </p:nvGraphicFramePr>
        <p:xfrm>
          <a:off x="4677263" y="1966217"/>
          <a:ext cx="7070687" cy="4570034"/>
        </p:xfrm>
        <a:graphic>
          <a:graphicData uri="http://schemas.openxmlformats.org/drawingml/2006/table">
            <a:tbl>
              <a:tblPr bandRow="1">
                <a:tableStyleId>{5C22544A-7EE6-4342-B048-85BDC9FD1C3A}</a:tableStyleId>
              </a:tblPr>
              <a:tblGrid>
                <a:gridCol w="462315">
                  <a:extLst>
                    <a:ext uri="{9D8B030D-6E8A-4147-A177-3AD203B41FA5}">
                      <a16:colId xmlns:a16="http://schemas.microsoft.com/office/drawing/2014/main" val="1354534634"/>
                    </a:ext>
                  </a:extLst>
                </a:gridCol>
                <a:gridCol w="2798356">
                  <a:extLst>
                    <a:ext uri="{9D8B030D-6E8A-4147-A177-3AD203B41FA5}">
                      <a16:colId xmlns:a16="http://schemas.microsoft.com/office/drawing/2014/main" val="1726880733"/>
                    </a:ext>
                  </a:extLst>
                </a:gridCol>
                <a:gridCol w="930145">
                  <a:extLst>
                    <a:ext uri="{9D8B030D-6E8A-4147-A177-3AD203B41FA5}">
                      <a16:colId xmlns:a16="http://schemas.microsoft.com/office/drawing/2014/main" val="366248674"/>
                    </a:ext>
                  </a:extLst>
                </a:gridCol>
                <a:gridCol w="1252121">
                  <a:extLst>
                    <a:ext uri="{9D8B030D-6E8A-4147-A177-3AD203B41FA5}">
                      <a16:colId xmlns:a16="http://schemas.microsoft.com/office/drawing/2014/main" val="885487943"/>
                    </a:ext>
                  </a:extLst>
                </a:gridCol>
                <a:gridCol w="858594">
                  <a:extLst>
                    <a:ext uri="{9D8B030D-6E8A-4147-A177-3AD203B41FA5}">
                      <a16:colId xmlns:a16="http://schemas.microsoft.com/office/drawing/2014/main" val="3896799759"/>
                    </a:ext>
                  </a:extLst>
                </a:gridCol>
                <a:gridCol w="769156">
                  <a:extLst>
                    <a:ext uri="{9D8B030D-6E8A-4147-A177-3AD203B41FA5}">
                      <a16:colId xmlns:a16="http://schemas.microsoft.com/office/drawing/2014/main" val="3884646626"/>
                    </a:ext>
                  </a:extLst>
                </a:gridCol>
              </a:tblGrid>
              <a:tr h="377846">
                <a:tc gridSpan="6">
                  <a:txBody>
                    <a:bodyPr/>
                    <a:lstStyle/>
                    <a:p>
                      <a:pPr algn="ctr" rtl="0" fontAlgn="base"/>
                      <a:r>
                        <a:rPr lang="en-US" sz="1400" b="1" dirty="0">
                          <a:solidFill>
                            <a:srgbClr val="010205"/>
                          </a:solidFill>
                          <a:effectLst/>
                          <a:highlight>
                            <a:srgbClr val="FFFFFF"/>
                          </a:highlight>
                          <a:latin typeface="Calibri"/>
                        </a:rPr>
                        <a:t>Coefficients</a:t>
                      </a:r>
                      <a:r>
                        <a:rPr lang="en-US" sz="1400" b="1" baseline="30000" dirty="0">
                          <a:solidFill>
                            <a:srgbClr val="010205"/>
                          </a:solidFill>
                          <a:effectLst/>
                          <a:highlight>
                            <a:srgbClr val="FFFFFF"/>
                          </a:highlight>
                          <a:latin typeface="Calibri"/>
                        </a:rPr>
                        <a:t>a</a:t>
                      </a:r>
                      <a:r>
                        <a:rPr lang="en-US" sz="1400" dirty="0">
                          <a:solidFill>
                            <a:srgbClr val="010205"/>
                          </a:solidFill>
                          <a:effectLst/>
                          <a:highlight>
                            <a:srgbClr val="FFFFFF"/>
                          </a:highlight>
                          <a:latin typeface="Calibri"/>
                        </a:rPr>
                        <a:t> </a:t>
                      </a:r>
                      <a:endParaRPr lang="en-US" sz="1400" dirty="0">
                        <a:effectLst/>
                        <a:highlight>
                          <a:srgbClr val="FFFFFF"/>
                        </a:highlight>
                        <a:latin typeface="Calibri"/>
                      </a:endParaRPr>
                    </a:p>
                  </a:txBody>
                  <a:tcPr>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lnL>
                  </a:tcPr>
                </a:tc>
                <a:tc hMerge="1">
                  <a:txBody>
                    <a:bodyPr/>
                    <a:lstStyle/>
                    <a:p>
                      <a:endParaRPr lang="en-US"/>
                    </a:p>
                  </a:txBody>
                  <a:tcPr/>
                </a:tc>
                <a:extLst>
                  <a:ext uri="{0D108BD9-81ED-4DB2-BD59-A6C34878D82A}">
                    <a16:rowId xmlns:a16="http://schemas.microsoft.com/office/drawing/2014/main" val="2039145226"/>
                  </a:ext>
                </a:extLst>
              </a:tr>
              <a:tr h="403036">
                <a:tc rowSpan="2" gridSpan="2">
                  <a:txBody>
                    <a:bodyPr/>
                    <a:lstStyle/>
                    <a:p>
                      <a:pPr rtl="0" fontAlgn="base"/>
                      <a:r>
                        <a:rPr lang="en-US" sz="1400" b="1" dirty="0">
                          <a:solidFill>
                            <a:srgbClr val="264A60"/>
                          </a:solidFill>
                          <a:effectLst/>
                          <a:highlight>
                            <a:srgbClr val="FFFFFF"/>
                          </a:highlight>
                          <a:latin typeface="Calibri"/>
                        </a:rPr>
                        <a:t>Model 2 </a:t>
                      </a:r>
                      <a:r>
                        <a:rPr lang="en-US" sz="1400" dirty="0">
                          <a:solidFill>
                            <a:srgbClr val="264A60"/>
                          </a:solidFill>
                          <a:effectLst/>
                          <a:highlight>
                            <a:srgbClr val="FFFFFF"/>
                          </a:highlight>
                          <a:latin typeface="Calibri"/>
                        </a:rPr>
                        <a:t>(Reduced model from saturated</a:t>
                      </a:r>
                    </a:p>
                    <a:p>
                      <a:pPr rtl="0" fontAlgn="base"/>
                      <a:r>
                        <a:rPr lang="en-US" sz="1400" dirty="0">
                          <a:solidFill>
                            <a:srgbClr val="264A60"/>
                          </a:solidFill>
                          <a:effectLst/>
                          <a:highlight>
                            <a:srgbClr val="FFFFFF"/>
                          </a:highlight>
                          <a:latin typeface="Calibri"/>
                        </a:rPr>
                        <a:t>Regression to include only those with statistical significance in model 1) </a:t>
                      </a:r>
                      <a:endParaRPr lang="en-US" sz="1400" dirty="0">
                        <a:effectLst/>
                        <a:highlight>
                          <a:srgbClr val="FFFFFF"/>
                        </a:highlight>
                        <a:latin typeface="Calibri"/>
                      </a:endParaRPr>
                    </a:p>
                  </a:txBody>
                  <a:tcPr>
                    <a:lnL>
                      <a:noFill/>
                    </a:lnL>
                    <a:lnR>
                      <a:noFill/>
                    </a:lnR>
                    <a:lnT>
                      <a:noFill/>
                    </a:lnT>
                    <a:lnB w="9525" cap="flat" cmpd="sng" algn="ctr">
                      <a:solidFill>
                        <a:srgbClr val="152935"/>
                      </a:solidFill>
                      <a:prstDash val="solid"/>
                      <a:round/>
                      <a:headEnd type="none" w="med" len="med"/>
                      <a:tailEnd type="none" w="med" len="med"/>
                    </a:lnB>
                    <a:solidFill>
                      <a:srgbClr val="FFFFFF"/>
                    </a:solidFill>
                  </a:tcPr>
                </a:tc>
                <a:tc rowSpan="2" hMerge="1">
                  <a:txBody>
                    <a:bodyPr/>
                    <a:lstStyle/>
                    <a:p>
                      <a:endParaRPr lang="en-US"/>
                    </a:p>
                  </a:txBody>
                  <a:tcPr/>
                </a:tc>
                <a:tc gridSpan="2">
                  <a:txBody>
                    <a:bodyPr/>
                    <a:lstStyle/>
                    <a:p>
                      <a:pPr algn="ctr" rtl="0" fontAlgn="base"/>
                      <a:r>
                        <a:rPr lang="en-US" sz="1400" dirty="0">
                          <a:solidFill>
                            <a:srgbClr val="264A60"/>
                          </a:solidFill>
                          <a:effectLst/>
                          <a:highlight>
                            <a:srgbClr val="FFFFFF"/>
                          </a:highlight>
                          <a:latin typeface="Calibri"/>
                        </a:rPr>
                        <a:t>  Coefficients </a:t>
                      </a:r>
                      <a:endParaRPr lang="en-US" sz="1400" dirty="0">
                        <a:effectLst/>
                        <a:highlight>
                          <a:srgbClr val="FFFFFF"/>
                        </a:highlight>
                        <a:latin typeface="Calibri"/>
                      </a:endParaRPr>
                    </a:p>
                  </a:txBody>
                  <a:tcPr>
                    <a:lnL>
                      <a:noFill/>
                    </a:lnL>
                    <a:lnR w="9525" cap="flat" cmpd="sng" algn="ctr">
                      <a:solidFill>
                        <a:srgbClr val="E0E0E0"/>
                      </a:solidFill>
                      <a:prstDash val="solid"/>
                      <a:round/>
                      <a:headEnd type="none" w="med" len="med"/>
                      <a:tailEnd type="none" w="med" len="med"/>
                    </a:lnR>
                    <a:lnT>
                      <a:noFill/>
                    </a:lnT>
                    <a:lnB>
                      <a:noFill/>
                    </a:lnB>
                    <a:solidFill>
                      <a:srgbClr val="FFFFFF"/>
                    </a:solidFill>
                  </a:tcPr>
                </a:tc>
                <a:tc hMerge="1">
                  <a:txBody>
                    <a:bodyPr/>
                    <a:lstStyle/>
                    <a:p>
                      <a:endParaRPr lang="en-US"/>
                    </a:p>
                  </a:txBody>
                  <a:tcPr/>
                </a:tc>
                <a:tc rowSpan="2">
                  <a:txBody>
                    <a:bodyPr/>
                    <a:lstStyle/>
                    <a:p>
                      <a:pPr algn="ctr" rtl="0" fontAlgn="base"/>
                      <a:r>
                        <a:rPr lang="en-US" sz="1400" dirty="0">
                          <a:solidFill>
                            <a:srgbClr val="264A60"/>
                          </a:solidFill>
                          <a:effectLst/>
                          <a:highlight>
                            <a:srgbClr val="FFFFFF"/>
                          </a:highlight>
                          <a:latin typeface="Calibri"/>
                        </a:rPr>
                        <a:t>t </a:t>
                      </a:r>
                      <a:endParaRPr lang="en-US" sz="1400">
                        <a:effectLst/>
                        <a:highlight>
                          <a:srgbClr val="FFFFFF"/>
                        </a:highlight>
                        <a:latin typeface="Calibri"/>
                      </a:endParaRP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B w="9525" cap="flat" cmpd="sng" algn="ctr">
                      <a:solidFill>
                        <a:srgbClr val="152935"/>
                      </a:solidFill>
                      <a:prstDash val="solid"/>
                      <a:round/>
                      <a:headEnd type="none" w="med" len="med"/>
                      <a:tailEnd type="none" w="med" len="med"/>
                    </a:lnB>
                    <a:solidFill>
                      <a:srgbClr val="FFFFFF"/>
                    </a:solidFill>
                  </a:tcPr>
                </a:tc>
                <a:tc rowSpan="2">
                  <a:txBody>
                    <a:bodyPr/>
                    <a:lstStyle/>
                    <a:p>
                      <a:pPr algn="ctr" rtl="0" fontAlgn="base"/>
                      <a:r>
                        <a:rPr lang="en-US" sz="1400" dirty="0">
                          <a:solidFill>
                            <a:srgbClr val="264A60"/>
                          </a:solidFill>
                          <a:effectLst/>
                          <a:highlight>
                            <a:srgbClr val="FFFFFF"/>
                          </a:highlight>
                          <a:latin typeface="Calibri"/>
                        </a:rPr>
                        <a:t>Sig. </a:t>
                      </a:r>
                      <a:endParaRPr lang="en-US" sz="1400">
                        <a:effectLst/>
                        <a:highlight>
                          <a:srgbClr val="FFFFFF"/>
                        </a:highlight>
                        <a:latin typeface="Calibri"/>
                      </a:endParaRPr>
                    </a:p>
                  </a:txBody>
                  <a:tcPr>
                    <a:lnL w="9525" cap="flat" cmpd="sng" algn="ctr">
                      <a:solidFill>
                        <a:srgbClr val="E0E0E0"/>
                      </a:solidFill>
                      <a:prstDash val="solid"/>
                      <a:round/>
                      <a:headEnd type="none" w="med" len="med"/>
                      <a:tailEnd type="none" w="med" len="med"/>
                    </a:lnL>
                    <a:lnR>
                      <a:noFill/>
                    </a:lnR>
                    <a:lnT>
                      <a:noFill/>
                    </a:lnT>
                    <a:lnB w="9525" cap="flat" cmpd="sng" algn="ctr">
                      <a:solidFill>
                        <a:srgbClr val="152935"/>
                      </a:solidFill>
                      <a:prstDash val="solid"/>
                      <a:round/>
                      <a:headEnd type="none" w="med" len="med"/>
                      <a:tailEnd type="none" w="med" len="med"/>
                    </a:lnB>
                    <a:solidFill>
                      <a:srgbClr val="FFFFFF"/>
                    </a:solidFill>
                  </a:tcPr>
                </a:tc>
                <a:extLst>
                  <a:ext uri="{0D108BD9-81ED-4DB2-BD59-A6C34878D82A}">
                    <a16:rowId xmlns:a16="http://schemas.microsoft.com/office/drawing/2014/main" val="132454900"/>
                  </a:ext>
                </a:extLst>
              </a:tr>
              <a:tr h="268690">
                <a:tc gridSpan="2" vMerge="1">
                  <a:txBody>
                    <a:bodyPr/>
                    <a:lstStyle/>
                    <a:p>
                      <a:endParaRPr lang="en-US"/>
                    </a:p>
                  </a:txBody>
                  <a:tcPr/>
                </a:tc>
                <a:tc hMerge="1" vMerge="1">
                  <a:txBody>
                    <a:bodyPr/>
                    <a:lstStyle/>
                    <a:p>
                      <a:endParaRPr lang="en-US"/>
                    </a:p>
                  </a:txBody>
                  <a:tcPr/>
                </a:tc>
                <a:tc>
                  <a:txBody>
                    <a:bodyPr/>
                    <a:lstStyle/>
                    <a:p>
                      <a:pPr algn="ctr" rtl="0" fontAlgn="base"/>
                      <a:r>
                        <a:rPr lang="en-US" sz="1400" dirty="0">
                          <a:solidFill>
                            <a:srgbClr val="264A60"/>
                          </a:solidFill>
                          <a:effectLst/>
                          <a:highlight>
                            <a:srgbClr val="FFFFFF"/>
                          </a:highlight>
                          <a:latin typeface="Calibri"/>
                        </a:rPr>
                        <a:t>B </a:t>
                      </a:r>
                      <a:endParaRPr lang="en-US" sz="1400">
                        <a:effectLst/>
                        <a:highlight>
                          <a:srgbClr val="FFFFFF"/>
                        </a:highlight>
                        <a:latin typeface="Calibri"/>
                      </a:endParaRPr>
                    </a:p>
                  </a:txBody>
                  <a:tcPr>
                    <a:lnL>
                      <a:noFill/>
                    </a:lnL>
                    <a:lnR w="9525" cap="flat" cmpd="sng" algn="ctr">
                      <a:solidFill>
                        <a:srgbClr val="E0E0E0"/>
                      </a:solidFill>
                      <a:prstDash val="solid"/>
                      <a:round/>
                      <a:headEnd type="none" w="med" len="med"/>
                      <a:tailEnd type="none" w="med" len="med"/>
                    </a:lnR>
                    <a:lnT>
                      <a:noFill/>
                    </a:lnT>
                    <a:lnB w="9525" cap="flat" cmpd="sng" algn="ctr">
                      <a:solidFill>
                        <a:srgbClr val="152935"/>
                      </a:solidFill>
                      <a:prstDash val="solid"/>
                      <a:round/>
                      <a:headEnd type="none" w="med" len="med"/>
                      <a:tailEnd type="none" w="med" len="med"/>
                    </a:lnB>
                    <a:solidFill>
                      <a:srgbClr val="FFFFFF"/>
                    </a:solidFill>
                  </a:tcPr>
                </a:tc>
                <a:tc>
                  <a:txBody>
                    <a:bodyPr/>
                    <a:lstStyle/>
                    <a:p>
                      <a:pPr algn="ctr" rtl="0" fontAlgn="base"/>
                      <a:r>
                        <a:rPr lang="en-US" sz="1400" dirty="0">
                          <a:solidFill>
                            <a:srgbClr val="264A60"/>
                          </a:solidFill>
                          <a:effectLst/>
                          <a:highlight>
                            <a:srgbClr val="FFFFFF"/>
                          </a:highlight>
                          <a:latin typeface="Calibri"/>
                        </a:rPr>
                        <a:t>Std. Error </a:t>
                      </a:r>
                      <a:endParaRPr lang="en-US" sz="1400" dirty="0">
                        <a:effectLst/>
                        <a:highlight>
                          <a:srgbClr val="FFFFFF"/>
                        </a:highlight>
                        <a:latin typeface="Calibri"/>
                      </a:endParaRP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a:noFill/>
                    </a:lnT>
                    <a:lnB w="9525" cap="flat" cmpd="sng" algn="ctr">
                      <a:solidFill>
                        <a:srgbClr val="152935"/>
                      </a:solidFill>
                      <a:prstDash val="solid"/>
                      <a:round/>
                      <a:headEnd type="none" w="med" len="med"/>
                      <a:tailEnd type="none" w="med" len="med"/>
                    </a:lnB>
                    <a:solidFill>
                      <a:srgbClr val="FFFFFF"/>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269861123"/>
                  </a:ext>
                </a:extLst>
              </a:tr>
              <a:tr h="403036">
                <a:tc rowSpan="4">
                  <a:txBody>
                    <a:bodyPr/>
                    <a:lstStyle/>
                    <a:p>
                      <a:pPr rtl="0" fontAlgn="base"/>
                      <a:r>
                        <a:rPr lang="en-US" sz="1400" dirty="0">
                          <a:solidFill>
                            <a:srgbClr val="264A60"/>
                          </a:solidFill>
                          <a:effectLst/>
                          <a:highlight>
                            <a:srgbClr val="E0E0E0"/>
                          </a:highlight>
                          <a:latin typeface="Calibri"/>
                        </a:rPr>
                        <a:t>1 </a:t>
                      </a:r>
                      <a:endParaRPr lang="en-US" sz="1400">
                        <a:effectLst/>
                        <a:highlight>
                          <a:srgbClr val="E0E0E0"/>
                        </a:highlight>
                        <a:latin typeface="Calibri"/>
                      </a:endParaRPr>
                    </a:p>
                  </a:txBody>
                  <a:tcPr>
                    <a:lnL>
                      <a:noFill/>
                    </a:lnL>
                    <a:lnR>
                      <a:noFill/>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rtl="0" fontAlgn="base"/>
                      <a:r>
                        <a:rPr lang="en-US" sz="1400" dirty="0">
                          <a:solidFill>
                            <a:srgbClr val="264A60"/>
                          </a:solidFill>
                          <a:effectLst/>
                          <a:highlight>
                            <a:srgbClr val="E0E0E0"/>
                          </a:highlight>
                          <a:latin typeface="Calibri"/>
                        </a:rPr>
                        <a:t>(Constant) </a:t>
                      </a:r>
                      <a:endParaRPr lang="en-US" sz="1400" dirty="0">
                        <a:effectLst/>
                        <a:highlight>
                          <a:srgbClr val="E0E0E0"/>
                        </a:highlight>
                        <a:latin typeface="Calibri"/>
                      </a:endParaRPr>
                    </a:p>
                  </a:txBody>
                  <a:tcPr>
                    <a:lnL>
                      <a:noFill/>
                    </a:lnL>
                    <a:lnR>
                      <a:noFill/>
                    </a:lnR>
                    <a:lnT w="9525" cap="flat" cmpd="sng" algn="ctr">
                      <a:solidFill>
                        <a:srgbClr val="152935"/>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400" dirty="0">
                          <a:solidFill>
                            <a:srgbClr val="010205"/>
                          </a:solidFill>
                          <a:effectLst/>
                          <a:latin typeface="Calibri"/>
                        </a:rPr>
                        <a:t>3.3580</a:t>
                      </a:r>
                      <a:endParaRPr lang="en-US" sz="1400" dirty="0">
                        <a:effectLst/>
                        <a:latin typeface="Calibri"/>
                      </a:endParaRPr>
                    </a:p>
                  </a:txBody>
                  <a:tcPr>
                    <a:lnL>
                      <a:noFill/>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tc>
                  <a:txBody>
                    <a:bodyPr/>
                    <a:lstStyle/>
                    <a:p>
                      <a:pPr algn="r" rtl="0" fontAlgn="base"/>
                      <a:r>
                        <a:rPr lang="en-US" sz="1400" dirty="0">
                          <a:solidFill>
                            <a:srgbClr val="010205"/>
                          </a:solidFill>
                          <a:effectLst/>
                          <a:highlight>
                            <a:srgbClr val="F9F9FB"/>
                          </a:highlight>
                          <a:latin typeface="Calibri"/>
                        </a:rPr>
                        <a:t>.01921</a:t>
                      </a:r>
                      <a:endParaRPr lang="en-US" sz="1400" dirty="0">
                        <a:effectLst/>
                        <a:highlight>
                          <a:srgbClr val="F9F9FB"/>
                        </a:highlight>
                        <a:latin typeface="Calibri"/>
                      </a:endParaRP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tc>
                  <a:txBody>
                    <a:bodyPr/>
                    <a:lstStyle/>
                    <a:p>
                      <a:pPr algn="r" rtl="0" fontAlgn="base"/>
                      <a:r>
                        <a:rPr lang="en-US" sz="1400" dirty="0">
                          <a:solidFill>
                            <a:srgbClr val="010205"/>
                          </a:solidFill>
                          <a:effectLst/>
                          <a:highlight>
                            <a:srgbClr val="F9F9FB"/>
                          </a:highlight>
                          <a:latin typeface="Calibri"/>
                        </a:rPr>
                        <a:t>17.480</a:t>
                      </a:r>
                      <a:endParaRPr lang="en-US" sz="1400" dirty="0">
                        <a:effectLst/>
                        <a:highlight>
                          <a:srgbClr val="F9F9FB"/>
                        </a:highlight>
                        <a:latin typeface="Calibri"/>
                      </a:endParaRP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tc>
                  <a:txBody>
                    <a:bodyPr/>
                    <a:lstStyle/>
                    <a:p>
                      <a:pPr algn="r" rtl="0" fontAlgn="base"/>
                      <a:endParaRPr lang="en-US" sz="1400" dirty="0">
                        <a:effectLst/>
                        <a:highlight>
                          <a:srgbClr val="FFFF00"/>
                        </a:highlight>
                        <a:latin typeface="Calibri"/>
                      </a:endParaRPr>
                    </a:p>
                  </a:txBody>
                  <a:tcPr>
                    <a:lnL w="9525" cap="flat" cmpd="sng" algn="ctr">
                      <a:solidFill>
                        <a:srgbClr val="E0E0E0"/>
                      </a:solidFill>
                      <a:prstDash val="solid"/>
                      <a:round/>
                      <a:headEnd type="none" w="med" len="med"/>
                      <a:tailEnd type="none" w="med" len="med"/>
                    </a:lnL>
                    <a:lnR>
                      <a:noFill/>
                    </a:lnR>
                    <a:lnT w="9525" cap="flat" cmpd="sng" algn="ctr">
                      <a:solidFill>
                        <a:srgbClr val="152935"/>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1214658770"/>
                  </a:ext>
                </a:extLst>
              </a:tr>
              <a:tr h="268690">
                <a:tc vMerge="1">
                  <a:txBody>
                    <a:bodyPr/>
                    <a:lstStyle/>
                    <a:p>
                      <a:endParaRPr lang="en-US"/>
                    </a:p>
                  </a:txBody>
                  <a:tcPr/>
                </a:tc>
                <a:tc>
                  <a:txBody>
                    <a:bodyPr/>
                    <a:lstStyle/>
                    <a:p>
                      <a:pPr rtl="0" fontAlgn="base"/>
                      <a:r>
                        <a:rPr lang="en-US" sz="1400" dirty="0">
                          <a:solidFill>
                            <a:srgbClr val="264A60"/>
                          </a:solidFill>
                          <a:effectLst/>
                          <a:highlight>
                            <a:srgbClr val="E0E0E0"/>
                          </a:highlight>
                          <a:latin typeface="Calibri"/>
                        </a:rPr>
                        <a:t>Calling and Purpose</a:t>
                      </a:r>
                      <a:endParaRPr lang="en-US" sz="1400" dirty="0">
                        <a:effectLst/>
                        <a:highlight>
                          <a:srgbClr val="E0E0E0"/>
                        </a:highlight>
                        <a:latin typeface="Calibri"/>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400" dirty="0">
                          <a:solidFill>
                            <a:srgbClr val="010205"/>
                          </a:solidFill>
                          <a:effectLst/>
                          <a:latin typeface="Calibri"/>
                        </a:rPr>
                        <a:t> </a:t>
                      </a:r>
                      <a:endParaRPr lang="en-US" sz="1400" dirty="0">
                        <a:effectLst/>
                        <a:latin typeface="Calibri"/>
                      </a:endParaRPr>
                    </a:p>
                  </a:txBody>
                  <a:tcPr>
                    <a:lnL>
                      <a:noFill/>
                    </a:lnL>
                    <a:lnR w="9525" cap="flat" cmpd="sng" algn="ctr">
                      <a:solidFill>
                        <a:srgbClr val="E0E0E0"/>
                      </a:solidFill>
                      <a:prstDash val="solid"/>
                      <a:round/>
                      <a:headEnd type="none" w="med" len="med"/>
                      <a:tailEnd type="none" w="med" len="med"/>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tc>
                  <a:txBody>
                    <a:bodyPr/>
                    <a:lstStyle/>
                    <a:p>
                      <a:pPr algn="r" rtl="0" fontAlgn="base"/>
                      <a:r>
                        <a:rPr lang="en-US" sz="1400" dirty="0">
                          <a:solidFill>
                            <a:srgbClr val="010205"/>
                          </a:solidFill>
                          <a:effectLst/>
                          <a:highlight>
                            <a:srgbClr val="F9F9FB"/>
                          </a:highlight>
                          <a:latin typeface="Calibri"/>
                        </a:rPr>
                        <a:t> </a:t>
                      </a:r>
                      <a:endParaRPr lang="en-US" sz="1400" dirty="0">
                        <a:effectLst/>
                        <a:highlight>
                          <a:srgbClr val="F9F9FB"/>
                        </a:highlight>
                        <a:latin typeface="Calibri"/>
                      </a:endParaRP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tc>
                  <a:txBody>
                    <a:bodyPr/>
                    <a:lstStyle/>
                    <a:p>
                      <a:pPr algn="r" rtl="0" fontAlgn="base"/>
                      <a:r>
                        <a:rPr lang="en-US" sz="1400" dirty="0">
                          <a:solidFill>
                            <a:srgbClr val="010205"/>
                          </a:solidFill>
                          <a:effectLst/>
                          <a:highlight>
                            <a:srgbClr val="F9F9FB"/>
                          </a:highlight>
                          <a:latin typeface="Calibri"/>
                        </a:rPr>
                        <a:t> </a:t>
                      </a:r>
                      <a:endParaRPr lang="en-US" sz="1400" dirty="0">
                        <a:effectLst/>
                        <a:highlight>
                          <a:srgbClr val="F9F9FB"/>
                        </a:highlight>
                        <a:latin typeface="Calibri"/>
                      </a:endParaRP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tc>
                  <a:txBody>
                    <a:bodyPr/>
                    <a:lstStyle/>
                    <a:p>
                      <a:pPr algn="r" rtl="0" fontAlgn="base"/>
                      <a:r>
                        <a:rPr lang="en-US" sz="1400" dirty="0">
                          <a:solidFill>
                            <a:srgbClr val="010205"/>
                          </a:solidFill>
                          <a:effectLst/>
                          <a:highlight>
                            <a:srgbClr val="F9F9FB"/>
                          </a:highlight>
                          <a:latin typeface="Calibri"/>
                        </a:rPr>
                        <a:t> </a:t>
                      </a:r>
                      <a:endParaRPr lang="en-US" sz="1400" dirty="0">
                        <a:effectLst/>
                        <a:highlight>
                          <a:srgbClr val="F9F9FB"/>
                        </a:highlight>
                        <a:latin typeface="Calibri"/>
                      </a:endParaRPr>
                    </a:p>
                  </a:txBody>
                  <a:tcPr>
                    <a:lnL w="9525" cap="flat" cmpd="sng" algn="ctr">
                      <a:solidFill>
                        <a:srgbClr val="E0E0E0"/>
                      </a:solidFill>
                      <a:prstDash val="solid"/>
                      <a:round/>
                      <a:headEnd type="none" w="med" len="med"/>
                      <a:tailEnd type="none" w="med" len="med"/>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1728673080"/>
                  </a:ext>
                </a:extLst>
              </a:tr>
              <a:tr h="317728">
                <a:tc vMerge="1">
                  <a:txBody>
                    <a:bodyPr/>
                    <a:lstStyle/>
                    <a:p>
                      <a:endParaRPr lang="en-US"/>
                    </a:p>
                  </a:txBody>
                  <a:tcPr/>
                </a:tc>
                <a:tc>
                  <a:txBody>
                    <a:bodyPr/>
                    <a:lstStyle/>
                    <a:p>
                      <a:pPr rtl="0" fontAlgn="base"/>
                      <a:r>
                        <a:rPr lang="en-US" sz="1400" dirty="0">
                          <a:solidFill>
                            <a:srgbClr val="264A60"/>
                          </a:solidFill>
                          <a:effectLst/>
                          <a:highlight>
                            <a:srgbClr val="E0E0E0"/>
                          </a:highlight>
                          <a:latin typeface="Calibri"/>
                        </a:rPr>
                        <a:t>Community Engagement</a:t>
                      </a:r>
                      <a:endParaRPr lang="en-US" sz="1400" dirty="0">
                        <a:effectLst/>
                        <a:highlight>
                          <a:srgbClr val="E0E0E0"/>
                        </a:highlight>
                        <a:latin typeface="Calibri"/>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400" dirty="0">
                          <a:solidFill>
                            <a:srgbClr val="010205"/>
                          </a:solidFill>
                          <a:effectLst/>
                          <a:latin typeface="Calibri"/>
                        </a:rPr>
                        <a:t> </a:t>
                      </a:r>
                      <a:endParaRPr lang="en-US" sz="1400" dirty="0">
                        <a:effectLst/>
                        <a:latin typeface="Calibri"/>
                      </a:endParaRPr>
                    </a:p>
                  </a:txBody>
                  <a:tcPr>
                    <a:lnL>
                      <a:noFill/>
                    </a:lnL>
                    <a:lnR w="9525" cap="flat" cmpd="sng" algn="ctr">
                      <a:solidFill>
                        <a:srgbClr val="E0E0E0"/>
                      </a:solidFill>
                      <a:prstDash val="solid"/>
                      <a:round/>
                      <a:headEnd type="none" w="med" len="med"/>
                      <a:tailEnd type="none" w="med" len="med"/>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tc>
                  <a:txBody>
                    <a:bodyPr/>
                    <a:lstStyle/>
                    <a:p>
                      <a:pPr algn="r" rtl="0" fontAlgn="base"/>
                      <a:r>
                        <a:rPr lang="en-US" sz="1400" dirty="0">
                          <a:solidFill>
                            <a:srgbClr val="010205"/>
                          </a:solidFill>
                          <a:effectLst/>
                          <a:highlight>
                            <a:srgbClr val="F9F9FB"/>
                          </a:highlight>
                          <a:latin typeface="Calibri"/>
                        </a:rPr>
                        <a:t> </a:t>
                      </a:r>
                      <a:endParaRPr lang="en-US" sz="1400" dirty="0">
                        <a:effectLst/>
                        <a:highlight>
                          <a:srgbClr val="F9F9FB"/>
                        </a:highlight>
                        <a:latin typeface="Calibri"/>
                      </a:endParaRP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tc>
                  <a:txBody>
                    <a:bodyPr/>
                    <a:lstStyle/>
                    <a:p>
                      <a:pPr algn="r" rtl="0" fontAlgn="base"/>
                      <a:r>
                        <a:rPr lang="en-US" sz="1400" dirty="0">
                          <a:solidFill>
                            <a:srgbClr val="010205"/>
                          </a:solidFill>
                          <a:effectLst/>
                          <a:highlight>
                            <a:srgbClr val="F9F9FB"/>
                          </a:highlight>
                          <a:latin typeface="Calibri"/>
                        </a:rPr>
                        <a:t> </a:t>
                      </a:r>
                      <a:endParaRPr lang="en-US" sz="1400" dirty="0">
                        <a:effectLst/>
                        <a:highlight>
                          <a:srgbClr val="F9F9FB"/>
                        </a:highlight>
                        <a:latin typeface="Calibri"/>
                      </a:endParaRP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tc>
                  <a:txBody>
                    <a:bodyPr/>
                    <a:lstStyle/>
                    <a:p>
                      <a:pPr algn="r" rtl="0" fontAlgn="base"/>
                      <a:r>
                        <a:rPr lang="en-US" sz="1400" dirty="0">
                          <a:solidFill>
                            <a:srgbClr val="010205"/>
                          </a:solidFill>
                          <a:effectLst/>
                          <a:highlight>
                            <a:srgbClr val="F9F9FB"/>
                          </a:highlight>
                          <a:latin typeface="Calibri"/>
                        </a:rPr>
                        <a:t>  </a:t>
                      </a:r>
                      <a:endParaRPr lang="en-US" sz="1400" dirty="0">
                        <a:effectLst/>
                        <a:highlight>
                          <a:srgbClr val="F9F9FB"/>
                        </a:highlight>
                        <a:latin typeface="Calibri"/>
                      </a:endParaRPr>
                    </a:p>
                  </a:txBody>
                  <a:tcPr>
                    <a:lnL w="9525" cap="flat" cmpd="sng" algn="ctr">
                      <a:solidFill>
                        <a:srgbClr val="E0E0E0"/>
                      </a:solidFill>
                      <a:prstDash val="solid"/>
                      <a:round/>
                      <a:headEnd type="none" w="med" len="med"/>
                      <a:tailEnd type="none" w="med" len="med"/>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3855211798"/>
                  </a:ext>
                </a:extLst>
              </a:tr>
              <a:tr h="403036">
                <a:tc vMerge="1">
                  <a:txBody>
                    <a:bodyPr/>
                    <a:lstStyle/>
                    <a:p>
                      <a:endParaRPr lang="en-US"/>
                    </a:p>
                  </a:txBody>
                  <a:tcPr/>
                </a:tc>
                <a:tc>
                  <a:txBody>
                    <a:bodyPr/>
                    <a:lstStyle/>
                    <a:p>
                      <a:pPr rtl="0" fontAlgn="base"/>
                      <a:r>
                        <a:rPr lang="en-US" sz="1400" b="1" dirty="0">
                          <a:solidFill>
                            <a:srgbClr val="264A60"/>
                          </a:solidFill>
                          <a:effectLst/>
                          <a:highlight>
                            <a:srgbClr val="E0E0E0"/>
                          </a:highlight>
                          <a:latin typeface="Calibri"/>
                        </a:rPr>
                        <a:t>Help-Seeking Behavior</a:t>
                      </a:r>
                      <a:endParaRPr lang="en-US" sz="1400" b="1" dirty="0">
                        <a:effectLst/>
                        <a:highlight>
                          <a:srgbClr val="E0E0E0"/>
                        </a:highlight>
                        <a:latin typeface="Calibri"/>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algn="r" rtl="0" fontAlgn="base"/>
                      <a:r>
                        <a:rPr lang="en-US" sz="1400" dirty="0">
                          <a:solidFill>
                            <a:srgbClr val="010205"/>
                          </a:solidFill>
                          <a:effectLst/>
                          <a:latin typeface="Calibri"/>
                        </a:rPr>
                        <a:t>0.036</a:t>
                      </a:r>
                      <a:endParaRPr lang="en-US" sz="1400" dirty="0">
                        <a:effectLst/>
                        <a:latin typeface="Calibri"/>
                      </a:endParaRPr>
                    </a:p>
                  </a:txBody>
                  <a:tcPr>
                    <a:lnL>
                      <a:noFill/>
                    </a:lnL>
                    <a:lnR w="9525" cap="flat" cmpd="sng" algn="ctr">
                      <a:solidFill>
                        <a:srgbClr val="E0E0E0"/>
                      </a:solidFill>
                      <a:prstDash val="solid"/>
                      <a:round/>
                      <a:headEnd type="none" w="med" len="med"/>
                      <a:tailEnd type="none" w="med" len="med"/>
                    </a:lnR>
                    <a:lnT w="9525" cap="flat" cmpd="sng" algn="ctr">
                      <a:solidFill>
                        <a:srgbClr val="AEAEAE"/>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400" dirty="0">
                          <a:solidFill>
                            <a:srgbClr val="010205"/>
                          </a:solidFill>
                          <a:effectLst/>
                          <a:highlight>
                            <a:srgbClr val="F9F9FB"/>
                          </a:highlight>
                          <a:latin typeface="Calibri"/>
                        </a:rPr>
                        <a:t>0.008</a:t>
                      </a:r>
                      <a:endParaRPr lang="en-US" sz="1400" dirty="0">
                        <a:effectLst/>
                        <a:highlight>
                          <a:srgbClr val="F9F9FB"/>
                        </a:highlight>
                        <a:latin typeface="Calibri"/>
                      </a:endParaRP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AEAEAE"/>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400" dirty="0">
                          <a:effectLst/>
                          <a:highlight>
                            <a:srgbClr val="F9F9FB"/>
                          </a:highlight>
                          <a:latin typeface="Calibri"/>
                        </a:rPr>
                        <a:t>4.614</a:t>
                      </a: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AEAEAE"/>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400" dirty="0">
                          <a:solidFill>
                            <a:srgbClr val="010205"/>
                          </a:solidFill>
                          <a:effectLst/>
                          <a:highlight>
                            <a:srgbClr val="FFFF00"/>
                          </a:highlight>
                          <a:latin typeface="Calibri"/>
                        </a:rPr>
                        <a:t>&lt;0.001</a:t>
                      </a:r>
                      <a:endParaRPr lang="en-US" sz="1400" dirty="0">
                        <a:effectLst/>
                        <a:highlight>
                          <a:srgbClr val="FFFF00"/>
                        </a:highlight>
                        <a:latin typeface="Calibri"/>
                      </a:endParaRPr>
                    </a:p>
                  </a:txBody>
                  <a:tcPr>
                    <a:lnL w="9525" cap="flat" cmpd="sng" algn="ctr">
                      <a:solidFill>
                        <a:srgbClr val="E0E0E0"/>
                      </a:solidFill>
                      <a:prstDash val="solid"/>
                      <a:round/>
                      <a:headEnd type="none" w="med" len="med"/>
                      <a:tailEnd type="none" w="med" len="med"/>
                    </a:lnL>
                    <a:lnR>
                      <a:noFill/>
                    </a:lnR>
                    <a:lnT w="9525" cap="flat" cmpd="sng" algn="ctr">
                      <a:solidFill>
                        <a:srgbClr val="AEAEAE"/>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extLst>
                  <a:ext uri="{0D108BD9-81ED-4DB2-BD59-A6C34878D82A}">
                    <a16:rowId xmlns:a16="http://schemas.microsoft.com/office/drawing/2014/main" val="3515571106"/>
                  </a:ext>
                </a:extLst>
              </a:tr>
              <a:tr h="403036">
                <a:tc>
                  <a:txBody>
                    <a:bodyPr/>
                    <a:lstStyle/>
                    <a:p>
                      <a:pPr rtl="0" fontAlgn="base"/>
                      <a:endParaRPr lang="en-US" sz="1400" dirty="0">
                        <a:effectLst/>
                        <a:highlight>
                          <a:srgbClr val="E0E0E0"/>
                        </a:highlight>
                        <a:latin typeface="Calibri"/>
                      </a:endParaRPr>
                    </a:p>
                  </a:txBody>
                  <a:tcPr>
                    <a:lnL>
                      <a:noFill/>
                    </a:lnL>
                    <a:lnR>
                      <a:noFill/>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rtl="0" fontAlgn="base"/>
                      <a:r>
                        <a:rPr lang="en-US" sz="1400" dirty="0">
                          <a:effectLst/>
                          <a:highlight>
                            <a:srgbClr val="E0E0E0"/>
                          </a:highlight>
                          <a:latin typeface="Calibri"/>
                        </a:rPr>
                        <a:t>Military Calling</a:t>
                      </a:r>
                    </a:p>
                  </a:txBody>
                  <a:tcPr>
                    <a:lnL>
                      <a:noFill/>
                    </a:lnL>
                    <a:lnR>
                      <a:noFill/>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algn="r" rtl="0" fontAlgn="base"/>
                      <a:r>
                        <a:rPr lang="en-US" sz="1400" dirty="0">
                          <a:effectLst/>
                          <a:latin typeface="Calibri"/>
                        </a:rPr>
                        <a:t> </a:t>
                      </a:r>
                    </a:p>
                  </a:txBody>
                  <a:tcPr>
                    <a:lnL>
                      <a:noFill/>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400" dirty="0">
                          <a:effectLst/>
                          <a:highlight>
                            <a:srgbClr val="F9F9FB"/>
                          </a:highlight>
                          <a:latin typeface="Calibri"/>
                        </a:rPr>
                        <a:t> </a:t>
                      </a: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400" dirty="0">
                          <a:effectLst/>
                          <a:highlight>
                            <a:srgbClr val="F9F9FB"/>
                          </a:highlight>
                          <a:latin typeface="Calibri"/>
                        </a:rPr>
                        <a:t> </a:t>
                      </a: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400" dirty="0">
                          <a:effectLst/>
                          <a:latin typeface="Calibri"/>
                        </a:rPr>
                        <a:t> </a:t>
                      </a:r>
                    </a:p>
                  </a:txBody>
                  <a:tcPr>
                    <a:lnL w="9525" cap="flat" cmpd="sng" algn="ctr">
                      <a:solidFill>
                        <a:srgbClr val="E0E0E0"/>
                      </a:solidFill>
                      <a:prstDash val="solid"/>
                      <a:round/>
                      <a:headEnd type="none" w="med" len="med"/>
                      <a:tailEnd type="none" w="med" len="med"/>
                    </a:lnL>
                    <a:lnR>
                      <a:noFill/>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extLst>
                  <a:ext uri="{0D108BD9-81ED-4DB2-BD59-A6C34878D82A}">
                    <a16:rowId xmlns:a16="http://schemas.microsoft.com/office/drawing/2014/main" val="3794735217"/>
                  </a:ext>
                </a:extLst>
              </a:tr>
              <a:tr h="403036">
                <a:tc>
                  <a:txBody>
                    <a:bodyPr/>
                    <a:lstStyle/>
                    <a:p>
                      <a:pPr rtl="0" fontAlgn="base"/>
                      <a:endParaRPr lang="en-US" sz="1400" b="1">
                        <a:effectLst/>
                        <a:highlight>
                          <a:srgbClr val="E0E0E0"/>
                        </a:highlight>
                        <a:latin typeface="Calibri"/>
                      </a:endParaRPr>
                    </a:p>
                  </a:txBody>
                  <a:tcPr>
                    <a:lnL>
                      <a:noFill/>
                    </a:lnL>
                    <a:lnR>
                      <a:noFill/>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rtl="0" fontAlgn="base"/>
                      <a:r>
                        <a:rPr lang="en-US" sz="1400" b="1" dirty="0">
                          <a:effectLst/>
                          <a:highlight>
                            <a:srgbClr val="E0E0E0"/>
                          </a:highlight>
                          <a:latin typeface="Calibri"/>
                        </a:rPr>
                        <a:t>Quality of Life Score</a:t>
                      </a:r>
                    </a:p>
                  </a:txBody>
                  <a:tcPr>
                    <a:lnL>
                      <a:noFill/>
                    </a:lnL>
                    <a:lnR>
                      <a:noFill/>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algn="r" rtl="0" fontAlgn="base"/>
                      <a:r>
                        <a:rPr lang="en-US" sz="1400" dirty="0">
                          <a:effectLst/>
                          <a:latin typeface="Calibri"/>
                        </a:rPr>
                        <a:t>-0.014</a:t>
                      </a:r>
                    </a:p>
                  </a:txBody>
                  <a:tcPr>
                    <a:lnL>
                      <a:noFill/>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400" dirty="0">
                          <a:effectLst/>
                          <a:highlight>
                            <a:srgbClr val="F9F9FB"/>
                          </a:highlight>
                          <a:latin typeface="Calibri"/>
                        </a:rPr>
                        <a:t>0.003</a:t>
                      </a: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400" dirty="0">
                          <a:effectLst/>
                          <a:highlight>
                            <a:srgbClr val="F9F9FB"/>
                          </a:highlight>
                          <a:latin typeface="Calibri"/>
                        </a:rPr>
                        <a:t>-4.894</a:t>
                      </a: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400" dirty="0">
                          <a:effectLst/>
                          <a:highlight>
                            <a:srgbClr val="FFFF00"/>
                          </a:highlight>
                          <a:latin typeface="Calibri"/>
                        </a:rPr>
                        <a:t>&lt;0.001</a:t>
                      </a:r>
                    </a:p>
                  </a:txBody>
                  <a:tcPr>
                    <a:lnL w="9525" cap="flat" cmpd="sng" algn="ctr">
                      <a:solidFill>
                        <a:srgbClr val="E0E0E0"/>
                      </a:solidFill>
                      <a:prstDash val="solid"/>
                      <a:round/>
                      <a:headEnd type="none" w="med" len="med"/>
                      <a:tailEnd type="none" w="med" len="med"/>
                    </a:lnL>
                    <a:lnR>
                      <a:noFill/>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extLst>
                  <a:ext uri="{0D108BD9-81ED-4DB2-BD59-A6C34878D82A}">
                    <a16:rowId xmlns:a16="http://schemas.microsoft.com/office/drawing/2014/main" val="864559440"/>
                  </a:ext>
                </a:extLst>
              </a:tr>
              <a:tr h="403036">
                <a:tc>
                  <a:txBody>
                    <a:bodyPr/>
                    <a:lstStyle/>
                    <a:p>
                      <a:pPr rtl="0" fontAlgn="base"/>
                      <a:endParaRPr lang="en-US" sz="1400" dirty="0">
                        <a:effectLst/>
                        <a:highlight>
                          <a:srgbClr val="E0E0E0"/>
                        </a:highlight>
                        <a:latin typeface="Calibri"/>
                      </a:endParaRPr>
                    </a:p>
                  </a:txBody>
                  <a:tcPr>
                    <a:lnL>
                      <a:noFill/>
                    </a:lnL>
                    <a:lnR>
                      <a:noFill/>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rtl="0" fontAlgn="base"/>
                      <a:r>
                        <a:rPr lang="en-US" sz="1400" dirty="0">
                          <a:effectLst/>
                          <a:highlight>
                            <a:srgbClr val="E0E0E0"/>
                          </a:highlight>
                          <a:latin typeface="Calibri"/>
                        </a:rPr>
                        <a:t>Public Service Motivation</a:t>
                      </a:r>
                    </a:p>
                    <a:p>
                      <a:pPr rtl="0" fontAlgn="base"/>
                      <a:endParaRPr lang="en-US" sz="1400" dirty="0">
                        <a:effectLst/>
                        <a:highlight>
                          <a:srgbClr val="E0E0E0"/>
                        </a:highlight>
                        <a:latin typeface="Calibri"/>
                      </a:endParaRPr>
                    </a:p>
                  </a:txBody>
                  <a:tcPr>
                    <a:lnL>
                      <a:noFill/>
                    </a:lnL>
                    <a:lnR>
                      <a:noFill/>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algn="r" rtl="0" fontAlgn="base"/>
                      <a:r>
                        <a:rPr lang="en-US" sz="1400" dirty="0">
                          <a:effectLst/>
                          <a:latin typeface="Calibri"/>
                        </a:rPr>
                        <a:t> </a:t>
                      </a:r>
                    </a:p>
                  </a:txBody>
                  <a:tcPr>
                    <a:lnL>
                      <a:noFill/>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400" dirty="0">
                          <a:effectLst/>
                          <a:highlight>
                            <a:srgbClr val="F9F9FB"/>
                          </a:highlight>
                          <a:latin typeface="Calibri"/>
                        </a:rPr>
                        <a:t> </a:t>
                      </a: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400" dirty="0">
                          <a:effectLst/>
                          <a:highlight>
                            <a:srgbClr val="F9F9FB"/>
                          </a:highlight>
                          <a:latin typeface="Calibri"/>
                        </a:rPr>
                        <a:t> </a:t>
                      </a: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400" dirty="0">
                          <a:effectLst/>
                          <a:highlight>
                            <a:srgbClr val="F9F9FB"/>
                          </a:highlight>
                          <a:latin typeface="Calibri"/>
                        </a:rPr>
                        <a:t> </a:t>
                      </a:r>
                    </a:p>
                  </a:txBody>
                  <a:tcPr>
                    <a:lnL w="9525" cap="flat" cmpd="sng" algn="ctr">
                      <a:solidFill>
                        <a:srgbClr val="E0E0E0"/>
                      </a:solidFill>
                      <a:prstDash val="solid"/>
                      <a:round/>
                      <a:headEnd type="none" w="med" len="med"/>
                      <a:tailEnd type="none" w="med" len="med"/>
                    </a:lnL>
                    <a:lnR>
                      <a:noFill/>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extLst>
                  <a:ext uri="{0D108BD9-81ED-4DB2-BD59-A6C34878D82A}">
                    <a16:rowId xmlns:a16="http://schemas.microsoft.com/office/drawing/2014/main" val="112565729"/>
                  </a:ext>
                </a:extLst>
              </a:tr>
              <a:tr h="403036">
                <a:tc>
                  <a:txBody>
                    <a:bodyPr/>
                    <a:lstStyle/>
                    <a:p>
                      <a:pPr rtl="0" fontAlgn="base"/>
                      <a:endParaRPr lang="en-US" sz="1400" dirty="0">
                        <a:effectLst/>
                        <a:highlight>
                          <a:srgbClr val="E0E0E0"/>
                        </a:highlight>
                        <a:latin typeface="Calibri"/>
                      </a:endParaRPr>
                    </a:p>
                  </a:txBody>
                  <a:tcPr>
                    <a:lnL>
                      <a:noFill/>
                    </a:lnL>
                    <a:lnR>
                      <a:noFill/>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rtl="0" fontAlgn="base"/>
                      <a:r>
                        <a:rPr lang="en-US" sz="1400" b="1" dirty="0">
                          <a:effectLst/>
                          <a:highlight>
                            <a:srgbClr val="E0E0E0"/>
                          </a:highlight>
                          <a:latin typeface="Calibri"/>
                        </a:rPr>
                        <a:t>Overall Wellness</a:t>
                      </a:r>
                    </a:p>
                  </a:txBody>
                  <a:tcPr>
                    <a:lnL>
                      <a:noFill/>
                    </a:lnL>
                    <a:lnR>
                      <a:noFill/>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algn="r" rtl="0" fontAlgn="base"/>
                      <a:r>
                        <a:rPr lang="en-US" sz="1400" dirty="0">
                          <a:effectLst/>
                          <a:latin typeface="Calibri"/>
                        </a:rPr>
                        <a:t>-0.015</a:t>
                      </a:r>
                    </a:p>
                  </a:txBody>
                  <a:tcPr>
                    <a:lnL>
                      <a:noFill/>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400" dirty="0">
                          <a:effectLst/>
                          <a:highlight>
                            <a:srgbClr val="F9F9FB"/>
                          </a:highlight>
                          <a:latin typeface="Calibri"/>
                        </a:rPr>
                        <a:t>0.003</a:t>
                      </a: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400" dirty="0">
                          <a:effectLst/>
                          <a:highlight>
                            <a:srgbClr val="F9F9FB"/>
                          </a:highlight>
                          <a:latin typeface="Calibri"/>
                        </a:rPr>
                        <a:t>-5.782</a:t>
                      </a: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400" dirty="0">
                          <a:effectLst/>
                          <a:highlight>
                            <a:srgbClr val="FFFF00"/>
                          </a:highlight>
                          <a:latin typeface="Calibri"/>
                        </a:rPr>
                        <a:t>&lt;0.001</a:t>
                      </a:r>
                    </a:p>
                  </a:txBody>
                  <a:tcPr>
                    <a:lnL w="9525" cap="flat" cmpd="sng" algn="ctr">
                      <a:solidFill>
                        <a:srgbClr val="E0E0E0"/>
                      </a:solidFill>
                      <a:prstDash val="solid"/>
                      <a:round/>
                      <a:headEnd type="none" w="med" len="med"/>
                      <a:tailEnd type="none" w="med" len="med"/>
                    </a:lnL>
                    <a:lnR>
                      <a:noFill/>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extLst>
                  <a:ext uri="{0D108BD9-81ED-4DB2-BD59-A6C34878D82A}">
                    <a16:rowId xmlns:a16="http://schemas.microsoft.com/office/drawing/2014/main" val="2148944051"/>
                  </a:ext>
                </a:extLst>
              </a:tr>
              <a:tr h="268690">
                <a:tc gridSpan="6">
                  <a:txBody>
                    <a:bodyPr/>
                    <a:lstStyle/>
                    <a:p>
                      <a:pPr rtl="0" fontAlgn="base"/>
                      <a:r>
                        <a:rPr lang="en-US" sz="1400" dirty="0">
                          <a:solidFill>
                            <a:srgbClr val="010205"/>
                          </a:solidFill>
                          <a:effectLst/>
                          <a:highlight>
                            <a:srgbClr val="FFFFFF"/>
                          </a:highlight>
                          <a:latin typeface="Calibri"/>
                        </a:rPr>
                        <a:t>a. Dependent Variable: Alcohol and Drug Abuse</a:t>
                      </a:r>
                      <a:endParaRPr lang="en-US" sz="1400" dirty="0">
                        <a:effectLst/>
                        <a:highlight>
                          <a:srgbClr val="FFFFFF"/>
                        </a:highlight>
                        <a:latin typeface="Calibri"/>
                      </a:endParaRPr>
                    </a:p>
                  </a:txBody>
                  <a:tcPr>
                    <a:lnL>
                      <a:noFill/>
                    </a:lnL>
                    <a:lnR>
                      <a:noFill/>
                    </a:lnR>
                    <a:lnT w="9525" cap="flat" cmpd="sng" algn="ctr">
                      <a:solidFill>
                        <a:srgbClr val="152935"/>
                      </a:solidFill>
                      <a:prstDash val="solid"/>
                      <a:round/>
                      <a:headEnd type="none" w="med" len="med"/>
                      <a:tailEnd type="none" w="med" len="med"/>
                    </a:lnT>
                    <a:lnB>
                      <a:noFill/>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lnL>
                    <a:lnT w="9525" cap="flat" cmpd="sng" algn="ctr">
                      <a:solidFill>
                        <a:srgbClr val="152935"/>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3853403306"/>
                  </a:ext>
                </a:extLst>
              </a:tr>
            </a:tbl>
          </a:graphicData>
        </a:graphic>
      </p:graphicFrame>
    </p:spTree>
    <p:extLst>
      <p:ext uri="{BB962C8B-B14F-4D97-AF65-F5344CB8AC3E}">
        <p14:creationId xmlns:p14="http://schemas.microsoft.com/office/powerpoint/2010/main" val="195947185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2EC3D8-7084-272E-8AAF-97026CDB9A8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ED710D1-12E3-9644-8C6C-AA4C6FAC8662}"/>
              </a:ext>
            </a:extLst>
          </p:cNvPr>
          <p:cNvSpPr txBox="1"/>
          <p:nvPr/>
        </p:nvSpPr>
        <p:spPr>
          <a:xfrm>
            <a:off x="0" y="-32219"/>
            <a:ext cx="12192000" cy="1200329"/>
          </a:xfrm>
          <a:prstGeom prst="rect">
            <a:avLst/>
          </a:prstGeom>
          <a:solidFill>
            <a:srgbClr val="FF8300"/>
          </a:solidFill>
        </p:spPr>
        <p:txBody>
          <a:bodyPr wrap="square" lIns="91440" tIns="45720" rIns="91440" bIns="45720" rtlCol="0" anchor="t">
            <a:spAutoFit/>
          </a:bodyPr>
          <a:lstStyle/>
          <a:p>
            <a:pPr algn="ctr"/>
            <a:r>
              <a:rPr lang="en-US" sz="2400" b="1" dirty="0">
                <a:ea typeface="+mn-lt"/>
                <a:cs typeface="+mn-lt"/>
              </a:rPr>
              <a:t>MULITPLE LINEAR REGRESSION </a:t>
            </a:r>
            <a:endParaRPr lang="en-US" sz="2400" dirty="0">
              <a:ea typeface="+mn-lt"/>
              <a:cs typeface="+mn-lt"/>
            </a:endParaRPr>
          </a:p>
          <a:p>
            <a:pPr algn="ctr"/>
            <a:r>
              <a:rPr lang="en-US" sz="2400" b="1" dirty="0">
                <a:ea typeface="+mn-lt"/>
                <a:cs typeface="+mn-lt"/>
              </a:rPr>
              <a:t>REGRESSION DIAGNOSTICS</a:t>
            </a:r>
          </a:p>
          <a:p>
            <a:pPr algn="ctr"/>
            <a:r>
              <a:rPr lang="en-US" sz="2400" b="1" dirty="0">
                <a:ea typeface="+mn-lt"/>
                <a:cs typeface="+mn-lt"/>
              </a:rPr>
              <a:t>Y versus Y –estimate Scatterplot?</a:t>
            </a:r>
          </a:p>
        </p:txBody>
      </p:sp>
      <p:graphicFrame>
        <p:nvGraphicFramePr>
          <p:cNvPr id="10" name="Table 9">
            <a:extLst>
              <a:ext uri="{FF2B5EF4-FFF2-40B4-BE49-F238E27FC236}">
                <a16:creationId xmlns:a16="http://schemas.microsoft.com/office/drawing/2014/main" id="{CD4365F4-1197-0738-7064-07195124FE2B}"/>
              </a:ext>
            </a:extLst>
          </p:cNvPr>
          <p:cNvGraphicFramePr>
            <a:graphicFrameLocks noGrp="1"/>
          </p:cNvGraphicFramePr>
          <p:nvPr/>
        </p:nvGraphicFramePr>
        <p:xfrm>
          <a:off x="641737" y="5612924"/>
          <a:ext cx="10911016" cy="1097280"/>
        </p:xfrm>
        <a:graphic>
          <a:graphicData uri="http://schemas.openxmlformats.org/drawingml/2006/table">
            <a:tbl>
              <a:tblPr>
                <a:tableStyleId>{5C22544A-7EE6-4342-B048-85BDC9FD1C3A}</a:tableStyleId>
              </a:tblPr>
              <a:tblGrid>
                <a:gridCol w="10911016">
                  <a:extLst>
                    <a:ext uri="{9D8B030D-6E8A-4147-A177-3AD203B41FA5}">
                      <a16:colId xmlns:a16="http://schemas.microsoft.com/office/drawing/2014/main" val="2534475310"/>
                    </a:ext>
                  </a:extLst>
                </a:gridCol>
              </a:tblGrid>
              <a:tr h="853246">
                <a:tc>
                  <a:txBody>
                    <a:bodyPr/>
                    <a:lstStyle/>
                    <a:p>
                      <a:pPr marL="0" marR="0" algn="ctr">
                        <a:spcBef>
                          <a:spcPts val="0"/>
                        </a:spcBef>
                        <a:spcAft>
                          <a:spcPts val="0"/>
                        </a:spcAft>
                      </a:pPr>
                      <a:r>
                        <a:rPr lang="en-US" sz="2400" b="1" dirty="0">
                          <a:effectLst/>
                        </a:rPr>
                        <a:t>Interpretation Statement</a:t>
                      </a:r>
                    </a:p>
                    <a:p>
                      <a:pPr marL="0" marR="0" lvl="0" algn="l">
                        <a:spcBef>
                          <a:spcPts val="0"/>
                        </a:spcBef>
                        <a:spcAft>
                          <a:spcPts val="0"/>
                        </a:spcAft>
                        <a:buNone/>
                      </a:pPr>
                      <a:r>
                        <a:rPr lang="en-US" sz="2400" b="0" i="0" u="none" strike="noStrike" noProof="0" dirty="0">
                          <a:solidFill>
                            <a:srgbClr val="000000"/>
                          </a:solidFill>
                          <a:effectLst/>
                          <a:latin typeface="Calibri"/>
                        </a:rPr>
                        <a:t>There is no strong positive linear pattern. Hence, this model is NOT a good predictor of Y.</a:t>
                      </a:r>
                    </a:p>
                  </a:txBody>
                  <a:tcPr marL="114300" marR="114300" marT="0" marB="0">
                    <a:solidFill>
                      <a:schemeClr val="bg1"/>
                    </a:solidFill>
                  </a:tcPr>
                </a:tc>
                <a:extLst>
                  <a:ext uri="{0D108BD9-81ED-4DB2-BD59-A6C34878D82A}">
                    <a16:rowId xmlns:a16="http://schemas.microsoft.com/office/drawing/2014/main" val="594791736"/>
                  </a:ext>
                </a:extLst>
              </a:tr>
            </a:tbl>
          </a:graphicData>
        </a:graphic>
      </p:graphicFrame>
      <p:pic>
        <p:nvPicPr>
          <p:cNvPr id="3" name="Picture 2">
            <a:extLst>
              <a:ext uri="{FF2B5EF4-FFF2-40B4-BE49-F238E27FC236}">
                <a16:creationId xmlns:a16="http://schemas.microsoft.com/office/drawing/2014/main" id="{FECF87EC-542E-38D1-8FC9-3ADD2852E20D}"/>
              </a:ext>
            </a:extLst>
          </p:cNvPr>
          <p:cNvPicPr>
            <a:picLocks noChangeAspect="1"/>
          </p:cNvPicPr>
          <p:nvPr/>
        </p:nvPicPr>
        <p:blipFill>
          <a:blip r:embed="rId3"/>
          <a:srcRect/>
          <a:stretch/>
        </p:blipFill>
        <p:spPr>
          <a:xfrm>
            <a:off x="3464646" y="1374990"/>
            <a:ext cx="4155354" cy="4155354"/>
          </a:xfrm>
          <a:prstGeom prst="rect">
            <a:avLst/>
          </a:prstGeom>
        </p:spPr>
      </p:pic>
    </p:spTree>
    <p:extLst>
      <p:ext uri="{BB962C8B-B14F-4D97-AF65-F5344CB8AC3E}">
        <p14:creationId xmlns:p14="http://schemas.microsoft.com/office/powerpoint/2010/main" val="86689203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972F2-DBA9-A493-C591-57FD96DFD9B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07FB584-FC8E-FA78-B24C-805AE65CA6DA}"/>
              </a:ext>
            </a:extLst>
          </p:cNvPr>
          <p:cNvSpPr txBox="1"/>
          <p:nvPr/>
        </p:nvSpPr>
        <p:spPr>
          <a:xfrm>
            <a:off x="0" y="-32219"/>
            <a:ext cx="12192000" cy="1200329"/>
          </a:xfrm>
          <a:prstGeom prst="rect">
            <a:avLst/>
          </a:prstGeom>
          <a:solidFill>
            <a:srgbClr val="FF8300"/>
          </a:solidFill>
        </p:spPr>
        <p:txBody>
          <a:bodyPr wrap="square" lIns="91440" tIns="45720" rIns="91440" bIns="45720" rtlCol="0" anchor="t">
            <a:spAutoFit/>
          </a:bodyPr>
          <a:lstStyle/>
          <a:p>
            <a:pPr algn="ctr"/>
            <a:r>
              <a:rPr lang="en-US" sz="2400" b="1" dirty="0">
                <a:ea typeface="+mn-lt"/>
                <a:cs typeface="+mn-lt"/>
              </a:rPr>
              <a:t>MULITPLE LINEAR REGRESSION </a:t>
            </a:r>
            <a:endParaRPr lang="en-US" sz="2400" dirty="0">
              <a:ea typeface="+mn-lt"/>
              <a:cs typeface="+mn-lt"/>
            </a:endParaRPr>
          </a:p>
          <a:p>
            <a:pPr algn="ctr"/>
            <a:r>
              <a:rPr lang="en-US" sz="2400" b="1" dirty="0">
                <a:ea typeface="+mn-lt"/>
                <a:cs typeface="+mn-lt"/>
              </a:rPr>
              <a:t>REGRESSION DIAGNOSTICS</a:t>
            </a:r>
          </a:p>
          <a:p>
            <a:pPr algn="ctr"/>
            <a:r>
              <a:rPr lang="en-US" sz="2400" b="1" dirty="0">
                <a:ea typeface="+mn-lt"/>
                <a:cs typeface="+mn-lt"/>
              </a:rPr>
              <a:t>Standardized Error Terms Histogram</a:t>
            </a:r>
          </a:p>
        </p:txBody>
      </p:sp>
      <p:graphicFrame>
        <p:nvGraphicFramePr>
          <p:cNvPr id="10" name="Table 9">
            <a:extLst>
              <a:ext uri="{FF2B5EF4-FFF2-40B4-BE49-F238E27FC236}">
                <a16:creationId xmlns:a16="http://schemas.microsoft.com/office/drawing/2014/main" id="{A45A5AA8-75F1-6BCD-25AE-BDC38B525687}"/>
              </a:ext>
            </a:extLst>
          </p:cNvPr>
          <p:cNvGraphicFramePr>
            <a:graphicFrameLocks noGrp="1"/>
          </p:cNvGraphicFramePr>
          <p:nvPr/>
        </p:nvGraphicFramePr>
        <p:xfrm>
          <a:off x="417344" y="4836899"/>
          <a:ext cx="10911016" cy="1828800"/>
        </p:xfrm>
        <a:graphic>
          <a:graphicData uri="http://schemas.openxmlformats.org/drawingml/2006/table">
            <a:tbl>
              <a:tblPr>
                <a:tableStyleId>{5C22544A-7EE6-4342-B048-85BDC9FD1C3A}</a:tableStyleId>
              </a:tblPr>
              <a:tblGrid>
                <a:gridCol w="10911016">
                  <a:extLst>
                    <a:ext uri="{9D8B030D-6E8A-4147-A177-3AD203B41FA5}">
                      <a16:colId xmlns:a16="http://schemas.microsoft.com/office/drawing/2014/main" val="2534475310"/>
                    </a:ext>
                  </a:extLst>
                </a:gridCol>
              </a:tblGrid>
              <a:tr h="853246">
                <a:tc>
                  <a:txBody>
                    <a:bodyPr/>
                    <a:lstStyle/>
                    <a:p>
                      <a:pPr marL="0" marR="0" algn="ctr">
                        <a:spcBef>
                          <a:spcPts val="0"/>
                        </a:spcBef>
                        <a:spcAft>
                          <a:spcPts val="0"/>
                        </a:spcAft>
                      </a:pPr>
                      <a:r>
                        <a:rPr lang="en-US" sz="2400" b="1" dirty="0">
                          <a:effectLst/>
                        </a:rPr>
                        <a:t>Interpretation Statement</a:t>
                      </a:r>
                    </a:p>
                    <a:p>
                      <a:pPr marL="0" marR="0" lvl="0" algn="l">
                        <a:spcBef>
                          <a:spcPts val="0"/>
                        </a:spcBef>
                        <a:spcAft>
                          <a:spcPts val="0"/>
                        </a:spcAft>
                        <a:buNone/>
                      </a:pPr>
                      <a:r>
                        <a:rPr lang="en-US" sz="2400" b="0" i="0" u="none" strike="noStrike" noProof="0" dirty="0">
                          <a:solidFill>
                            <a:srgbClr val="000000"/>
                          </a:solidFill>
                          <a:effectLst/>
                          <a:latin typeface="Calibri"/>
                        </a:rPr>
                        <a:t>Error terms are small. The mean is close to 0, with most values are between -2 and 2. The histogram for the STDE is not bell-shaped and symmetric. Therefore, this model is NOT a good predictor of Y. </a:t>
                      </a:r>
                    </a:p>
                    <a:p>
                      <a:pPr marL="0" marR="0" algn="l">
                        <a:spcBef>
                          <a:spcPts val="0"/>
                        </a:spcBef>
                        <a:spcAft>
                          <a:spcPts val="0"/>
                        </a:spcAft>
                      </a:pPr>
                      <a:endParaRPr lang="en-US" sz="2400" dirty="0">
                        <a:effectLst/>
                      </a:endParaRPr>
                    </a:p>
                  </a:txBody>
                  <a:tcPr marL="114300" marR="114300" marT="0" marB="0">
                    <a:solidFill>
                      <a:schemeClr val="bg1"/>
                    </a:solidFill>
                  </a:tcPr>
                </a:tc>
                <a:extLst>
                  <a:ext uri="{0D108BD9-81ED-4DB2-BD59-A6C34878D82A}">
                    <a16:rowId xmlns:a16="http://schemas.microsoft.com/office/drawing/2014/main" val="594791736"/>
                  </a:ext>
                </a:extLst>
              </a:tr>
            </a:tbl>
          </a:graphicData>
        </a:graphic>
      </p:graphicFrame>
      <p:pic>
        <p:nvPicPr>
          <p:cNvPr id="3" name="Picture 2">
            <a:extLst>
              <a:ext uri="{FF2B5EF4-FFF2-40B4-BE49-F238E27FC236}">
                <a16:creationId xmlns:a16="http://schemas.microsoft.com/office/drawing/2014/main" id="{8C5A140B-EC4A-37D4-EBA9-744721F7230D}"/>
              </a:ext>
            </a:extLst>
          </p:cNvPr>
          <p:cNvPicPr>
            <a:picLocks noChangeAspect="1"/>
          </p:cNvPicPr>
          <p:nvPr/>
        </p:nvPicPr>
        <p:blipFill>
          <a:blip r:embed="rId3"/>
          <a:srcRect/>
          <a:stretch/>
        </p:blipFill>
        <p:spPr>
          <a:xfrm>
            <a:off x="1964750" y="1357020"/>
            <a:ext cx="3400659" cy="3400659"/>
          </a:xfrm>
          <a:prstGeom prst="rect">
            <a:avLst/>
          </a:prstGeom>
        </p:spPr>
      </p:pic>
    </p:spTree>
    <p:extLst>
      <p:ext uri="{BB962C8B-B14F-4D97-AF65-F5344CB8AC3E}">
        <p14:creationId xmlns:p14="http://schemas.microsoft.com/office/powerpoint/2010/main" val="3749420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C7E30-80CD-CD01-7016-2BCE5F4AAA2E}"/>
            </a:ext>
          </a:extLst>
        </p:cNvPr>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E6F4AE0F-082B-4512-24E6-11C9E24AF1FA}"/>
              </a:ext>
            </a:extLst>
          </p:cNvPr>
          <p:cNvGraphicFramePr>
            <a:graphicFrameLocks noGrp="1"/>
          </p:cNvGraphicFramePr>
          <p:nvPr>
            <p:ph idx="1"/>
            <p:extLst>
              <p:ext uri="{D42A27DB-BD31-4B8C-83A1-F6EECF244321}">
                <p14:modId xmlns:p14="http://schemas.microsoft.com/office/powerpoint/2010/main" val="2253920458"/>
              </p:ext>
            </p:extLst>
          </p:nvPr>
        </p:nvGraphicFramePr>
        <p:xfrm>
          <a:off x="241540" y="830997"/>
          <a:ext cx="11645660" cy="5379252"/>
        </p:xfrm>
        <a:graphic>
          <a:graphicData uri="http://schemas.openxmlformats.org/drawingml/2006/table">
            <a:tbl>
              <a:tblPr firstRow="1" bandRow="1">
                <a:tableStyleId>{EB9631B5-78F2-41C9-869B-9F39066F8104}</a:tableStyleId>
              </a:tblPr>
              <a:tblGrid>
                <a:gridCol w="6883879">
                  <a:extLst>
                    <a:ext uri="{9D8B030D-6E8A-4147-A177-3AD203B41FA5}">
                      <a16:colId xmlns:a16="http://schemas.microsoft.com/office/drawing/2014/main" val="20000"/>
                    </a:ext>
                  </a:extLst>
                </a:gridCol>
                <a:gridCol w="4761781">
                  <a:extLst>
                    <a:ext uri="{9D8B030D-6E8A-4147-A177-3AD203B41FA5}">
                      <a16:colId xmlns:a16="http://schemas.microsoft.com/office/drawing/2014/main" val="20001"/>
                    </a:ext>
                  </a:extLst>
                </a:gridCol>
              </a:tblGrid>
              <a:tr h="532932">
                <a:tc>
                  <a:txBody>
                    <a:bodyPr/>
                    <a:lstStyle/>
                    <a:p>
                      <a:pPr marL="0" marR="0" indent="0" algn="ctr" rtl="0" eaLnBrk="1" fontAlgn="auto" latinLnBrk="0" hangingPunct="1">
                        <a:lnSpc>
                          <a:spcPct val="100000"/>
                        </a:lnSpc>
                        <a:spcBef>
                          <a:spcPts val="0"/>
                        </a:spcBef>
                        <a:spcAft>
                          <a:spcPts val="0"/>
                        </a:spcAft>
                        <a:buClrTx/>
                        <a:buSzTx/>
                        <a:buFontTx/>
                        <a:buNone/>
                      </a:pPr>
                      <a:r>
                        <a:rPr lang="en-US" sz="2400" b="1" i="0" dirty="0">
                          <a:solidFill>
                            <a:schemeClr val="tx1"/>
                          </a:solidFill>
                          <a:latin typeface="Calibri"/>
                          <a:ea typeface="Helvetica Neue" charset="0"/>
                          <a:cs typeface="Helvetica Neue" charset="0"/>
                        </a:rPr>
                        <a:t>Independent Variables (Protective Behaviors)</a:t>
                      </a:r>
                    </a:p>
                  </a:txBody>
                  <a:tcPr marL="68580" marR="68580">
                    <a:lnB w="12700" cap="flat" cmpd="sng" algn="ctr">
                      <a:solidFill>
                        <a:schemeClr val="tx1"/>
                      </a:solidFill>
                      <a:prstDash val="solid"/>
                      <a:round/>
                      <a:headEnd type="none" w="med" len="med"/>
                      <a:tailEnd type="none" w="med" len="med"/>
                    </a:lnB>
                    <a:solidFill>
                      <a:srgbClr val="FF8300"/>
                    </a:solidFill>
                  </a:tcPr>
                </a:tc>
                <a:tc>
                  <a:txBody>
                    <a:bodyPr/>
                    <a:lstStyle/>
                    <a:p>
                      <a:pPr algn="ctr"/>
                      <a:r>
                        <a:rPr lang="en-US" sz="2400" b="1" i="0" dirty="0">
                          <a:solidFill>
                            <a:schemeClr val="tx1"/>
                          </a:solidFill>
                          <a:latin typeface="Calibri"/>
                          <a:ea typeface="Helvetica Neue" charset="0"/>
                          <a:cs typeface="Helvetica Neue" charset="0"/>
                        </a:rPr>
                        <a:t>Units/Levels/Missing Values Code</a:t>
                      </a:r>
                    </a:p>
                  </a:txBody>
                  <a:tcPr marL="68580" marR="68580">
                    <a:lnB w="12700" cap="flat" cmpd="sng" algn="ctr">
                      <a:solidFill>
                        <a:schemeClr val="tx1"/>
                      </a:solidFill>
                      <a:prstDash val="solid"/>
                      <a:round/>
                      <a:headEnd type="none" w="med" len="med"/>
                      <a:tailEnd type="none" w="med" len="med"/>
                    </a:lnB>
                    <a:solidFill>
                      <a:srgbClr val="FF8300"/>
                    </a:solidFill>
                  </a:tcPr>
                </a:tc>
                <a:extLst>
                  <a:ext uri="{0D108BD9-81ED-4DB2-BD59-A6C34878D82A}">
                    <a16:rowId xmlns:a16="http://schemas.microsoft.com/office/drawing/2014/main" val="10000"/>
                  </a:ext>
                </a:extLst>
              </a:tr>
              <a:tr h="2195027">
                <a:tc>
                  <a:txBody>
                    <a:bodyPr/>
                    <a:lstStyle/>
                    <a:p>
                      <a:pPr lvl="0"/>
                      <a:r>
                        <a:rPr lang="en-US" sz="2400" b="1" i="0" kern="1200" dirty="0">
                          <a:solidFill>
                            <a:schemeClr val="tx1">
                              <a:lumMod val="75000"/>
                              <a:lumOff val="25000"/>
                            </a:schemeClr>
                          </a:solidFill>
                          <a:effectLst/>
                          <a:latin typeface="Calibri"/>
                          <a:ea typeface="Helvetica Neue" charset="0"/>
                          <a:cs typeface="Helvetica Neue" charset="0"/>
                        </a:rPr>
                        <a:t>X</a:t>
                      </a:r>
                      <a:r>
                        <a:rPr lang="en-US" sz="2400" b="1" i="0" kern="1200" baseline="-25000" dirty="0">
                          <a:solidFill>
                            <a:schemeClr val="tx1">
                              <a:lumMod val="75000"/>
                              <a:lumOff val="25000"/>
                            </a:schemeClr>
                          </a:solidFill>
                          <a:effectLst/>
                          <a:latin typeface="Calibri"/>
                          <a:ea typeface="Helvetica Neue" charset="0"/>
                          <a:cs typeface="Helvetica Neue" charset="0"/>
                        </a:rPr>
                        <a:t>P1</a:t>
                      </a:r>
                      <a:r>
                        <a:rPr lang="en-US" sz="2400" b="1" i="0" kern="1200" dirty="0">
                          <a:solidFill>
                            <a:schemeClr val="tx1">
                              <a:lumMod val="75000"/>
                              <a:lumOff val="25000"/>
                            </a:schemeClr>
                          </a:solidFill>
                          <a:effectLst/>
                          <a:latin typeface="Calibri"/>
                          <a:ea typeface="Helvetica Neue" charset="0"/>
                          <a:cs typeface="Helvetica Neue" charset="0"/>
                        </a:rPr>
                        <a:t>: Calling and Purpose (Continuous)</a:t>
                      </a:r>
                    </a:p>
                    <a:p>
                      <a:pPr lvl="0"/>
                      <a:r>
                        <a:rPr lang="en-US" sz="2400" b="0" i="0" kern="1200" dirty="0">
                          <a:solidFill>
                            <a:schemeClr val="tx1">
                              <a:lumMod val="75000"/>
                              <a:lumOff val="25000"/>
                            </a:schemeClr>
                          </a:solidFill>
                          <a:effectLst/>
                          <a:latin typeface="Calibri"/>
                          <a:ea typeface="Helvetica Neue" charset="0"/>
                          <a:cs typeface="Helvetica Neue" charset="0"/>
                        </a:rPr>
                        <a:t>(PUR_TOTAL)</a:t>
                      </a:r>
                    </a:p>
                    <a:p>
                      <a:pPr lvl="0"/>
                      <a:endParaRPr lang="en-US" sz="2400" b="0" i="0" kern="1200" dirty="0">
                        <a:solidFill>
                          <a:schemeClr val="tx1">
                            <a:lumMod val="75000"/>
                            <a:lumOff val="25000"/>
                          </a:schemeClr>
                        </a:solidFill>
                        <a:effectLst/>
                        <a:latin typeface="Calibri"/>
                        <a:ea typeface="Helvetica Neue" charset="0"/>
                        <a:cs typeface="Helvetica Neue" charset="0"/>
                      </a:endParaRPr>
                    </a:p>
                    <a:p>
                      <a:pPr lvl="0"/>
                      <a:r>
                        <a:rPr lang="en-US" sz="2400" b="1" i="0" kern="1200" dirty="0">
                          <a:solidFill>
                            <a:schemeClr val="tx1">
                              <a:lumMod val="75000"/>
                              <a:lumOff val="25000"/>
                            </a:schemeClr>
                          </a:solidFill>
                          <a:effectLst/>
                          <a:latin typeface="Calibri"/>
                          <a:ea typeface="Helvetica Neue" charset="0"/>
                          <a:cs typeface="Helvetica Neue" charset="0"/>
                        </a:rPr>
                        <a:t>Recoded </a:t>
                      </a:r>
                      <a:r>
                        <a:rPr lang="en-US" sz="2400" b="0" i="0" kern="1200" dirty="0">
                          <a:solidFill>
                            <a:schemeClr val="tx1">
                              <a:lumMod val="75000"/>
                              <a:lumOff val="25000"/>
                            </a:schemeClr>
                          </a:solidFill>
                          <a:effectLst/>
                          <a:latin typeface="Calibri"/>
                          <a:ea typeface="Helvetica Neue" charset="0"/>
                          <a:cs typeface="Helvetica Neue" charset="0"/>
                        </a:rPr>
                        <a:t>from the summation of PURPOSE_1 </a:t>
                      </a:r>
                    </a:p>
                    <a:p>
                      <a:pPr lvl="0"/>
                      <a:r>
                        <a:rPr lang="en-US" sz="2400" b="0" i="0" kern="1200" dirty="0">
                          <a:solidFill>
                            <a:schemeClr val="tx1">
                              <a:lumMod val="75000"/>
                              <a:lumOff val="25000"/>
                            </a:schemeClr>
                          </a:solidFill>
                          <a:effectLst/>
                          <a:latin typeface="Calibri"/>
                          <a:ea typeface="Helvetica Neue" charset="0"/>
                          <a:cs typeface="Helvetica Neue" charset="0"/>
                        </a:rPr>
                        <a:t>through PURPOSE_5</a:t>
                      </a:r>
                    </a:p>
                    <a:p>
                      <a:pPr lvl="0">
                        <a:buNone/>
                      </a:pPr>
                      <a:endParaRPr lang="en-US" sz="2400" b="0" i="0" kern="1200" dirty="0">
                        <a:solidFill>
                          <a:schemeClr val="tx1">
                            <a:lumMod val="75000"/>
                            <a:lumOff val="25000"/>
                          </a:schemeClr>
                        </a:solidFill>
                        <a:effectLst/>
                        <a:latin typeface="Calibri"/>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a:buNone/>
                      </a:pPr>
                      <a:r>
                        <a:rPr lang="en-US" sz="2400" b="1" i="0" u="none" strike="noStrike" baseline="0" noProof="0" dirty="0">
                          <a:solidFill>
                            <a:schemeClr val="tx1">
                              <a:lumMod val="75000"/>
                              <a:lumOff val="25000"/>
                            </a:schemeClr>
                          </a:solidFill>
                          <a:latin typeface="+mn-lt"/>
                        </a:rPr>
                        <a:t>Units/Range (Min, Max):</a:t>
                      </a:r>
                      <a:r>
                        <a:rPr lang="en-US" sz="2400" b="0" i="0" u="none" strike="noStrike" baseline="0" noProof="0" dirty="0">
                          <a:solidFill>
                            <a:schemeClr val="tx1">
                              <a:lumMod val="75000"/>
                              <a:lumOff val="25000"/>
                            </a:schemeClr>
                          </a:solidFill>
                          <a:latin typeface="+mn-lt"/>
                        </a:rPr>
                        <a:t> </a:t>
                      </a:r>
                      <a:endParaRPr lang="en-US" sz="2400" dirty="0">
                        <a:latin typeface="+mn-lt"/>
                      </a:endParaRPr>
                    </a:p>
                    <a:p>
                      <a:pPr lvl="0" algn="l">
                        <a:buNone/>
                      </a:pPr>
                      <a:r>
                        <a:rPr lang="en-US" sz="2400" b="0" i="0" u="none" strike="noStrike" baseline="0" noProof="0" dirty="0">
                          <a:solidFill>
                            <a:schemeClr val="tx1">
                              <a:lumMod val="75000"/>
                              <a:lumOff val="25000"/>
                            </a:schemeClr>
                          </a:solidFill>
                          <a:latin typeface="+mn-lt"/>
                        </a:rPr>
                        <a:t>Scale /20 (5,25)</a:t>
                      </a:r>
                    </a:p>
                    <a:p>
                      <a:pPr lvl="0" algn="l">
                        <a:buNone/>
                      </a:pPr>
                      <a:endParaRPr lang="en-US" sz="2400" b="0" i="0" u="none" strike="noStrike" baseline="0" noProof="0" dirty="0">
                        <a:solidFill>
                          <a:schemeClr val="tx1">
                            <a:lumMod val="75000"/>
                            <a:lumOff val="25000"/>
                          </a:schemeClr>
                        </a:solidFill>
                        <a:latin typeface="+mn-lt"/>
                      </a:endParaRPr>
                    </a:p>
                    <a:p>
                      <a:pPr lvl="0" algn="l">
                        <a:lnSpc>
                          <a:spcPct val="100000"/>
                        </a:lnSpc>
                        <a:spcBef>
                          <a:spcPts val="0"/>
                        </a:spcBef>
                        <a:spcAft>
                          <a:spcPts val="0"/>
                        </a:spcAft>
                        <a:buNone/>
                      </a:pPr>
                      <a:r>
                        <a:rPr lang="en-US" sz="2400" b="1" i="0" u="none" strike="noStrike" noProof="0" dirty="0">
                          <a:solidFill>
                            <a:srgbClr val="000000"/>
                          </a:solidFill>
                          <a:effectLst/>
                          <a:latin typeface="+mn-lt"/>
                        </a:rPr>
                        <a:t>Missing Values</a:t>
                      </a:r>
                    </a:p>
                    <a:p>
                      <a:pPr lvl="0" algn="l">
                        <a:lnSpc>
                          <a:spcPct val="100000"/>
                        </a:lnSpc>
                        <a:spcBef>
                          <a:spcPts val="0"/>
                        </a:spcBef>
                        <a:spcAft>
                          <a:spcPts val="0"/>
                        </a:spcAft>
                        <a:buNone/>
                      </a:pPr>
                      <a:r>
                        <a:rPr lang="en-US" sz="2400" b="0" i="0" u="none" strike="noStrike" noProof="0" dirty="0">
                          <a:solidFill>
                            <a:srgbClr val="000000"/>
                          </a:solidFill>
                          <a:effectLst/>
                          <a:latin typeface="+mn-lt"/>
                        </a:rPr>
                        <a:t>None</a:t>
                      </a:r>
                    </a:p>
                    <a:p>
                      <a:pPr lvl="0" algn="l">
                        <a:buNone/>
                      </a:pPr>
                      <a:endParaRPr lang="en-US" sz="2400" b="0" i="0" u="none" strike="noStrike" baseline="0" noProof="0" dirty="0">
                        <a:solidFill>
                          <a:schemeClr val="tx1">
                            <a:lumMod val="75000"/>
                            <a:lumOff val="25000"/>
                          </a:schemeClr>
                        </a:solidFill>
                        <a:latin typeface="+mn-lt"/>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545874">
                <a:tc>
                  <a:txBody>
                    <a:bodyPr/>
                    <a:lstStyle/>
                    <a:p>
                      <a:r>
                        <a:rPr lang="en-US" sz="2400" b="1" i="0" dirty="0">
                          <a:solidFill>
                            <a:schemeClr val="tx1">
                              <a:lumMod val="75000"/>
                              <a:lumOff val="25000"/>
                            </a:schemeClr>
                          </a:solidFill>
                          <a:latin typeface="Calibri"/>
                          <a:ea typeface="Helvetica Neue" charset="0"/>
                          <a:cs typeface="Helvetica Neue" charset="0"/>
                        </a:rPr>
                        <a:t>X</a:t>
                      </a:r>
                      <a:r>
                        <a:rPr lang="en-US" sz="2400" b="1" i="0" baseline="-25000" dirty="0">
                          <a:solidFill>
                            <a:schemeClr val="tx1">
                              <a:lumMod val="75000"/>
                              <a:lumOff val="25000"/>
                            </a:schemeClr>
                          </a:solidFill>
                          <a:latin typeface="Calibri"/>
                          <a:ea typeface="Helvetica Neue" charset="0"/>
                          <a:cs typeface="Helvetica Neue" charset="0"/>
                        </a:rPr>
                        <a:t>P2</a:t>
                      </a:r>
                      <a:r>
                        <a:rPr lang="en-US" sz="2400" b="1" i="0" dirty="0">
                          <a:solidFill>
                            <a:schemeClr val="tx1">
                              <a:lumMod val="75000"/>
                              <a:lumOff val="25000"/>
                            </a:schemeClr>
                          </a:solidFill>
                          <a:latin typeface="Calibri"/>
                          <a:ea typeface="Helvetica Neue" charset="0"/>
                          <a:cs typeface="Helvetica Neue" charset="0"/>
                        </a:rPr>
                        <a:t>: Community Engagement (Continuous)</a:t>
                      </a:r>
                    </a:p>
                    <a:p>
                      <a:r>
                        <a:rPr lang="en-US" sz="2400" b="0" i="0" dirty="0">
                          <a:solidFill>
                            <a:schemeClr val="tx1">
                              <a:lumMod val="75000"/>
                              <a:lumOff val="25000"/>
                            </a:schemeClr>
                          </a:solidFill>
                          <a:latin typeface="Calibri"/>
                          <a:ea typeface="Helvetica Neue" charset="0"/>
                          <a:cs typeface="Helvetica Neue" charset="0"/>
                        </a:rPr>
                        <a:t>(SOC_TOTAL)</a:t>
                      </a:r>
                    </a:p>
                    <a:p>
                      <a:pPr lvl="0">
                        <a:buNone/>
                      </a:pPr>
                      <a:endParaRPr lang="en-US" sz="2400" b="0" i="0" dirty="0">
                        <a:solidFill>
                          <a:schemeClr val="tx1">
                            <a:lumMod val="75000"/>
                            <a:lumOff val="25000"/>
                          </a:schemeClr>
                        </a:solidFill>
                        <a:latin typeface="Calibri"/>
                        <a:ea typeface="Helvetica Neue" charset="0"/>
                        <a:cs typeface="Helvetica Neue" charset="0"/>
                      </a:endParaRPr>
                    </a:p>
                    <a:p>
                      <a:pPr algn="l"/>
                      <a:r>
                        <a:rPr lang="en-US" sz="2400" b="1" i="0" kern="1200" dirty="0">
                          <a:solidFill>
                            <a:schemeClr val="tx1">
                              <a:lumMod val="75000"/>
                              <a:lumOff val="25000"/>
                            </a:schemeClr>
                          </a:solidFill>
                          <a:effectLst/>
                          <a:latin typeface="+mn-lt"/>
                          <a:ea typeface="Helvetica Neue" charset="0"/>
                          <a:cs typeface="Helvetica Neue" charset="0"/>
                        </a:rPr>
                        <a:t>Recoded </a:t>
                      </a:r>
                      <a:r>
                        <a:rPr lang="en-US" sz="2400" b="0" i="0" kern="1200" dirty="0">
                          <a:solidFill>
                            <a:schemeClr val="tx1">
                              <a:lumMod val="75000"/>
                              <a:lumOff val="25000"/>
                            </a:schemeClr>
                          </a:solidFill>
                          <a:effectLst/>
                          <a:latin typeface="+mn-lt"/>
                          <a:ea typeface="Helvetica Neue" charset="0"/>
                          <a:cs typeface="Helvetica Neue" charset="0"/>
                        </a:rPr>
                        <a:t>from </a:t>
                      </a:r>
                    </a:p>
                    <a:p>
                      <a:pPr algn="l"/>
                      <a:r>
                        <a:rPr lang="en-US" sz="2200" kern="1200" dirty="0">
                          <a:solidFill>
                            <a:schemeClr val="dk1"/>
                          </a:solidFill>
                          <a:effectLst/>
                          <a:latin typeface="+mn-lt"/>
                          <a:ea typeface="+mn-ea"/>
                          <a:cs typeface="+mn-cs"/>
                        </a:rPr>
                        <a:t>(</a:t>
                      </a:r>
                      <a:r>
                        <a:rPr lang="en-US" sz="2200" b="1" kern="1200" dirty="0">
                          <a:solidFill>
                            <a:schemeClr val="dk1"/>
                          </a:solidFill>
                          <a:effectLst/>
                          <a:latin typeface="+mn-lt"/>
                          <a:ea typeface="+mn-ea"/>
                          <a:cs typeface="+mn-cs"/>
                        </a:rPr>
                        <a:t>SOC_TOTAL </a:t>
                      </a:r>
                      <a:r>
                        <a:rPr lang="en-US" sz="2200" kern="1200" dirty="0">
                          <a:solidFill>
                            <a:schemeClr val="dk1"/>
                          </a:solidFill>
                          <a:effectLst/>
                          <a:latin typeface="+mn-lt"/>
                          <a:ea typeface="+mn-ea"/>
                          <a:cs typeface="+mn-cs"/>
                        </a:rPr>
                        <a:t>= SOC_INT_TOTAL + SOC_CON_TOTAL)	</a:t>
                      </a:r>
                    </a:p>
                    <a:p>
                      <a:pPr algn="l"/>
                      <a:r>
                        <a:rPr lang="en-US" sz="2200" kern="1200" dirty="0">
                          <a:solidFill>
                            <a:schemeClr val="dk1"/>
                          </a:solidFill>
                          <a:effectLst/>
                          <a:latin typeface="+mn-lt"/>
                          <a:ea typeface="+mn-ea"/>
                          <a:cs typeface="+mn-cs"/>
                        </a:rPr>
                        <a:t>(</a:t>
                      </a:r>
                      <a:r>
                        <a:rPr lang="en-US" sz="2200" b="1" kern="1200" dirty="0">
                          <a:solidFill>
                            <a:schemeClr val="dk1"/>
                          </a:solidFill>
                          <a:effectLst/>
                          <a:latin typeface="+mn-lt"/>
                          <a:ea typeface="+mn-ea"/>
                          <a:cs typeface="+mn-cs"/>
                        </a:rPr>
                        <a:t>SOC_INT_TOTAL </a:t>
                      </a:r>
                      <a:r>
                        <a:rPr lang="en-US" sz="2200" kern="1200" dirty="0">
                          <a:solidFill>
                            <a:schemeClr val="dk1"/>
                          </a:solidFill>
                          <a:effectLst/>
                          <a:latin typeface="+mn-lt"/>
                          <a:ea typeface="+mn-ea"/>
                          <a:cs typeface="+mn-cs"/>
                        </a:rPr>
                        <a:t>= SOC_INTEGRATION_1R, + 2 +3)</a:t>
                      </a:r>
                    </a:p>
                    <a:p>
                      <a:r>
                        <a:rPr lang="en-US" sz="2200" kern="1200" dirty="0">
                          <a:solidFill>
                            <a:schemeClr val="dk1"/>
                          </a:solidFill>
                          <a:effectLst/>
                          <a:latin typeface="+mn-lt"/>
                          <a:ea typeface="+mn-ea"/>
                          <a:cs typeface="+mn-cs"/>
                        </a:rPr>
                        <a:t>(</a:t>
                      </a:r>
                      <a:r>
                        <a:rPr lang="en-US" sz="2200" b="1" kern="1200" dirty="0">
                          <a:solidFill>
                            <a:schemeClr val="dk1"/>
                          </a:solidFill>
                          <a:effectLst/>
                          <a:latin typeface="+mn-lt"/>
                          <a:ea typeface="+mn-ea"/>
                          <a:cs typeface="+mn-cs"/>
                        </a:rPr>
                        <a:t>SOC_CON_TOTAL </a:t>
                      </a:r>
                      <a:r>
                        <a:rPr lang="en-US" sz="2200" kern="1200" dirty="0">
                          <a:solidFill>
                            <a:schemeClr val="dk1"/>
                          </a:solidFill>
                          <a:effectLst/>
                          <a:latin typeface="+mn-lt"/>
                          <a:ea typeface="+mn-ea"/>
                          <a:cs typeface="+mn-cs"/>
                        </a:rPr>
                        <a:t>=SOC_CONTRIBUTION_1 + 2R + 3R)</a:t>
                      </a: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a:buNone/>
                      </a:pPr>
                      <a:r>
                        <a:rPr lang="en-US" sz="2400" b="1" i="0" u="none" strike="noStrike" baseline="0" noProof="0" dirty="0">
                          <a:solidFill>
                            <a:schemeClr val="tx1">
                              <a:lumMod val="75000"/>
                              <a:lumOff val="25000"/>
                            </a:schemeClr>
                          </a:solidFill>
                          <a:latin typeface="Calibri"/>
                        </a:rPr>
                        <a:t>Units/Range (Min, Max):</a:t>
                      </a:r>
                      <a:r>
                        <a:rPr lang="en-US" sz="2400" b="0" i="0" u="none" strike="noStrike" baseline="0" noProof="0" dirty="0">
                          <a:solidFill>
                            <a:schemeClr val="tx1">
                              <a:lumMod val="75000"/>
                              <a:lumOff val="25000"/>
                            </a:schemeClr>
                          </a:solidFill>
                          <a:latin typeface="Calibri"/>
                        </a:rPr>
                        <a:t> </a:t>
                      </a:r>
                      <a:endParaRPr lang="en-US" sz="2400" dirty="0">
                        <a:latin typeface="Calibri"/>
                      </a:endParaRPr>
                    </a:p>
                    <a:p>
                      <a:pPr lvl="0" algn="l">
                        <a:buNone/>
                      </a:pPr>
                      <a:r>
                        <a:rPr lang="en-US" sz="2400" b="0" i="0" u="none" strike="noStrike" baseline="0" noProof="0" dirty="0">
                          <a:solidFill>
                            <a:schemeClr val="tx1">
                              <a:lumMod val="75000"/>
                              <a:lumOff val="25000"/>
                            </a:schemeClr>
                          </a:solidFill>
                          <a:latin typeface="Calibri"/>
                        </a:rPr>
                        <a:t>Scale / 24 (12, 36)</a:t>
                      </a:r>
                    </a:p>
                    <a:p>
                      <a:pPr lvl="0" algn="l">
                        <a:buNone/>
                      </a:pPr>
                      <a:endParaRPr lang="en-US" sz="2400" b="0" i="0" u="none" strike="noStrike" baseline="0" noProof="0" dirty="0">
                        <a:solidFill>
                          <a:schemeClr val="tx1">
                            <a:lumMod val="75000"/>
                            <a:lumOff val="25000"/>
                          </a:schemeClr>
                        </a:solidFill>
                        <a:latin typeface="Calibri"/>
                      </a:endParaRPr>
                    </a:p>
                    <a:p>
                      <a:pPr lvl="0" algn="l">
                        <a:lnSpc>
                          <a:spcPct val="100000"/>
                        </a:lnSpc>
                        <a:spcBef>
                          <a:spcPts val="0"/>
                        </a:spcBef>
                        <a:spcAft>
                          <a:spcPts val="0"/>
                        </a:spcAft>
                        <a:buNone/>
                      </a:pPr>
                      <a:r>
                        <a:rPr lang="en-US" sz="2400" b="1" i="0" u="none" strike="noStrike" noProof="0" dirty="0">
                          <a:solidFill>
                            <a:srgbClr val="000000"/>
                          </a:solidFill>
                          <a:effectLst/>
                          <a:latin typeface="+mn-lt"/>
                        </a:rPr>
                        <a:t>Missing Values</a:t>
                      </a:r>
                    </a:p>
                    <a:p>
                      <a:pPr lvl="0" algn="l">
                        <a:lnSpc>
                          <a:spcPct val="100000"/>
                        </a:lnSpc>
                        <a:spcBef>
                          <a:spcPts val="0"/>
                        </a:spcBef>
                        <a:spcAft>
                          <a:spcPts val="0"/>
                        </a:spcAft>
                        <a:buNone/>
                      </a:pPr>
                      <a:r>
                        <a:rPr lang="en-US" sz="2400" b="0" i="0" u="none" strike="noStrike" noProof="0" dirty="0">
                          <a:solidFill>
                            <a:srgbClr val="000000"/>
                          </a:solidFill>
                          <a:effectLst/>
                          <a:latin typeface="+mn-lt"/>
                        </a:rPr>
                        <a:t>None</a:t>
                      </a:r>
                    </a:p>
                    <a:p>
                      <a:pPr lvl="0" algn="l">
                        <a:buNone/>
                      </a:pPr>
                      <a:endParaRPr lang="en-US" sz="2400" b="0" i="0" u="none" strike="noStrike" baseline="0" noProof="0" dirty="0">
                        <a:solidFill>
                          <a:schemeClr val="tx1">
                            <a:lumMod val="75000"/>
                            <a:lumOff val="25000"/>
                          </a:schemeClr>
                        </a:solidFill>
                        <a:latin typeface="Calibri"/>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3" name="TextBox 2">
            <a:extLst>
              <a:ext uri="{FF2B5EF4-FFF2-40B4-BE49-F238E27FC236}">
                <a16:creationId xmlns:a16="http://schemas.microsoft.com/office/drawing/2014/main" id="{0E11F633-33FD-A635-63A1-4E1E147ED053}"/>
              </a:ext>
            </a:extLst>
          </p:cNvPr>
          <p:cNvSpPr txBox="1"/>
          <p:nvPr/>
        </p:nvSpPr>
        <p:spPr>
          <a:xfrm>
            <a:off x="0" y="0"/>
            <a:ext cx="12192000" cy="830997"/>
          </a:xfrm>
          <a:prstGeom prst="rect">
            <a:avLst/>
          </a:prstGeom>
          <a:solidFill>
            <a:srgbClr val="FF8300"/>
          </a:solidFill>
        </p:spPr>
        <p:txBody>
          <a:bodyPr wrap="square" lIns="91440" tIns="45720" rIns="91440" bIns="45720" rtlCol="0" anchor="t">
            <a:spAutoFit/>
          </a:bodyPr>
          <a:lstStyle/>
          <a:p>
            <a:pPr algn="ctr"/>
            <a:r>
              <a:rPr lang="en-US" sz="2400" b="1" dirty="0"/>
              <a:t>MULTIPLE LINEÅR REGRESSION </a:t>
            </a:r>
            <a:endParaRPr lang="en-US" sz="2400" dirty="0"/>
          </a:p>
          <a:p>
            <a:pPr algn="ctr"/>
            <a:r>
              <a:rPr lang="en-US" sz="2400" b="1" dirty="0"/>
              <a:t>Data Management</a:t>
            </a:r>
            <a:endParaRPr lang="en-US" sz="2400" dirty="0">
              <a:ea typeface="Calibri"/>
              <a:cs typeface="Calibri"/>
            </a:endParaRPr>
          </a:p>
        </p:txBody>
      </p:sp>
    </p:spTree>
    <p:extLst>
      <p:ext uri="{BB962C8B-B14F-4D97-AF65-F5344CB8AC3E}">
        <p14:creationId xmlns:p14="http://schemas.microsoft.com/office/powerpoint/2010/main" val="187947562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308E0-67E9-3F5B-A1C7-1E87C49E461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897F5AF-3D59-27C1-6F38-66177426F649}"/>
              </a:ext>
            </a:extLst>
          </p:cNvPr>
          <p:cNvSpPr txBox="1"/>
          <p:nvPr/>
        </p:nvSpPr>
        <p:spPr>
          <a:xfrm>
            <a:off x="0" y="-32219"/>
            <a:ext cx="12192000" cy="461665"/>
          </a:xfrm>
          <a:prstGeom prst="rect">
            <a:avLst/>
          </a:prstGeom>
          <a:solidFill>
            <a:srgbClr val="FF8300"/>
          </a:solidFill>
        </p:spPr>
        <p:txBody>
          <a:bodyPr wrap="square" lIns="91440" tIns="45720" rIns="91440" bIns="45720" rtlCol="0" anchor="t">
            <a:spAutoFit/>
          </a:bodyPr>
          <a:lstStyle/>
          <a:p>
            <a:pPr algn="ctr"/>
            <a:r>
              <a:rPr lang="en-US" sz="2400" b="1" dirty="0">
                <a:ea typeface="+mn-lt"/>
                <a:cs typeface="+mn-lt"/>
              </a:rPr>
              <a:t>MULITPLE LOGISTIC REGRESSION  Summary Tables</a:t>
            </a:r>
          </a:p>
        </p:txBody>
      </p:sp>
      <p:graphicFrame>
        <p:nvGraphicFramePr>
          <p:cNvPr id="4" name="Table 3">
            <a:extLst>
              <a:ext uri="{FF2B5EF4-FFF2-40B4-BE49-F238E27FC236}">
                <a16:creationId xmlns:a16="http://schemas.microsoft.com/office/drawing/2014/main" id="{75D99E32-2E49-EC48-D135-CD643B40B66B}"/>
              </a:ext>
            </a:extLst>
          </p:cNvPr>
          <p:cNvGraphicFramePr>
            <a:graphicFrameLocks noGrp="1"/>
          </p:cNvGraphicFramePr>
          <p:nvPr>
            <p:extLst>
              <p:ext uri="{D42A27DB-BD31-4B8C-83A1-F6EECF244321}">
                <p14:modId xmlns:p14="http://schemas.microsoft.com/office/powerpoint/2010/main" val="2328892312"/>
              </p:ext>
            </p:extLst>
          </p:nvPr>
        </p:nvGraphicFramePr>
        <p:xfrm>
          <a:off x="324384" y="429446"/>
          <a:ext cx="11543231" cy="6110748"/>
        </p:xfrm>
        <a:graphic>
          <a:graphicData uri="http://schemas.openxmlformats.org/drawingml/2006/table">
            <a:tbl>
              <a:tblPr bandRow="1">
                <a:tableStyleId>{5C22544A-7EE6-4342-B048-85BDC9FD1C3A}</a:tableStyleId>
              </a:tblPr>
              <a:tblGrid>
                <a:gridCol w="2446421">
                  <a:extLst>
                    <a:ext uri="{9D8B030D-6E8A-4147-A177-3AD203B41FA5}">
                      <a16:colId xmlns:a16="http://schemas.microsoft.com/office/drawing/2014/main" val="1065799708"/>
                    </a:ext>
                  </a:extLst>
                </a:gridCol>
                <a:gridCol w="922421">
                  <a:extLst>
                    <a:ext uri="{9D8B030D-6E8A-4147-A177-3AD203B41FA5}">
                      <a16:colId xmlns:a16="http://schemas.microsoft.com/office/drawing/2014/main" val="1159111587"/>
                    </a:ext>
                  </a:extLst>
                </a:gridCol>
                <a:gridCol w="1475079">
                  <a:extLst>
                    <a:ext uri="{9D8B030D-6E8A-4147-A177-3AD203B41FA5}">
                      <a16:colId xmlns:a16="http://schemas.microsoft.com/office/drawing/2014/main" val="1319343895"/>
                    </a:ext>
                  </a:extLst>
                </a:gridCol>
                <a:gridCol w="688559">
                  <a:extLst>
                    <a:ext uri="{9D8B030D-6E8A-4147-A177-3AD203B41FA5}">
                      <a16:colId xmlns:a16="http://schemas.microsoft.com/office/drawing/2014/main" val="1853611316"/>
                    </a:ext>
                  </a:extLst>
                </a:gridCol>
                <a:gridCol w="1288242">
                  <a:extLst>
                    <a:ext uri="{9D8B030D-6E8A-4147-A177-3AD203B41FA5}">
                      <a16:colId xmlns:a16="http://schemas.microsoft.com/office/drawing/2014/main" val="1183289438"/>
                    </a:ext>
                  </a:extLst>
                </a:gridCol>
                <a:gridCol w="774053">
                  <a:extLst>
                    <a:ext uri="{9D8B030D-6E8A-4147-A177-3AD203B41FA5}">
                      <a16:colId xmlns:a16="http://schemas.microsoft.com/office/drawing/2014/main" val="598264372"/>
                    </a:ext>
                  </a:extLst>
                </a:gridCol>
                <a:gridCol w="1334394">
                  <a:extLst>
                    <a:ext uri="{9D8B030D-6E8A-4147-A177-3AD203B41FA5}">
                      <a16:colId xmlns:a16="http://schemas.microsoft.com/office/drawing/2014/main" val="1183577307"/>
                    </a:ext>
                  </a:extLst>
                </a:gridCol>
                <a:gridCol w="2614062">
                  <a:extLst>
                    <a:ext uri="{9D8B030D-6E8A-4147-A177-3AD203B41FA5}">
                      <a16:colId xmlns:a16="http://schemas.microsoft.com/office/drawing/2014/main" val="2517184488"/>
                    </a:ext>
                  </a:extLst>
                </a:gridCol>
              </a:tblGrid>
              <a:tr h="423170">
                <a:tc gridSpan="8">
                  <a:txBody>
                    <a:bodyPr/>
                    <a:lstStyle/>
                    <a:p>
                      <a:pPr lvl="0" algn="l">
                        <a:lnSpc>
                          <a:spcPct val="100000"/>
                        </a:lnSpc>
                        <a:spcBef>
                          <a:spcPts val="0"/>
                        </a:spcBef>
                        <a:spcAft>
                          <a:spcPts val="0"/>
                        </a:spcAft>
                        <a:buNone/>
                      </a:pPr>
                      <a:r>
                        <a:rPr lang="en-US" sz="1600" b="1" i="0" u="none" strike="noStrike" noProof="0" dirty="0">
                          <a:solidFill>
                            <a:srgbClr val="000000"/>
                          </a:solidFill>
                          <a:effectLst/>
                        </a:rPr>
                        <a:t>TABLE 1: Descriptive Statistics and Bivariate Associations between Alcohol Abuse Risk and Risk Factors* among Veterans in The 2022 Mi</a:t>
                      </a:r>
                      <a:r>
                        <a:rPr lang="en-US" sz="1600" b="1" i="0" kern="0" dirty="0" err="1">
                          <a:effectLst/>
                          <a:ea typeface="Times New Roman" panose="02020603050405020304" pitchFamily="18" charset="0"/>
                        </a:rPr>
                        <a:t>litary</a:t>
                      </a:r>
                      <a:r>
                        <a:rPr lang="en-US" sz="1600" b="1" i="0" kern="0" dirty="0">
                          <a:effectLst/>
                          <a:ea typeface="Times New Roman" panose="02020603050405020304" pitchFamily="18" charset="0"/>
                        </a:rPr>
                        <a:t> Health and Well-Being Project from ICPSR Michigan </a:t>
                      </a:r>
                      <a:r>
                        <a:rPr lang="en-US" sz="1600" b="1" i="0" u="none" strike="noStrike" noProof="0" dirty="0">
                          <a:solidFill>
                            <a:srgbClr val="000000"/>
                          </a:solidFill>
                          <a:effectLst/>
                        </a:rPr>
                        <a:t>(N=1,495)</a:t>
                      </a:r>
                    </a:p>
                  </a:txBody>
                  <a:tcPr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05906746"/>
                  </a:ext>
                </a:extLst>
              </a:tr>
              <a:tr h="270781">
                <a:tc>
                  <a:txBody>
                    <a:bodyPr/>
                    <a:lstStyle/>
                    <a:p>
                      <a:pPr rtl="0" fontAlgn="base"/>
                      <a:r>
                        <a:rPr lang="en-US" sz="1050" b="1" dirty="0">
                          <a:effectLst/>
                          <a:highlight>
                            <a:srgbClr val="808080"/>
                          </a:highlight>
                          <a:latin typeface="Calibri"/>
                        </a:rPr>
                        <a:t> </a:t>
                      </a:r>
                      <a:r>
                        <a:rPr lang="en-US" sz="1050" dirty="0">
                          <a:effectLst/>
                          <a:highlight>
                            <a:srgbClr val="808080"/>
                          </a:highlight>
                          <a:latin typeface="Calibri"/>
                        </a:rPr>
                        <a:t> </a:t>
                      </a:r>
                    </a:p>
                  </a:txBody>
                  <a:tcPr anchor="b">
                    <a:lnL>
                      <a:noFill/>
                    </a:lnL>
                    <a:lnR>
                      <a:noFill/>
                    </a:lnR>
                    <a:lnT>
                      <a:noFill/>
                    </a:lnT>
                    <a:lnB>
                      <a:noFill/>
                    </a:lnB>
                    <a:solidFill>
                      <a:srgbClr val="808080"/>
                    </a:solidFill>
                  </a:tcPr>
                </a:tc>
                <a:tc>
                  <a:txBody>
                    <a:bodyPr/>
                    <a:lstStyle/>
                    <a:p>
                      <a:pPr rtl="0" fontAlgn="base"/>
                      <a:r>
                        <a:rPr lang="en-US" sz="1050" b="1" dirty="0">
                          <a:effectLst/>
                          <a:highlight>
                            <a:srgbClr val="808080"/>
                          </a:highlight>
                          <a:latin typeface="Calibri"/>
                        </a:rPr>
                        <a:t> </a:t>
                      </a:r>
                      <a:r>
                        <a:rPr lang="en-US" sz="1050" dirty="0">
                          <a:effectLst/>
                          <a:highlight>
                            <a:srgbClr val="808080"/>
                          </a:highlight>
                          <a:latin typeface="Calibri"/>
                        </a:rPr>
                        <a:t> </a:t>
                      </a:r>
                    </a:p>
                  </a:txBody>
                  <a:tcPr anchor="b">
                    <a:lnL>
                      <a:noFill/>
                    </a:lnL>
                    <a:lnR>
                      <a:noFill/>
                    </a:lnR>
                    <a:lnT>
                      <a:noFill/>
                    </a:lnT>
                    <a:lnB w="9525" cap="flat" cmpd="sng" algn="ctr">
                      <a:solidFill>
                        <a:srgbClr val="60FDEE"/>
                      </a:solidFill>
                      <a:prstDash val="solid"/>
                      <a:round/>
                      <a:headEnd type="none" w="med" len="med"/>
                      <a:tailEnd type="none" w="med" len="med"/>
                    </a:lnB>
                    <a:solidFill>
                      <a:srgbClr val="808080"/>
                    </a:solidFill>
                  </a:tcPr>
                </a:tc>
                <a:tc>
                  <a:txBody>
                    <a:bodyPr/>
                    <a:lstStyle/>
                    <a:p>
                      <a:pPr rtl="0" fontAlgn="base"/>
                      <a:r>
                        <a:rPr lang="en-US" sz="1050" b="1" dirty="0">
                          <a:effectLst/>
                          <a:highlight>
                            <a:srgbClr val="808080"/>
                          </a:highlight>
                          <a:latin typeface="Calibri"/>
                        </a:rPr>
                        <a:t> </a:t>
                      </a:r>
                      <a:r>
                        <a:rPr lang="en-US" sz="1050" dirty="0">
                          <a:effectLst/>
                          <a:highlight>
                            <a:srgbClr val="808080"/>
                          </a:highlight>
                          <a:latin typeface="Calibri"/>
                        </a:rPr>
                        <a:t> </a:t>
                      </a:r>
                    </a:p>
                  </a:txBody>
                  <a:tcPr anchor="b">
                    <a:lnL>
                      <a:noFill/>
                    </a:lnL>
                    <a:lnR w="9525" cap="flat" cmpd="sng" algn="ctr">
                      <a:solidFill>
                        <a:srgbClr val="6006EF"/>
                      </a:solidFill>
                      <a:prstDash val="solid"/>
                      <a:round/>
                      <a:headEnd type="none" w="med" len="med"/>
                      <a:tailEnd type="none" w="med" len="med"/>
                    </a:lnR>
                    <a:lnT>
                      <a:noFill/>
                    </a:lnT>
                    <a:lnB w="9525" cap="flat" cmpd="sng" algn="ctr">
                      <a:solidFill>
                        <a:srgbClr val="60FDEE"/>
                      </a:solidFill>
                      <a:prstDash val="solid"/>
                      <a:round/>
                      <a:headEnd type="none" w="med" len="med"/>
                      <a:tailEnd type="none" w="med" len="med"/>
                    </a:lnB>
                    <a:solidFill>
                      <a:srgbClr val="808080"/>
                    </a:solidFill>
                  </a:tcPr>
                </a:tc>
                <a:tc gridSpan="4">
                  <a:txBody>
                    <a:bodyPr/>
                    <a:lstStyle/>
                    <a:p>
                      <a:pPr algn="ctr" rtl="0" fontAlgn="base"/>
                      <a:r>
                        <a:rPr lang="en-US" sz="1050" b="1" dirty="0">
                          <a:effectLst/>
                          <a:highlight>
                            <a:srgbClr val="808080"/>
                          </a:highlight>
                          <a:latin typeface="Calibri"/>
                        </a:rPr>
                        <a:t>Alcohol Abuse Risk</a:t>
                      </a:r>
                      <a:endParaRPr lang="en-US" sz="1050" dirty="0">
                        <a:effectLst/>
                        <a:highlight>
                          <a:srgbClr val="808080"/>
                        </a:highlight>
                        <a:latin typeface="Calibri"/>
                      </a:endParaRPr>
                    </a:p>
                  </a:txBody>
                  <a:tcPr anchor="b">
                    <a:lnL w="9525" cap="flat" cmpd="sng" algn="ctr">
                      <a:solidFill>
                        <a:srgbClr val="6006EF"/>
                      </a:solidFill>
                      <a:prstDash val="solid"/>
                      <a:round/>
                      <a:headEnd type="none" w="med" len="med"/>
                      <a:tailEnd type="none" w="med" len="med"/>
                    </a:lnL>
                    <a:lnR w="9525" cap="flat" cmpd="sng" algn="ctr">
                      <a:solidFill>
                        <a:srgbClr val="000000"/>
                      </a:solidFill>
                      <a:prstDash val="solid"/>
                      <a:round/>
                      <a:headEnd type="none" w="med" len="med"/>
                      <a:tailEnd type="none" w="med" len="med"/>
                    </a:lnR>
                    <a:lnB w="9525" cap="flat" cmpd="sng" algn="ctr">
                      <a:solidFill>
                        <a:srgbClr val="4002EF"/>
                      </a:solidFill>
                      <a:prstDash val="solid"/>
                      <a:round/>
                      <a:headEnd type="none" w="med" len="med"/>
                      <a:tailEnd type="none" w="med" len="med"/>
                    </a:lnB>
                    <a:solidFill>
                      <a:srgbClr val="808080"/>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rtl="0" fontAlgn="base"/>
                      <a:r>
                        <a:rPr lang="en-US" sz="1050" b="1" dirty="0">
                          <a:effectLst/>
                          <a:highlight>
                            <a:srgbClr val="808080"/>
                          </a:highlight>
                          <a:latin typeface="Calibri"/>
                        </a:rPr>
                        <a:t> </a:t>
                      </a:r>
                      <a:r>
                        <a:rPr lang="en-US" sz="1050" dirty="0">
                          <a:effectLst/>
                          <a:highlight>
                            <a:srgbClr val="808080"/>
                          </a:highlight>
                          <a:latin typeface="Calibri"/>
                        </a:rPr>
                        <a:t> </a:t>
                      </a:r>
                    </a:p>
                  </a:txBody>
                  <a:tcPr anchor="b">
                    <a:lnL w="9525" cap="flat" cmpd="sng" algn="ctr">
                      <a:solidFill>
                        <a:srgbClr val="000000"/>
                      </a:solidFill>
                      <a:prstDash val="solid"/>
                      <a:round/>
                      <a:headEnd type="none" w="med" len="med"/>
                      <a:tailEnd type="none" w="med" len="med"/>
                    </a:lnL>
                    <a:lnR>
                      <a:noFill/>
                    </a:lnR>
                    <a:lnT>
                      <a:noFill/>
                    </a:lnT>
                    <a:lnB>
                      <a:noFill/>
                    </a:lnB>
                    <a:solidFill>
                      <a:srgbClr val="808080"/>
                    </a:solidFill>
                  </a:tcPr>
                </a:tc>
                <a:extLst>
                  <a:ext uri="{0D108BD9-81ED-4DB2-BD59-A6C34878D82A}">
                    <a16:rowId xmlns:a16="http://schemas.microsoft.com/office/drawing/2014/main" val="3862187822"/>
                  </a:ext>
                </a:extLst>
              </a:tr>
              <a:tr h="270781">
                <a:tc>
                  <a:txBody>
                    <a:bodyPr/>
                    <a:lstStyle/>
                    <a:p>
                      <a:pPr rtl="0" fontAlgn="base"/>
                      <a:r>
                        <a:rPr lang="en-US" sz="1050" b="1" dirty="0">
                          <a:effectLst/>
                          <a:highlight>
                            <a:srgbClr val="808080"/>
                          </a:highlight>
                          <a:latin typeface="Calibri"/>
                        </a:rPr>
                        <a:t> </a:t>
                      </a:r>
                      <a:r>
                        <a:rPr lang="en-US" sz="1050" dirty="0">
                          <a:effectLst/>
                          <a:highlight>
                            <a:srgbClr val="808080"/>
                          </a:highlight>
                          <a:latin typeface="Calibri"/>
                        </a:rPr>
                        <a:t> </a:t>
                      </a:r>
                    </a:p>
                  </a:txBody>
                  <a:tcPr anchor="b">
                    <a:lnL>
                      <a:noFill/>
                    </a:lnL>
                    <a:lnR w="9525" cap="flat" cmpd="sng" algn="ctr">
                      <a:solidFill>
                        <a:srgbClr val="60FDEE"/>
                      </a:solidFill>
                      <a:prstDash val="solid"/>
                      <a:round/>
                      <a:headEnd type="none" w="med" len="med"/>
                      <a:tailEnd type="none" w="med" len="med"/>
                    </a:lnR>
                    <a:lnT>
                      <a:noFill/>
                    </a:lnT>
                    <a:lnB>
                      <a:noFill/>
                    </a:lnB>
                    <a:solidFill>
                      <a:srgbClr val="808080"/>
                    </a:solidFill>
                  </a:tcPr>
                </a:tc>
                <a:tc gridSpan="2">
                  <a:txBody>
                    <a:bodyPr/>
                    <a:lstStyle/>
                    <a:p>
                      <a:pPr algn="ctr" rtl="0" fontAlgn="base"/>
                      <a:r>
                        <a:rPr lang="en-US" sz="1050" b="1" dirty="0">
                          <a:effectLst/>
                          <a:highlight>
                            <a:srgbClr val="808080"/>
                          </a:highlight>
                          <a:latin typeface="Calibri"/>
                        </a:rPr>
                        <a:t>Overall </a:t>
                      </a:r>
                      <a:r>
                        <a:rPr lang="en-US" sz="1050" dirty="0">
                          <a:effectLst/>
                          <a:highlight>
                            <a:srgbClr val="808080"/>
                          </a:highlight>
                          <a:latin typeface="Calibri"/>
                        </a:rPr>
                        <a:t> </a:t>
                      </a:r>
                    </a:p>
                  </a:txBody>
                  <a:tcPr anchor="b">
                    <a:lnL w="9525" cap="flat" cmpd="sng" algn="ctr">
                      <a:solidFill>
                        <a:srgbClr val="60FDEE"/>
                      </a:solidFill>
                      <a:prstDash val="solid"/>
                      <a:round/>
                      <a:headEnd type="none" w="med" len="med"/>
                      <a:tailEnd type="none" w="med" len="med"/>
                    </a:lnL>
                    <a:lnR w="9525" cap="flat" cmpd="sng" algn="ctr">
                      <a:solidFill>
                        <a:srgbClr val="6002EF"/>
                      </a:solidFill>
                      <a:prstDash val="solid"/>
                      <a:round/>
                      <a:headEnd type="none" w="med" len="med"/>
                      <a:tailEnd type="none" w="med" len="med"/>
                    </a:lnR>
                    <a:lnT w="9525" cap="flat" cmpd="sng" algn="ctr">
                      <a:solidFill>
                        <a:srgbClr val="60FDEE"/>
                      </a:solidFill>
                      <a:prstDash val="solid"/>
                      <a:round/>
                      <a:headEnd type="none" w="med" len="med"/>
                      <a:tailEnd type="none" w="med" len="med"/>
                    </a:lnT>
                    <a:lnB>
                      <a:noFill/>
                    </a:lnB>
                    <a:solidFill>
                      <a:srgbClr val="808080"/>
                    </a:solidFill>
                  </a:tcPr>
                </a:tc>
                <a:tc hMerge="1">
                  <a:txBody>
                    <a:bodyPr/>
                    <a:lstStyle/>
                    <a:p>
                      <a:endParaRPr lang="en-US"/>
                    </a:p>
                  </a:txBody>
                  <a:tcPr/>
                </a:tc>
                <a:tc gridSpan="2">
                  <a:txBody>
                    <a:bodyPr/>
                    <a:lstStyle/>
                    <a:p>
                      <a:pPr algn="ctr" rtl="0" fontAlgn="base"/>
                      <a:r>
                        <a:rPr lang="en-US" sz="1050" b="1" dirty="0">
                          <a:effectLst/>
                          <a:highlight>
                            <a:srgbClr val="808080"/>
                          </a:highlight>
                          <a:latin typeface="Calibri"/>
                        </a:rPr>
                        <a:t>No Risk</a:t>
                      </a:r>
                      <a:r>
                        <a:rPr lang="en-US" sz="1050" dirty="0">
                          <a:effectLst/>
                          <a:highlight>
                            <a:srgbClr val="808080"/>
                          </a:highlight>
                          <a:latin typeface="Calibri"/>
                        </a:rPr>
                        <a:t> </a:t>
                      </a:r>
                    </a:p>
                  </a:txBody>
                  <a:tcPr anchor="b">
                    <a:lnL w="9525" cap="flat" cmpd="sng" algn="ctr">
                      <a:solidFill>
                        <a:srgbClr val="6002EF"/>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4002EF"/>
                      </a:solidFill>
                      <a:prstDash val="solid"/>
                      <a:round/>
                      <a:headEnd type="none" w="med" len="med"/>
                      <a:tailEnd type="none" w="med" len="med"/>
                    </a:lnT>
                    <a:lnB>
                      <a:noFill/>
                    </a:lnB>
                    <a:solidFill>
                      <a:srgbClr val="808080"/>
                    </a:solidFill>
                  </a:tcPr>
                </a:tc>
                <a:tc hMerge="1">
                  <a:txBody>
                    <a:bodyPr/>
                    <a:lstStyle/>
                    <a:p>
                      <a:endParaRPr lang="en-US"/>
                    </a:p>
                  </a:txBody>
                  <a:tcPr/>
                </a:tc>
                <a:tc gridSpan="2">
                  <a:txBody>
                    <a:bodyPr/>
                    <a:lstStyle/>
                    <a:p>
                      <a:pPr algn="ctr" rtl="0" fontAlgn="base"/>
                      <a:r>
                        <a:rPr lang="en-US" sz="1050" b="1" dirty="0">
                          <a:effectLst/>
                          <a:highlight>
                            <a:srgbClr val="808080"/>
                          </a:highlight>
                          <a:latin typeface="Calibri"/>
                        </a:rPr>
                        <a:t>At Risk</a:t>
                      </a:r>
                      <a:endParaRPr lang="en-US" sz="1050" dirty="0">
                        <a:effectLst/>
                        <a:highlight>
                          <a:srgbClr val="808080"/>
                        </a:highlight>
                        <a:latin typeface="Calibri"/>
                      </a:endParaRP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6004EF"/>
                      </a:solidFill>
                      <a:prstDash val="solid"/>
                      <a:round/>
                      <a:headEnd type="none" w="med" len="med"/>
                      <a:tailEnd type="none" w="med" len="med"/>
                    </a:lnT>
                    <a:lnB>
                      <a:noFill/>
                    </a:lnB>
                    <a:solidFill>
                      <a:srgbClr val="808080"/>
                    </a:solidFill>
                  </a:tcPr>
                </a:tc>
                <a:tc hMerge="1">
                  <a:txBody>
                    <a:bodyPr/>
                    <a:lstStyle/>
                    <a:p>
                      <a:endParaRPr lang="en-US"/>
                    </a:p>
                  </a:txBody>
                  <a:tcPr/>
                </a:tc>
                <a:tc>
                  <a:txBody>
                    <a:bodyPr/>
                    <a:lstStyle/>
                    <a:p>
                      <a:pPr algn="ctr" rtl="0" fontAlgn="base"/>
                      <a:r>
                        <a:rPr lang="en-US" sz="1050" b="1" dirty="0">
                          <a:effectLst/>
                          <a:highlight>
                            <a:srgbClr val="808080"/>
                          </a:highlight>
                          <a:latin typeface="Calibri"/>
                        </a:rPr>
                        <a:t> </a:t>
                      </a:r>
                      <a:r>
                        <a:rPr lang="en-US" sz="1050" dirty="0">
                          <a:effectLst/>
                          <a:highlight>
                            <a:srgbClr val="808080"/>
                          </a:highlight>
                          <a:latin typeface="Calibri"/>
                        </a:rPr>
                        <a:t> </a:t>
                      </a:r>
                    </a:p>
                  </a:txBody>
                  <a:tcPr anchor="b">
                    <a:lnL w="9525" cap="flat" cmpd="sng" algn="ctr">
                      <a:solidFill>
                        <a:srgbClr val="000000"/>
                      </a:solidFill>
                      <a:prstDash val="solid"/>
                      <a:round/>
                      <a:headEnd type="none" w="med" len="med"/>
                      <a:tailEnd type="none" w="med" len="med"/>
                    </a:lnL>
                    <a:lnR>
                      <a:noFill/>
                    </a:lnR>
                    <a:lnT>
                      <a:noFill/>
                    </a:lnT>
                    <a:lnB>
                      <a:noFill/>
                    </a:lnB>
                    <a:solidFill>
                      <a:srgbClr val="808080"/>
                    </a:solidFill>
                  </a:tcPr>
                </a:tc>
                <a:extLst>
                  <a:ext uri="{0D108BD9-81ED-4DB2-BD59-A6C34878D82A}">
                    <a16:rowId xmlns:a16="http://schemas.microsoft.com/office/drawing/2014/main" val="3612232071"/>
                  </a:ext>
                </a:extLst>
              </a:tr>
              <a:tr h="270781">
                <a:tc>
                  <a:txBody>
                    <a:bodyPr/>
                    <a:lstStyle/>
                    <a:p>
                      <a:pPr algn="ctr" rtl="0" fontAlgn="base"/>
                      <a:r>
                        <a:rPr lang="en-US" sz="1050" dirty="0">
                          <a:solidFill>
                            <a:srgbClr val="FFFFFF"/>
                          </a:solidFill>
                          <a:effectLst/>
                          <a:highlight>
                            <a:srgbClr val="000000"/>
                          </a:highlight>
                          <a:latin typeface="Calibri"/>
                        </a:rPr>
                        <a:t>  </a:t>
                      </a:r>
                      <a:endParaRPr lang="en-US" sz="1050" dirty="0">
                        <a:effectLst/>
                        <a:highlight>
                          <a:srgbClr val="000000"/>
                        </a:highlight>
                        <a:latin typeface="Calibri"/>
                      </a:endParaRPr>
                    </a:p>
                  </a:txBody>
                  <a:tcPr anchor="b">
                    <a:lnL w="9525" cap="flat" cmpd="sng" algn="ctr">
                      <a:solidFill>
                        <a:srgbClr val="6004EF"/>
                      </a:solidFill>
                      <a:prstDash val="solid"/>
                      <a:round/>
                      <a:headEnd type="none" w="med" len="med"/>
                      <a:tailEnd type="none" w="med" len="med"/>
                    </a:lnL>
                    <a:lnR w="9525" cap="flat" cmpd="sng" algn="ctr">
                      <a:solidFill>
                        <a:srgbClr val="A004EF"/>
                      </a:solidFill>
                      <a:prstDash val="solid"/>
                      <a:round/>
                      <a:headEnd type="none" w="med" len="med"/>
                      <a:tailEnd type="none" w="med" len="med"/>
                    </a:lnR>
                    <a:lnT>
                      <a:noFill/>
                    </a:lnT>
                    <a:lnB w="9525" cap="flat" cmpd="sng" algn="ctr">
                      <a:solidFill>
                        <a:srgbClr val="E017EF"/>
                      </a:solidFill>
                      <a:prstDash val="solid"/>
                      <a:round/>
                      <a:headEnd type="none" w="med" len="med"/>
                      <a:tailEnd type="none" w="med" len="med"/>
                    </a:lnB>
                    <a:solidFill>
                      <a:srgbClr val="000000"/>
                    </a:solidFill>
                  </a:tcPr>
                </a:tc>
                <a:tc>
                  <a:txBody>
                    <a:bodyPr/>
                    <a:lstStyle/>
                    <a:p>
                      <a:pPr algn="ctr" rtl="0" fontAlgn="base"/>
                      <a:r>
                        <a:rPr lang="en-US" sz="1050" dirty="0">
                          <a:solidFill>
                            <a:srgbClr val="FFFFFF"/>
                          </a:solidFill>
                          <a:effectLst/>
                          <a:highlight>
                            <a:srgbClr val="000000"/>
                          </a:highlight>
                          <a:latin typeface="Calibri"/>
                        </a:rPr>
                        <a:t>   </a:t>
                      </a:r>
                      <a:endParaRPr lang="en-US" sz="1050" dirty="0">
                        <a:effectLst/>
                        <a:highlight>
                          <a:srgbClr val="000000"/>
                        </a:highlight>
                        <a:latin typeface="Calibri"/>
                      </a:endParaRPr>
                    </a:p>
                  </a:txBody>
                  <a:tcPr anchor="b">
                    <a:lnL w="9525" cap="flat" cmpd="sng" algn="ctr">
                      <a:solidFill>
                        <a:srgbClr val="A004EF"/>
                      </a:solidFill>
                      <a:prstDash val="solid"/>
                      <a:round/>
                      <a:headEnd type="none" w="med" len="med"/>
                      <a:tailEnd type="none" w="med" len="med"/>
                    </a:lnL>
                    <a:lnR>
                      <a:noFill/>
                    </a:lnR>
                    <a:lnT>
                      <a:noFill/>
                    </a:lnT>
                    <a:lnB>
                      <a:noFill/>
                    </a:lnB>
                    <a:solidFill>
                      <a:srgbClr val="000000"/>
                    </a:solidFill>
                  </a:tcPr>
                </a:tc>
                <a:tc>
                  <a:txBody>
                    <a:bodyPr/>
                    <a:lstStyle/>
                    <a:p>
                      <a:pPr algn="ctr" rtl="0" fontAlgn="base"/>
                      <a:r>
                        <a:rPr lang="en-US" sz="1050" dirty="0">
                          <a:solidFill>
                            <a:srgbClr val="FFFFFF"/>
                          </a:solidFill>
                          <a:effectLst/>
                          <a:highlight>
                            <a:srgbClr val="000000"/>
                          </a:highlight>
                          <a:latin typeface="Calibri"/>
                        </a:rPr>
                        <a:t>Mean (SD) </a:t>
                      </a:r>
                      <a:endParaRPr lang="en-US" sz="1050" dirty="0">
                        <a:effectLst/>
                        <a:highlight>
                          <a:srgbClr val="000000"/>
                        </a:highlight>
                        <a:latin typeface="Calibri"/>
                      </a:endParaRPr>
                    </a:p>
                  </a:txBody>
                  <a:tcPr anchor="b">
                    <a:lnL>
                      <a:noFill/>
                    </a:lnL>
                    <a:lnR w="9525" cap="flat" cmpd="sng" algn="ctr">
                      <a:solidFill>
                        <a:srgbClr val="A00CEF"/>
                      </a:solidFill>
                      <a:prstDash val="solid"/>
                      <a:round/>
                      <a:headEnd type="none" w="med" len="med"/>
                      <a:tailEnd type="none" w="med" len="med"/>
                    </a:lnR>
                    <a:lnT>
                      <a:noFill/>
                    </a:lnT>
                    <a:lnB>
                      <a:noFill/>
                    </a:lnB>
                    <a:solidFill>
                      <a:srgbClr val="000000"/>
                    </a:solidFill>
                  </a:tcPr>
                </a:tc>
                <a:tc>
                  <a:txBody>
                    <a:bodyPr/>
                    <a:lstStyle/>
                    <a:p>
                      <a:pPr algn="ctr" rtl="0" fontAlgn="base"/>
                      <a:r>
                        <a:rPr lang="en-US" sz="1050" dirty="0">
                          <a:solidFill>
                            <a:srgbClr val="FFFFFF"/>
                          </a:solidFill>
                          <a:effectLst/>
                          <a:highlight>
                            <a:srgbClr val="000000"/>
                          </a:highlight>
                          <a:latin typeface="Calibri"/>
                        </a:rPr>
                        <a:t>   </a:t>
                      </a:r>
                      <a:endParaRPr lang="en-US" sz="1050" dirty="0">
                        <a:effectLst/>
                        <a:highlight>
                          <a:srgbClr val="000000"/>
                        </a:highlight>
                        <a:latin typeface="Calibri"/>
                      </a:endParaRPr>
                    </a:p>
                  </a:txBody>
                  <a:tcPr anchor="b">
                    <a:lnL w="9525" cap="flat" cmpd="sng" algn="ctr">
                      <a:solidFill>
                        <a:srgbClr val="A00CEF"/>
                      </a:solidFill>
                      <a:prstDash val="solid"/>
                      <a:round/>
                      <a:headEnd type="none" w="med" len="med"/>
                      <a:tailEnd type="none" w="med" len="med"/>
                    </a:lnL>
                    <a:lnR>
                      <a:noFill/>
                    </a:lnR>
                    <a:lnT>
                      <a:noFill/>
                    </a:lnT>
                    <a:lnB>
                      <a:noFill/>
                    </a:lnB>
                    <a:solidFill>
                      <a:srgbClr val="000000"/>
                    </a:solidFill>
                  </a:tcPr>
                </a:tc>
                <a:tc>
                  <a:txBody>
                    <a:bodyPr/>
                    <a:lstStyle/>
                    <a:p>
                      <a:pPr algn="ctr" rtl="0" fontAlgn="base"/>
                      <a:r>
                        <a:rPr lang="en-US" sz="1050" dirty="0">
                          <a:solidFill>
                            <a:srgbClr val="FFFFFF"/>
                          </a:solidFill>
                          <a:effectLst/>
                          <a:highlight>
                            <a:srgbClr val="000000"/>
                          </a:highlight>
                          <a:latin typeface="Calibri"/>
                        </a:rPr>
                        <a:t>Mean (SD) </a:t>
                      </a:r>
                      <a:endParaRPr lang="en-US" sz="1050" dirty="0">
                        <a:effectLst/>
                        <a:highlight>
                          <a:srgbClr val="000000"/>
                        </a:highlight>
                        <a:latin typeface="Calibri"/>
                      </a:endParaRPr>
                    </a:p>
                  </a:txBody>
                  <a:tcPr anchor="b">
                    <a:lnL>
                      <a:noFill/>
                    </a:lnL>
                    <a:lnR>
                      <a:noFill/>
                    </a:lnR>
                    <a:lnT>
                      <a:noFill/>
                    </a:lnT>
                    <a:lnB>
                      <a:noFill/>
                    </a:lnB>
                    <a:solidFill>
                      <a:srgbClr val="000000"/>
                    </a:solidFill>
                  </a:tcPr>
                </a:tc>
                <a:tc>
                  <a:txBody>
                    <a:bodyPr/>
                    <a:lstStyle/>
                    <a:p>
                      <a:pPr algn="ctr" rtl="0" fontAlgn="base"/>
                      <a:endParaRPr lang="en-US" sz="1050">
                        <a:solidFill>
                          <a:srgbClr val="FFFFFF"/>
                        </a:solidFill>
                        <a:effectLst/>
                        <a:highlight>
                          <a:srgbClr val="000000"/>
                        </a:highlight>
                        <a:latin typeface="Calibri"/>
                      </a:endParaRPr>
                    </a:p>
                  </a:txBody>
                  <a:tcPr anchor="b">
                    <a:lnL>
                      <a:noFill/>
                    </a:lnL>
                    <a:lnR>
                      <a:noFill/>
                    </a:lnR>
                    <a:lnT>
                      <a:noFill/>
                    </a:lnT>
                    <a:lnB>
                      <a:noFill/>
                    </a:lnB>
                    <a:solidFill>
                      <a:srgbClr val="000000"/>
                    </a:solidFill>
                  </a:tcPr>
                </a:tc>
                <a:tc>
                  <a:txBody>
                    <a:bodyPr/>
                    <a:lstStyle/>
                    <a:p>
                      <a:pPr algn="ctr" rtl="0" fontAlgn="base"/>
                      <a:r>
                        <a:rPr lang="en-US" sz="1050" dirty="0">
                          <a:solidFill>
                            <a:srgbClr val="FFFFFF"/>
                          </a:solidFill>
                          <a:effectLst/>
                          <a:highlight>
                            <a:srgbClr val="000000"/>
                          </a:highlight>
                          <a:latin typeface="Calibri"/>
                        </a:rPr>
                        <a:t>Mean (SD) </a:t>
                      </a:r>
                      <a:endParaRPr lang="en-US" sz="1050" dirty="0">
                        <a:effectLst/>
                        <a:highlight>
                          <a:srgbClr val="000000"/>
                        </a:highlight>
                        <a:latin typeface="Calibri"/>
                      </a:endParaRPr>
                    </a:p>
                  </a:txBody>
                  <a:tcPr anchor="b">
                    <a:lnL>
                      <a:noFill/>
                    </a:lnL>
                    <a:lnR w="9525" cap="flat" cmpd="sng" algn="ctr">
                      <a:solidFill>
                        <a:srgbClr val="8017EF"/>
                      </a:solidFill>
                      <a:prstDash val="solid"/>
                      <a:round/>
                      <a:headEnd type="none" w="med" len="med"/>
                      <a:tailEnd type="none" w="med" len="med"/>
                    </a:lnR>
                    <a:lnT>
                      <a:noFill/>
                    </a:lnT>
                    <a:lnB>
                      <a:noFill/>
                    </a:lnB>
                    <a:solidFill>
                      <a:srgbClr val="000000"/>
                    </a:solidFill>
                  </a:tcPr>
                </a:tc>
                <a:tc>
                  <a:txBody>
                    <a:bodyPr/>
                    <a:lstStyle/>
                    <a:p>
                      <a:pPr algn="ctr" rtl="0" fontAlgn="base"/>
                      <a:endParaRPr lang="en-US" sz="1050">
                        <a:solidFill>
                          <a:srgbClr val="FFFFFF"/>
                        </a:solidFill>
                        <a:effectLst/>
                        <a:highlight>
                          <a:srgbClr val="000000"/>
                        </a:highlight>
                        <a:latin typeface="Calibri"/>
                      </a:endParaRPr>
                    </a:p>
                  </a:txBody>
                  <a:tcPr anchor="b">
                    <a:lnL w="9525" cap="flat" cmpd="sng" algn="ctr">
                      <a:solidFill>
                        <a:srgbClr val="8017EF"/>
                      </a:solidFill>
                      <a:prstDash val="solid"/>
                      <a:round/>
                      <a:headEnd type="none" w="med" len="med"/>
                      <a:tailEnd type="none" w="med" len="med"/>
                    </a:lnL>
                    <a:lnR w="9525" cap="flat" cmpd="sng" algn="ctr">
                      <a:solidFill>
                        <a:srgbClr val="8017EF"/>
                      </a:solidFill>
                      <a:prstDash val="solid"/>
                      <a:round/>
                      <a:headEnd type="none" w="med" len="med"/>
                      <a:tailEnd type="none" w="med" len="med"/>
                    </a:lnR>
                    <a:lnT>
                      <a:noFill/>
                    </a:lnT>
                    <a:lnB>
                      <a:noFill/>
                    </a:lnB>
                    <a:solidFill>
                      <a:srgbClr val="000000"/>
                    </a:solidFill>
                  </a:tcPr>
                </a:tc>
                <a:extLst>
                  <a:ext uri="{0D108BD9-81ED-4DB2-BD59-A6C34878D82A}">
                    <a16:rowId xmlns:a16="http://schemas.microsoft.com/office/drawing/2014/main" val="1731008817"/>
                  </a:ext>
                </a:extLst>
              </a:tr>
              <a:tr h="270781">
                <a:tc>
                  <a:txBody>
                    <a:bodyPr/>
                    <a:lstStyle/>
                    <a:p>
                      <a:pPr rtl="0" fontAlgn="base"/>
                      <a:r>
                        <a:rPr lang="en-US" sz="1050" dirty="0">
                          <a:solidFill>
                            <a:srgbClr val="FFFFFF"/>
                          </a:solidFill>
                          <a:effectLst/>
                          <a:highlight>
                            <a:srgbClr val="000000"/>
                          </a:highlight>
                          <a:latin typeface="Calibri"/>
                        </a:rPr>
                        <a:t>  </a:t>
                      </a:r>
                      <a:endParaRPr lang="en-US" sz="1050" dirty="0">
                        <a:effectLst/>
                        <a:highlight>
                          <a:srgbClr val="000000"/>
                        </a:highlight>
                        <a:latin typeface="Calibri"/>
                      </a:endParaRPr>
                    </a:p>
                  </a:txBody>
                  <a:tcPr anchor="b">
                    <a:lnL w="9525" cap="flat" cmpd="sng" algn="ctr">
                      <a:solidFill>
                        <a:srgbClr val="E017EF"/>
                      </a:solidFill>
                      <a:prstDash val="solid"/>
                      <a:round/>
                      <a:headEnd type="none" w="med" len="med"/>
                      <a:tailEnd type="none" w="med" len="med"/>
                    </a:lnL>
                    <a:lnR w="9525" cap="flat" cmpd="sng" algn="ctr">
                      <a:solidFill>
                        <a:srgbClr val="C01CEF"/>
                      </a:solidFill>
                      <a:prstDash val="solid"/>
                      <a:round/>
                      <a:headEnd type="none" w="med" len="med"/>
                      <a:tailEnd type="none" w="med" len="med"/>
                    </a:lnR>
                    <a:lnT w="9525" cap="flat" cmpd="sng" algn="ctr">
                      <a:solidFill>
                        <a:srgbClr val="E017EF"/>
                      </a:solidFill>
                      <a:prstDash val="solid"/>
                      <a:round/>
                      <a:headEnd type="none" w="med" len="med"/>
                      <a:tailEnd type="none" w="med" len="med"/>
                    </a:lnT>
                    <a:lnB w="9525" cap="flat" cmpd="sng" algn="ctr">
                      <a:solidFill>
                        <a:srgbClr val="8030EF"/>
                      </a:solidFill>
                      <a:prstDash val="solid"/>
                      <a:round/>
                      <a:headEnd type="none" w="med" len="med"/>
                      <a:tailEnd type="none" w="med" len="med"/>
                    </a:lnB>
                    <a:solidFill>
                      <a:srgbClr val="000000"/>
                    </a:solidFill>
                  </a:tcPr>
                </a:tc>
                <a:tc>
                  <a:txBody>
                    <a:bodyPr/>
                    <a:lstStyle/>
                    <a:p>
                      <a:pPr algn="ctr" rtl="0" fontAlgn="base"/>
                      <a:r>
                        <a:rPr lang="en-US" sz="1050" dirty="0">
                          <a:solidFill>
                            <a:srgbClr val="FFFFFF"/>
                          </a:solidFill>
                          <a:effectLst/>
                          <a:highlight>
                            <a:srgbClr val="000000"/>
                          </a:highlight>
                          <a:latin typeface="Calibri"/>
                        </a:rPr>
                        <a:t>N  </a:t>
                      </a:r>
                      <a:endParaRPr lang="en-US" sz="1050" dirty="0">
                        <a:effectLst/>
                        <a:highlight>
                          <a:srgbClr val="000000"/>
                        </a:highlight>
                        <a:latin typeface="Calibri"/>
                      </a:endParaRPr>
                    </a:p>
                  </a:txBody>
                  <a:tcPr anchor="b">
                    <a:lnL w="9525" cap="flat" cmpd="sng" algn="ctr">
                      <a:solidFill>
                        <a:srgbClr val="C01CEF"/>
                      </a:solidFill>
                      <a:prstDash val="solid"/>
                      <a:round/>
                      <a:headEnd type="none" w="med" len="med"/>
                      <a:tailEnd type="none" w="med" len="med"/>
                    </a:lnL>
                    <a:lnR>
                      <a:noFill/>
                    </a:lnR>
                    <a:lnT>
                      <a:noFill/>
                    </a:lnT>
                    <a:lnB w="9525" cap="flat" cmpd="sng" algn="ctr">
                      <a:solidFill>
                        <a:srgbClr val="A02CEF"/>
                      </a:solidFill>
                      <a:prstDash val="solid"/>
                      <a:round/>
                      <a:headEnd type="none" w="med" len="med"/>
                      <a:tailEnd type="none" w="med" len="med"/>
                    </a:lnB>
                    <a:solidFill>
                      <a:srgbClr val="000000"/>
                    </a:solidFill>
                  </a:tcPr>
                </a:tc>
                <a:tc>
                  <a:txBody>
                    <a:bodyPr/>
                    <a:lstStyle/>
                    <a:p>
                      <a:pPr algn="ctr" rtl="0" fontAlgn="base"/>
                      <a:r>
                        <a:rPr lang="en-US" sz="1050" dirty="0">
                          <a:solidFill>
                            <a:srgbClr val="FFFFFF"/>
                          </a:solidFill>
                          <a:effectLst/>
                          <a:highlight>
                            <a:srgbClr val="000000"/>
                          </a:highlight>
                          <a:latin typeface="Calibri"/>
                        </a:rPr>
                        <a:t>Freq (%) </a:t>
                      </a:r>
                      <a:endParaRPr lang="en-US" sz="1050" dirty="0">
                        <a:effectLst/>
                        <a:highlight>
                          <a:srgbClr val="000000"/>
                        </a:highlight>
                        <a:latin typeface="Calibri"/>
                      </a:endParaRPr>
                    </a:p>
                  </a:txBody>
                  <a:tcPr anchor="b">
                    <a:lnL>
                      <a:noFill/>
                    </a:lnL>
                    <a:lnR w="9525" cap="flat" cmpd="sng" algn="ctr">
                      <a:solidFill>
                        <a:srgbClr val="E022EF"/>
                      </a:solidFill>
                      <a:prstDash val="solid"/>
                      <a:round/>
                      <a:headEnd type="none" w="med" len="med"/>
                      <a:tailEnd type="none" w="med" len="med"/>
                    </a:lnR>
                    <a:lnT>
                      <a:noFill/>
                    </a:lnT>
                    <a:lnB w="9525" cap="flat" cmpd="sng" algn="ctr">
                      <a:solidFill>
                        <a:srgbClr val="C02CEF"/>
                      </a:solidFill>
                      <a:prstDash val="solid"/>
                      <a:round/>
                      <a:headEnd type="none" w="med" len="med"/>
                      <a:tailEnd type="none" w="med" len="med"/>
                    </a:lnB>
                    <a:solidFill>
                      <a:srgbClr val="000000"/>
                    </a:solidFill>
                  </a:tcPr>
                </a:tc>
                <a:tc>
                  <a:txBody>
                    <a:bodyPr/>
                    <a:lstStyle/>
                    <a:p>
                      <a:pPr algn="ctr" rtl="0" fontAlgn="base"/>
                      <a:r>
                        <a:rPr lang="en-US" sz="1050" dirty="0">
                          <a:solidFill>
                            <a:srgbClr val="FFFFFF"/>
                          </a:solidFill>
                          <a:effectLst/>
                          <a:highlight>
                            <a:srgbClr val="000000"/>
                          </a:highlight>
                          <a:latin typeface="Calibri"/>
                        </a:rPr>
                        <a:t>N </a:t>
                      </a:r>
                      <a:endParaRPr lang="en-US" sz="1050" dirty="0">
                        <a:effectLst/>
                        <a:highlight>
                          <a:srgbClr val="000000"/>
                        </a:highlight>
                        <a:latin typeface="Calibri"/>
                      </a:endParaRPr>
                    </a:p>
                  </a:txBody>
                  <a:tcPr anchor="b">
                    <a:lnL w="9525" cap="flat" cmpd="sng" algn="ctr">
                      <a:solidFill>
                        <a:srgbClr val="E022EF"/>
                      </a:solidFill>
                      <a:prstDash val="solid"/>
                      <a:round/>
                      <a:headEnd type="none" w="med" len="med"/>
                      <a:tailEnd type="none" w="med" len="med"/>
                    </a:lnL>
                    <a:lnR>
                      <a:noFill/>
                    </a:lnR>
                    <a:lnT>
                      <a:noFill/>
                    </a:lnT>
                    <a:lnB w="9525" cap="flat" cmpd="sng" algn="ctr">
                      <a:solidFill>
                        <a:srgbClr val="0032EF"/>
                      </a:solidFill>
                      <a:prstDash val="solid"/>
                      <a:round/>
                      <a:headEnd type="none" w="med" len="med"/>
                      <a:tailEnd type="none" w="med" len="med"/>
                    </a:lnB>
                    <a:solidFill>
                      <a:srgbClr val="000000"/>
                    </a:solidFill>
                  </a:tcPr>
                </a:tc>
                <a:tc>
                  <a:txBody>
                    <a:bodyPr/>
                    <a:lstStyle/>
                    <a:p>
                      <a:pPr algn="ctr" rtl="0" fontAlgn="base"/>
                      <a:r>
                        <a:rPr lang="en-US" sz="1050" dirty="0">
                          <a:solidFill>
                            <a:srgbClr val="FFFFFF"/>
                          </a:solidFill>
                          <a:effectLst/>
                          <a:highlight>
                            <a:srgbClr val="000000"/>
                          </a:highlight>
                          <a:latin typeface="Calibri"/>
                        </a:rPr>
                        <a:t>Freq (%) </a:t>
                      </a:r>
                      <a:endParaRPr lang="en-US" sz="1050" dirty="0">
                        <a:effectLst/>
                        <a:highlight>
                          <a:srgbClr val="000000"/>
                        </a:highlight>
                        <a:latin typeface="Calibri"/>
                      </a:endParaRPr>
                    </a:p>
                  </a:txBody>
                  <a:tcPr anchor="b">
                    <a:lnL>
                      <a:noFill/>
                    </a:lnL>
                    <a:lnR>
                      <a:noFill/>
                    </a:lnR>
                    <a:lnT>
                      <a:noFill/>
                    </a:lnT>
                    <a:lnB w="9525" cap="flat" cmpd="sng" algn="ctr">
                      <a:solidFill>
                        <a:srgbClr val="8032EF"/>
                      </a:solidFill>
                      <a:prstDash val="solid"/>
                      <a:round/>
                      <a:headEnd type="none" w="med" len="med"/>
                      <a:tailEnd type="none" w="med" len="med"/>
                    </a:lnB>
                    <a:solidFill>
                      <a:srgbClr val="000000"/>
                    </a:solidFill>
                  </a:tcPr>
                </a:tc>
                <a:tc>
                  <a:txBody>
                    <a:bodyPr/>
                    <a:lstStyle/>
                    <a:p>
                      <a:pPr algn="ctr" rtl="0" fontAlgn="base"/>
                      <a:r>
                        <a:rPr lang="en-US" sz="1050" dirty="0">
                          <a:solidFill>
                            <a:srgbClr val="FFFFFF"/>
                          </a:solidFill>
                          <a:effectLst/>
                          <a:highlight>
                            <a:srgbClr val="000000"/>
                          </a:highlight>
                          <a:latin typeface="Calibri"/>
                        </a:rPr>
                        <a:t>N  </a:t>
                      </a:r>
                      <a:endParaRPr lang="en-US" sz="1050" dirty="0">
                        <a:effectLst/>
                        <a:highlight>
                          <a:srgbClr val="000000"/>
                        </a:highlight>
                        <a:latin typeface="Calibri"/>
                      </a:endParaRPr>
                    </a:p>
                  </a:txBody>
                  <a:tcPr anchor="b">
                    <a:lnL>
                      <a:noFill/>
                    </a:lnL>
                    <a:lnR>
                      <a:noFill/>
                    </a:lnR>
                    <a:lnT>
                      <a:noFill/>
                    </a:lnT>
                    <a:lnB w="9525" cap="flat" cmpd="sng" algn="ctr">
                      <a:solidFill>
                        <a:srgbClr val="0034EF"/>
                      </a:solidFill>
                      <a:prstDash val="solid"/>
                      <a:round/>
                      <a:headEnd type="none" w="med" len="med"/>
                      <a:tailEnd type="none" w="med" len="med"/>
                    </a:lnB>
                    <a:solidFill>
                      <a:srgbClr val="000000"/>
                    </a:solidFill>
                  </a:tcPr>
                </a:tc>
                <a:tc>
                  <a:txBody>
                    <a:bodyPr/>
                    <a:lstStyle/>
                    <a:p>
                      <a:pPr algn="ctr" rtl="0" fontAlgn="base"/>
                      <a:r>
                        <a:rPr lang="en-US" sz="1050" dirty="0">
                          <a:solidFill>
                            <a:srgbClr val="FFFFFF"/>
                          </a:solidFill>
                          <a:effectLst/>
                          <a:highlight>
                            <a:srgbClr val="000000"/>
                          </a:highlight>
                          <a:latin typeface="Calibri"/>
                        </a:rPr>
                        <a:t>Freq (%) </a:t>
                      </a:r>
                      <a:endParaRPr lang="en-US" sz="1050" dirty="0">
                        <a:effectLst/>
                        <a:highlight>
                          <a:srgbClr val="000000"/>
                        </a:highlight>
                        <a:latin typeface="Calibri"/>
                      </a:endParaRPr>
                    </a:p>
                  </a:txBody>
                  <a:tcPr anchor="b">
                    <a:lnL>
                      <a:noFill/>
                    </a:lnL>
                    <a:lnR w="9525" cap="flat" cmpd="sng" algn="ctr">
                      <a:solidFill>
                        <a:srgbClr val="6030EF"/>
                      </a:solidFill>
                      <a:prstDash val="solid"/>
                      <a:round/>
                      <a:headEnd type="none" w="med" len="med"/>
                      <a:tailEnd type="none" w="med" len="med"/>
                    </a:lnR>
                    <a:lnT>
                      <a:noFill/>
                    </a:lnT>
                    <a:lnB w="9525" cap="flat" cmpd="sng" algn="ctr">
                      <a:solidFill>
                        <a:srgbClr val="6041EF"/>
                      </a:solidFill>
                      <a:prstDash val="solid"/>
                      <a:round/>
                      <a:headEnd type="none" w="med" len="med"/>
                      <a:tailEnd type="none" w="med" len="med"/>
                    </a:lnB>
                    <a:solidFill>
                      <a:srgbClr val="000000"/>
                    </a:solidFill>
                  </a:tcPr>
                </a:tc>
                <a:tc>
                  <a:txBody>
                    <a:bodyPr/>
                    <a:lstStyle/>
                    <a:p>
                      <a:pPr algn="ctr" rtl="0" fontAlgn="base"/>
                      <a:r>
                        <a:rPr lang="en-US" sz="1050" dirty="0">
                          <a:solidFill>
                            <a:srgbClr val="FFFFFF"/>
                          </a:solidFill>
                          <a:effectLst/>
                          <a:highlight>
                            <a:srgbClr val="000000"/>
                          </a:highlight>
                          <a:latin typeface="Calibri"/>
                        </a:rPr>
                        <a:t> test and p-value </a:t>
                      </a:r>
                      <a:endParaRPr lang="en-US" sz="1050" dirty="0">
                        <a:effectLst/>
                        <a:highlight>
                          <a:srgbClr val="000000"/>
                        </a:highlight>
                        <a:latin typeface="Calibri"/>
                      </a:endParaRPr>
                    </a:p>
                  </a:txBody>
                  <a:tcPr anchor="b">
                    <a:lnL w="9525" cap="flat" cmpd="sng" algn="ctr">
                      <a:solidFill>
                        <a:srgbClr val="6030EF"/>
                      </a:solidFill>
                      <a:prstDash val="solid"/>
                      <a:round/>
                      <a:headEnd type="none" w="med" len="med"/>
                      <a:tailEnd type="none" w="med" len="med"/>
                    </a:lnL>
                    <a:lnR w="9525" cap="flat" cmpd="sng" algn="ctr">
                      <a:solidFill>
                        <a:srgbClr val="6030EF"/>
                      </a:solidFill>
                      <a:prstDash val="solid"/>
                      <a:round/>
                      <a:headEnd type="none" w="med" len="med"/>
                      <a:tailEnd type="none" w="med" len="med"/>
                    </a:lnR>
                    <a:lnT>
                      <a:noFill/>
                    </a:lnT>
                    <a:lnB w="9525" cap="flat" cmpd="sng" algn="ctr">
                      <a:solidFill>
                        <a:srgbClr val="0045EF"/>
                      </a:solidFill>
                      <a:prstDash val="solid"/>
                      <a:round/>
                      <a:headEnd type="none" w="med" len="med"/>
                      <a:tailEnd type="none" w="med" len="med"/>
                    </a:lnB>
                    <a:solidFill>
                      <a:srgbClr val="000000"/>
                    </a:solidFill>
                  </a:tcPr>
                </a:tc>
                <a:extLst>
                  <a:ext uri="{0D108BD9-81ED-4DB2-BD59-A6C34878D82A}">
                    <a16:rowId xmlns:a16="http://schemas.microsoft.com/office/drawing/2014/main" val="3742017826"/>
                  </a:ext>
                </a:extLst>
              </a:tr>
              <a:tr h="270781">
                <a:tc>
                  <a:txBody>
                    <a:bodyPr/>
                    <a:lstStyle/>
                    <a:p>
                      <a:pPr rtl="0" fontAlgn="base"/>
                      <a:r>
                        <a:rPr lang="en-US" sz="1050" b="1" dirty="0">
                          <a:effectLst/>
                          <a:latin typeface="Calibri"/>
                        </a:rPr>
                        <a:t>Alcohol Abuse </a:t>
                      </a:r>
                      <a:r>
                        <a:rPr lang="en-US" sz="1050" b="1" dirty="0" err="1">
                          <a:effectLst/>
                          <a:latin typeface="Calibri"/>
                        </a:rPr>
                        <a:t>RIsk</a:t>
                      </a:r>
                      <a:r>
                        <a:rPr lang="en-US" sz="1050" dirty="0">
                          <a:effectLst/>
                          <a:latin typeface="Calibri"/>
                        </a:rPr>
                        <a:t> </a:t>
                      </a:r>
                    </a:p>
                  </a:txBody>
                  <a:tcPr anchor="b">
                    <a:lnL w="9525" cap="flat" cmpd="sng" algn="ctr">
                      <a:solidFill>
                        <a:srgbClr val="8030EF"/>
                      </a:solidFill>
                      <a:prstDash val="solid"/>
                      <a:round/>
                      <a:headEnd type="none" w="med" len="med"/>
                      <a:tailEnd type="none" w="med" len="med"/>
                    </a:lnL>
                    <a:lnR w="9525" cap="flat" cmpd="sng" algn="ctr">
                      <a:solidFill>
                        <a:srgbClr val="A02CEF"/>
                      </a:solidFill>
                      <a:prstDash val="solid"/>
                      <a:round/>
                      <a:headEnd type="none" w="med" len="med"/>
                      <a:tailEnd type="none" w="med" len="med"/>
                    </a:lnR>
                    <a:lnT w="9525" cap="flat" cmpd="sng" algn="ctr">
                      <a:solidFill>
                        <a:srgbClr val="8030EF"/>
                      </a:solidFill>
                      <a:prstDash val="solid"/>
                      <a:round/>
                      <a:headEnd type="none" w="med" len="med"/>
                      <a:tailEnd type="none" w="med" len="med"/>
                    </a:lnT>
                    <a:lnB>
                      <a:noFill/>
                    </a:lnB>
                    <a:noFill/>
                  </a:tcPr>
                </a:tc>
                <a:tc>
                  <a:txBody>
                    <a:bodyPr/>
                    <a:lstStyle/>
                    <a:p>
                      <a:pPr algn="r" rtl="0" fontAlgn="base"/>
                      <a:r>
                        <a:rPr lang="en-US" sz="1050" dirty="0">
                          <a:effectLst/>
                          <a:latin typeface="Calibri"/>
                        </a:rPr>
                        <a:t>        1,495  </a:t>
                      </a:r>
                    </a:p>
                  </a:txBody>
                  <a:tcPr anchor="b">
                    <a:lnL w="9525" cap="flat" cmpd="sng" algn="ctr">
                      <a:solidFill>
                        <a:srgbClr val="A02CEF"/>
                      </a:solidFill>
                      <a:prstDash val="solid"/>
                      <a:round/>
                      <a:headEnd type="none" w="med" len="med"/>
                      <a:tailEnd type="none" w="med" len="med"/>
                    </a:lnL>
                    <a:lnR>
                      <a:noFill/>
                    </a:lnR>
                    <a:lnT w="9525" cap="flat" cmpd="sng" algn="ctr">
                      <a:solidFill>
                        <a:srgbClr val="A02CEF"/>
                      </a:solidFill>
                      <a:prstDash val="solid"/>
                      <a:round/>
                      <a:headEnd type="none" w="med" len="med"/>
                      <a:tailEnd type="none" w="med" len="med"/>
                    </a:lnT>
                    <a:lnB>
                      <a:noFill/>
                    </a:lnB>
                    <a:noFill/>
                  </a:tcPr>
                </a:tc>
                <a:tc>
                  <a:txBody>
                    <a:bodyPr/>
                    <a:lstStyle/>
                    <a:p>
                      <a:pPr algn="r" rtl="0" fontAlgn="base"/>
                      <a:r>
                        <a:rPr lang="en-US" sz="1050" dirty="0">
                          <a:effectLst/>
                          <a:latin typeface="Calibri"/>
                        </a:rPr>
                        <a:t>  </a:t>
                      </a:r>
                    </a:p>
                  </a:txBody>
                  <a:tcPr anchor="b">
                    <a:lnL>
                      <a:noFill/>
                    </a:lnL>
                    <a:lnR w="9525" cap="flat" cmpd="sng" algn="ctr">
                      <a:solidFill>
                        <a:srgbClr val="0032EF"/>
                      </a:solidFill>
                      <a:prstDash val="solid"/>
                      <a:round/>
                      <a:headEnd type="none" w="med" len="med"/>
                      <a:tailEnd type="none" w="med" len="med"/>
                    </a:lnR>
                    <a:lnT w="9525" cap="flat" cmpd="sng" algn="ctr">
                      <a:solidFill>
                        <a:srgbClr val="C02CEF"/>
                      </a:solidFill>
                      <a:prstDash val="solid"/>
                      <a:round/>
                      <a:headEnd type="none" w="med" len="med"/>
                      <a:tailEnd type="none" w="med" len="med"/>
                    </a:lnT>
                    <a:lnB>
                      <a:noFill/>
                    </a:lnB>
                    <a:noFill/>
                  </a:tcPr>
                </a:tc>
                <a:tc>
                  <a:txBody>
                    <a:bodyPr/>
                    <a:lstStyle/>
                    <a:p>
                      <a:pPr algn="r" rtl="0" fontAlgn="base"/>
                      <a:r>
                        <a:rPr lang="en-US" sz="1050" dirty="0">
                          <a:effectLst/>
                          <a:highlight>
                            <a:srgbClr val="D9D9D9"/>
                          </a:highlight>
                          <a:latin typeface="Calibri"/>
                        </a:rPr>
                        <a:t>  </a:t>
                      </a:r>
                    </a:p>
                  </a:txBody>
                  <a:tcPr anchor="b">
                    <a:lnL w="9525" cap="flat" cmpd="sng" algn="ctr">
                      <a:solidFill>
                        <a:srgbClr val="0032EF"/>
                      </a:solidFill>
                      <a:prstDash val="solid"/>
                      <a:round/>
                      <a:headEnd type="none" w="med" len="med"/>
                      <a:tailEnd type="none" w="med" len="med"/>
                    </a:lnL>
                    <a:lnR>
                      <a:noFill/>
                    </a:lnR>
                    <a:lnT w="9525" cap="flat" cmpd="sng" algn="ctr">
                      <a:solidFill>
                        <a:srgbClr val="0032EF"/>
                      </a:solidFill>
                      <a:prstDash val="solid"/>
                      <a:round/>
                      <a:headEnd type="none" w="med" len="med"/>
                      <a:tailEnd type="none" w="med" len="med"/>
                    </a:lnT>
                    <a:lnB>
                      <a:noFill/>
                    </a:lnB>
                    <a:solidFill>
                      <a:srgbClr val="D9D9D9"/>
                    </a:solidFill>
                  </a:tcPr>
                </a:tc>
                <a:tc>
                  <a:txBody>
                    <a:bodyPr/>
                    <a:lstStyle/>
                    <a:p>
                      <a:pPr algn="r" rtl="0" fontAlgn="base"/>
                      <a:r>
                        <a:rPr lang="en-US" sz="1050" dirty="0">
                          <a:effectLst/>
                          <a:highlight>
                            <a:srgbClr val="D9D9D9"/>
                          </a:highlight>
                          <a:latin typeface="Calibri"/>
                        </a:rPr>
                        <a:t>  </a:t>
                      </a:r>
                    </a:p>
                  </a:txBody>
                  <a:tcPr anchor="b">
                    <a:lnL>
                      <a:noFill/>
                    </a:lnL>
                    <a:lnR w="9525" cap="flat" cmpd="sng" algn="ctr">
                      <a:solidFill>
                        <a:srgbClr val="0034EF"/>
                      </a:solidFill>
                      <a:prstDash val="solid"/>
                      <a:round/>
                      <a:headEnd type="none" w="med" len="med"/>
                      <a:tailEnd type="none" w="med" len="med"/>
                    </a:lnR>
                    <a:lnT w="9525" cap="flat" cmpd="sng" algn="ctr">
                      <a:solidFill>
                        <a:srgbClr val="8032EF"/>
                      </a:solidFill>
                      <a:prstDash val="solid"/>
                      <a:round/>
                      <a:headEnd type="none" w="med" len="med"/>
                      <a:tailEnd type="none" w="med" len="med"/>
                    </a:lnT>
                    <a:lnB>
                      <a:noFill/>
                    </a:lnB>
                    <a:solidFill>
                      <a:srgbClr val="D9D9D9"/>
                    </a:solidFill>
                  </a:tcPr>
                </a:tc>
                <a:tc>
                  <a:txBody>
                    <a:bodyPr/>
                    <a:lstStyle/>
                    <a:p>
                      <a:pPr algn="r" rtl="0" fontAlgn="base"/>
                      <a:r>
                        <a:rPr lang="en-US" sz="1050" dirty="0">
                          <a:effectLst/>
                          <a:highlight>
                            <a:srgbClr val="D9D9D9"/>
                          </a:highlight>
                          <a:latin typeface="Calibri"/>
                        </a:rPr>
                        <a:t>  </a:t>
                      </a:r>
                    </a:p>
                  </a:txBody>
                  <a:tcPr anchor="b">
                    <a:lnL w="9525" cap="flat" cmpd="sng" algn="ctr">
                      <a:solidFill>
                        <a:srgbClr val="0034EF"/>
                      </a:solidFill>
                      <a:prstDash val="solid"/>
                      <a:round/>
                      <a:headEnd type="none" w="med" len="med"/>
                      <a:tailEnd type="none" w="med" len="med"/>
                    </a:lnL>
                    <a:lnR>
                      <a:noFill/>
                    </a:lnR>
                    <a:lnT w="9525" cap="flat" cmpd="sng" algn="ctr">
                      <a:solidFill>
                        <a:srgbClr val="0034EF"/>
                      </a:solidFill>
                      <a:prstDash val="solid"/>
                      <a:round/>
                      <a:headEnd type="none" w="med" len="med"/>
                      <a:tailEnd type="none" w="med" len="med"/>
                    </a:lnT>
                    <a:lnB>
                      <a:noFill/>
                    </a:lnB>
                    <a:solidFill>
                      <a:srgbClr val="D9D9D9"/>
                    </a:solidFill>
                  </a:tcPr>
                </a:tc>
                <a:tc>
                  <a:txBody>
                    <a:bodyPr/>
                    <a:lstStyle/>
                    <a:p>
                      <a:pPr algn="r" rtl="0" fontAlgn="base"/>
                      <a:r>
                        <a:rPr lang="en-US" sz="1050" dirty="0">
                          <a:effectLst/>
                          <a:highlight>
                            <a:srgbClr val="D9D9D9"/>
                          </a:highlight>
                          <a:latin typeface="Calibri"/>
                        </a:rPr>
                        <a:t>  </a:t>
                      </a:r>
                    </a:p>
                  </a:txBody>
                  <a:tcPr anchor="b">
                    <a:lnL>
                      <a:noFill/>
                    </a:lnL>
                    <a:lnR w="9525" cap="flat" cmpd="sng" algn="ctr">
                      <a:solidFill>
                        <a:srgbClr val="0045EF"/>
                      </a:solidFill>
                      <a:prstDash val="solid"/>
                      <a:round/>
                      <a:headEnd type="none" w="med" len="med"/>
                      <a:tailEnd type="none" w="med" len="med"/>
                    </a:lnR>
                    <a:lnT w="9525" cap="flat" cmpd="sng" algn="ctr">
                      <a:solidFill>
                        <a:srgbClr val="6041EF"/>
                      </a:solidFill>
                      <a:prstDash val="solid"/>
                      <a:round/>
                      <a:headEnd type="none" w="med" len="med"/>
                      <a:tailEnd type="none" w="med" len="med"/>
                    </a:lnT>
                    <a:lnB>
                      <a:noFill/>
                    </a:lnB>
                    <a:solidFill>
                      <a:srgbClr val="D9D9D9"/>
                    </a:solidFill>
                  </a:tcPr>
                </a:tc>
                <a:tc>
                  <a:txBody>
                    <a:bodyPr/>
                    <a:lstStyle/>
                    <a:p>
                      <a:pPr algn="r" rtl="0" fontAlgn="base"/>
                      <a:r>
                        <a:rPr lang="en-US" sz="1050" dirty="0">
                          <a:effectLst/>
                          <a:highlight>
                            <a:srgbClr val="D9D9D9"/>
                          </a:highlight>
                          <a:latin typeface="Calibri"/>
                        </a:rPr>
                        <a:t>  </a:t>
                      </a:r>
                    </a:p>
                  </a:txBody>
                  <a:tcPr anchor="b">
                    <a:lnL w="9525" cap="flat" cmpd="sng" algn="ctr">
                      <a:solidFill>
                        <a:srgbClr val="0045EF"/>
                      </a:solidFill>
                      <a:prstDash val="solid"/>
                      <a:round/>
                      <a:headEnd type="none" w="med" len="med"/>
                      <a:tailEnd type="none" w="med" len="med"/>
                    </a:lnL>
                    <a:lnR w="9525" cap="flat" cmpd="sng" algn="ctr">
                      <a:solidFill>
                        <a:srgbClr val="0045EF"/>
                      </a:solidFill>
                      <a:prstDash val="solid"/>
                      <a:round/>
                      <a:headEnd type="none" w="med" len="med"/>
                      <a:tailEnd type="none" w="med" len="med"/>
                    </a:lnR>
                    <a:lnT w="9525" cap="flat" cmpd="sng" algn="ctr">
                      <a:solidFill>
                        <a:srgbClr val="0045E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2133509668"/>
                  </a:ext>
                </a:extLst>
              </a:tr>
              <a:tr h="270781">
                <a:tc>
                  <a:txBody>
                    <a:bodyPr/>
                    <a:lstStyle/>
                    <a:p>
                      <a:pPr rtl="0" fontAlgn="base"/>
                      <a:r>
                        <a:rPr lang="en-US" sz="1050" i="1" dirty="0">
                          <a:effectLst/>
                          <a:latin typeface="Calibri"/>
                        </a:rPr>
                        <a:t>  No Risk </a:t>
                      </a:r>
                      <a:r>
                        <a:rPr lang="en-US" sz="1050" dirty="0">
                          <a:effectLst/>
                          <a:latin typeface="Calibri"/>
                        </a:rPr>
                        <a:t> </a:t>
                      </a:r>
                    </a:p>
                  </a:txBody>
                  <a:tcPr marL="85725" anchor="b">
                    <a:lnL w="9525" cap="flat" cmpd="sng" algn="ctr">
                      <a:solidFill>
                        <a:srgbClr val="0042EF"/>
                      </a:solidFill>
                      <a:prstDash val="solid"/>
                      <a:round/>
                      <a:headEnd type="none" w="med" len="med"/>
                      <a:tailEnd type="none" w="med" len="med"/>
                    </a:lnL>
                    <a:lnR w="9525" cap="flat" cmpd="sng" algn="ctr">
                      <a:solidFill>
                        <a:srgbClr val="6045EF"/>
                      </a:solidFill>
                      <a:prstDash val="solid"/>
                      <a:round/>
                      <a:headEnd type="none" w="med" len="med"/>
                      <a:tailEnd type="none" w="med" len="med"/>
                    </a:lnR>
                    <a:lnT>
                      <a:noFill/>
                    </a:lnT>
                    <a:lnB>
                      <a:noFill/>
                    </a:lnB>
                    <a:noFill/>
                  </a:tcPr>
                </a:tc>
                <a:tc>
                  <a:txBody>
                    <a:bodyPr/>
                    <a:lstStyle/>
                    <a:p>
                      <a:pPr algn="r" rtl="0" fontAlgn="base"/>
                      <a:r>
                        <a:rPr lang="en-US" sz="1050" dirty="0">
                          <a:effectLst/>
                          <a:latin typeface="Calibri"/>
                        </a:rPr>
                        <a:t>  </a:t>
                      </a:r>
                    </a:p>
                  </a:txBody>
                  <a:tcPr anchor="b">
                    <a:lnL w="9525" cap="flat" cmpd="sng" algn="ctr">
                      <a:solidFill>
                        <a:srgbClr val="6045EF"/>
                      </a:solidFill>
                      <a:prstDash val="solid"/>
                      <a:round/>
                      <a:headEnd type="none" w="med" len="med"/>
                      <a:tailEnd type="none" w="med" len="med"/>
                    </a:lnL>
                    <a:lnR>
                      <a:noFill/>
                    </a:lnR>
                    <a:lnT>
                      <a:noFill/>
                    </a:lnT>
                    <a:lnB>
                      <a:noFill/>
                    </a:lnB>
                    <a:noFill/>
                  </a:tcPr>
                </a:tc>
                <a:tc>
                  <a:txBody>
                    <a:bodyPr/>
                    <a:lstStyle/>
                    <a:p>
                      <a:pPr algn="r" rtl="0" fontAlgn="base"/>
                      <a:r>
                        <a:rPr lang="en-US" sz="1050" dirty="0">
                          <a:effectLst/>
                          <a:latin typeface="Calibri"/>
                        </a:rPr>
                        <a:t>1,104 (71.8%) </a:t>
                      </a:r>
                    </a:p>
                  </a:txBody>
                  <a:tcPr anchor="b">
                    <a:lnL>
                      <a:noFill/>
                    </a:lnL>
                    <a:lnR w="9525" cap="flat" cmpd="sng" algn="ctr">
                      <a:solidFill>
                        <a:srgbClr val="A047EF"/>
                      </a:solidFill>
                      <a:prstDash val="solid"/>
                      <a:round/>
                      <a:headEnd type="none" w="med" len="med"/>
                      <a:tailEnd type="none" w="med" len="med"/>
                    </a:lnR>
                    <a:lnT>
                      <a:noFill/>
                    </a:lnT>
                    <a:lnB>
                      <a:noFill/>
                    </a:lnB>
                    <a:noFill/>
                  </a:tcPr>
                </a:tc>
                <a:tc>
                  <a:txBody>
                    <a:bodyPr/>
                    <a:lstStyle/>
                    <a:p>
                      <a:pPr algn="r" rtl="0" fontAlgn="base"/>
                      <a:r>
                        <a:rPr lang="en-US" sz="1050" dirty="0">
                          <a:effectLst/>
                          <a:highlight>
                            <a:srgbClr val="D9D9D9"/>
                          </a:highlight>
                          <a:latin typeface="Calibri"/>
                        </a:rPr>
                        <a:t>  </a:t>
                      </a:r>
                    </a:p>
                  </a:txBody>
                  <a:tcPr anchor="b">
                    <a:lnL w="9525" cap="flat" cmpd="sng" algn="ctr">
                      <a:solidFill>
                        <a:srgbClr val="A047EF"/>
                      </a:solidFill>
                      <a:prstDash val="solid"/>
                      <a:round/>
                      <a:headEnd type="none" w="med" len="med"/>
                      <a:tailEnd type="none" w="med" len="med"/>
                    </a:lnL>
                    <a:lnR>
                      <a:noFill/>
                    </a:lnR>
                    <a:lnT>
                      <a:noFill/>
                    </a:lnT>
                    <a:lnB>
                      <a:noFill/>
                    </a:lnB>
                    <a:solidFill>
                      <a:srgbClr val="D9D9D9"/>
                    </a:solidFill>
                  </a:tcPr>
                </a:tc>
                <a:tc>
                  <a:txBody>
                    <a:bodyPr/>
                    <a:lstStyle/>
                    <a:p>
                      <a:pPr algn="r" rtl="0" fontAlgn="base"/>
                      <a:r>
                        <a:rPr lang="en-US" sz="1050" dirty="0">
                          <a:effectLst/>
                          <a:highlight>
                            <a:srgbClr val="D9D9D9"/>
                          </a:highlight>
                          <a:latin typeface="Calibri"/>
                        </a:rPr>
                        <a:t>  </a:t>
                      </a:r>
                    </a:p>
                  </a:txBody>
                  <a:tcPr anchor="b">
                    <a:lnL>
                      <a:noFill/>
                    </a:lnL>
                    <a:lnR w="9525" cap="flat" cmpd="sng" algn="ctr">
                      <a:solidFill>
                        <a:srgbClr val="404AEF"/>
                      </a:solidFill>
                      <a:prstDash val="solid"/>
                      <a:round/>
                      <a:headEnd type="none" w="med" len="med"/>
                      <a:tailEnd type="none" w="med" len="med"/>
                    </a:lnR>
                    <a:lnT>
                      <a:noFill/>
                    </a:lnT>
                    <a:lnB>
                      <a:noFill/>
                    </a:lnB>
                    <a:solidFill>
                      <a:srgbClr val="D9D9D9"/>
                    </a:solidFill>
                  </a:tcPr>
                </a:tc>
                <a:tc>
                  <a:txBody>
                    <a:bodyPr/>
                    <a:lstStyle/>
                    <a:p>
                      <a:pPr algn="r" rtl="0" fontAlgn="base"/>
                      <a:r>
                        <a:rPr lang="en-US" sz="1050" dirty="0">
                          <a:effectLst/>
                          <a:highlight>
                            <a:srgbClr val="D9D9D9"/>
                          </a:highlight>
                          <a:latin typeface="Calibri"/>
                        </a:rPr>
                        <a:t>  </a:t>
                      </a:r>
                    </a:p>
                  </a:txBody>
                  <a:tcPr anchor="b">
                    <a:lnL w="9525" cap="flat" cmpd="sng" algn="ctr">
                      <a:solidFill>
                        <a:srgbClr val="404AEF"/>
                      </a:solidFill>
                      <a:prstDash val="solid"/>
                      <a:round/>
                      <a:headEnd type="none" w="med" len="med"/>
                      <a:tailEnd type="none" w="med" len="med"/>
                    </a:lnL>
                    <a:lnR>
                      <a:noFill/>
                    </a:lnR>
                    <a:lnT>
                      <a:noFill/>
                    </a:lnT>
                    <a:lnB>
                      <a:noFill/>
                    </a:lnB>
                    <a:solidFill>
                      <a:srgbClr val="D9D9D9"/>
                    </a:solidFill>
                  </a:tcPr>
                </a:tc>
                <a:tc>
                  <a:txBody>
                    <a:bodyPr/>
                    <a:lstStyle/>
                    <a:p>
                      <a:pPr algn="r" rtl="0" fontAlgn="base"/>
                      <a:r>
                        <a:rPr lang="en-US" sz="1050" dirty="0">
                          <a:effectLst/>
                          <a:highlight>
                            <a:srgbClr val="D9D9D9"/>
                          </a:highlight>
                          <a:latin typeface="Calibri"/>
                        </a:rPr>
                        <a:t>  </a:t>
                      </a:r>
                    </a:p>
                  </a:txBody>
                  <a:tcPr anchor="b">
                    <a:lnL>
                      <a:noFill/>
                    </a:lnL>
                    <a:lnR w="9525" cap="flat" cmpd="sng" algn="ctr">
                      <a:solidFill>
                        <a:srgbClr val="A04AEF"/>
                      </a:solidFill>
                      <a:prstDash val="solid"/>
                      <a:round/>
                      <a:headEnd type="none" w="med" len="med"/>
                      <a:tailEnd type="none" w="med" len="med"/>
                    </a:lnR>
                    <a:lnT>
                      <a:noFill/>
                    </a:lnT>
                    <a:lnB>
                      <a:noFill/>
                    </a:lnB>
                    <a:solidFill>
                      <a:srgbClr val="D9D9D9"/>
                    </a:solidFill>
                  </a:tcPr>
                </a:tc>
                <a:tc>
                  <a:txBody>
                    <a:bodyPr/>
                    <a:lstStyle/>
                    <a:p>
                      <a:pPr algn="r" rtl="0" fontAlgn="base"/>
                      <a:r>
                        <a:rPr lang="en-US" sz="1050" dirty="0">
                          <a:effectLst/>
                          <a:highlight>
                            <a:srgbClr val="D9D9D9"/>
                          </a:highlight>
                          <a:latin typeface="Calibri"/>
                        </a:rPr>
                        <a:t>  </a:t>
                      </a:r>
                    </a:p>
                  </a:txBody>
                  <a:tcPr anchor="b">
                    <a:lnL w="9525" cap="flat" cmpd="sng" algn="ctr">
                      <a:solidFill>
                        <a:srgbClr val="A04AEF"/>
                      </a:solidFill>
                      <a:prstDash val="solid"/>
                      <a:round/>
                      <a:headEnd type="none" w="med" len="med"/>
                      <a:tailEnd type="none" w="med" len="med"/>
                    </a:lnL>
                    <a:lnR w="9525" cap="flat" cmpd="sng" algn="ctr">
                      <a:solidFill>
                        <a:srgbClr val="A04AEF"/>
                      </a:solidFill>
                      <a:prstDash val="solid"/>
                      <a:round/>
                      <a:headEnd type="none" w="med" len="med"/>
                      <a:tailEnd type="none" w="med" len="med"/>
                    </a:lnR>
                    <a:lnT>
                      <a:noFill/>
                    </a:lnT>
                    <a:lnB>
                      <a:noFill/>
                    </a:lnB>
                    <a:solidFill>
                      <a:srgbClr val="D9D9D9"/>
                    </a:solidFill>
                  </a:tcPr>
                </a:tc>
                <a:extLst>
                  <a:ext uri="{0D108BD9-81ED-4DB2-BD59-A6C34878D82A}">
                    <a16:rowId xmlns:a16="http://schemas.microsoft.com/office/drawing/2014/main" val="3190401224"/>
                  </a:ext>
                </a:extLst>
              </a:tr>
              <a:tr h="270781">
                <a:tc>
                  <a:txBody>
                    <a:bodyPr/>
                    <a:lstStyle/>
                    <a:p>
                      <a:pPr rtl="0" fontAlgn="base"/>
                      <a:r>
                        <a:rPr lang="en-US" sz="1050" i="1" dirty="0">
                          <a:effectLst/>
                          <a:latin typeface="Calibri"/>
                        </a:rPr>
                        <a:t>  At Risk</a:t>
                      </a:r>
                      <a:endParaRPr lang="en-US" sz="1050" dirty="0">
                        <a:effectLst/>
                        <a:latin typeface="Calibri"/>
                      </a:endParaRPr>
                    </a:p>
                  </a:txBody>
                  <a:tcPr marL="85725" anchor="b">
                    <a:lnL w="9525" cap="flat" cmpd="sng" algn="ctr">
                      <a:solidFill>
                        <a:srgbClr val="4043EE"/>
                      </a:solidFill>
                      <a:prstDash val="solid"/>
                      <a:round/>
                      <a:headEnd type="none" w="med" len="med"/>
                      <a:tailEnd type="none" w="med" len="med"/>
                    </a:lnL>
                    <a:lnR w="9525" cap="flat" cmpd="sng" algn="ctr">
                      <a:solidFill>
                        <a:srgbClr val="A041EE"/>
                      </a:solidFill>
                      <a:prstDash val="solid"/>
                      <a:round/>
                      <a:headEnd type="none" w="med" len="med"/>
                      <a:tailEnd type="none" w="med" len="med"/>
                    </a:lnR>
                    <a:lnT>
                      <a:noFill/>
                    </a:lnT>
                    <a:lnB>
                      <a:noFill/>
                    </a:lnB>
                    <a:noFill/>
                  </a:tcPr>
                </a:tc>
                <a:tc>
                  <a:txBody>
                    <a:bodyPr/>
                    <a:lstStyle/>
                    <a:p>
                      <a:pPr algn="r" rtl="0" fontAlgn="base"/>
                      <a:r>
                        <a:rPr lang="en-US" sz="1050" dirty="0">
                          <a:effectLst/>
                          <a:latin typeface="Calibri"/>
                        </a:rPr>
                        <a:t>  </a:t>
                      </a:r>
                    </a:p>
                  </a:txBody>
                  <a:tcPr anchor="b">
                    <a:lnL w="9525" cap="flat" cmpd="sng" algn="ctr">
                      <a:solidFill>
                        <a:srgbClr val="A041EE"/>
                      </a:solidFill>
                      <a:prstDash val="solid"/>
                      <a:round/>
                      <a:headEnd type="none" w="med" len="med"/>
                      <a:tailEnd type="none" w="med" len="med"/>
                    </a:lnL>
                    <a:lnR>
                      <a:noFill/>
                    </a:lnR>
                    <a:lnT>
                      <a:noFill/>
                    </a:lnT>
                    <a:lnB>
                      <a:noFill/>
                    </a:lnB>
                    <a:noFill/>
                  </a:tcPr>
                </a:tc>
                <a:tc>
                  <a:txBody>
                    <a:bodyPr/>
                    <a:lstStyle/>
                    <a:p>
                      <a:pPr algn="r" rtl="0" fontAlgn="base"/>
                      <a:r>
                        <a:rPr lang="en-US" sz="1050" dirty="0">
                          <a:effectLst/>
                          <a:latin typeface="Calibri"/>
                        </a:rPr>
                        <a:t>391 (26.2%) </a:t>
                      </a:r>
                    </a:p>
                  </a:txBody>
                  <a:tcPr anchor="b">
                    <a:lnL>
                      <a:noFill/>
                    </a:lnL>
                    <a:lnR w="9525" cap="flat" cmpd="sng" algn="ctr">
                      <a:solidFill>
                        <a:srgbClr val="8048EE"/>
                      </a:solidFill>
                      <a:prstDash val="solid"/>
                      <a:round/>
                      <a:headEnd type="none" w="med" len="med"/>
                      <a:tailEnd type="none" w="med" len="med"/>
                    </a:lnR>
                    <a:lnT>
                      <a:noFill/>
                    </a:lnT>
                    <a:lnB>
                      <a:noFill/>
                    </a:lnB>
                    <a:noFill/>
                  </a:tcPr>
                </a:tc>
                <a:tc>
                  <a:txBody>
                    <a:bodyPr/>
                    <a:lstStyle/>
                    <a:p>
                      <a:pPr algn="r" rtl="0" fontAlgn="base"/>
                      <a:r>
                        <a:rPr lang="en-US" sz="1050" dirty="0">
                          <a:effectLst/>
                          <a:highlight>
                            <a:srgbClr val="D9D9D9"/>
                          </a:highlight>
                          <a:latin typeface="Calibri"/>
                        </a:rPr>
                        <a:t>  </a:t>
                      </a:r>
                    </a:p>
                  </a:txBody>
                  <a:tcPr anchor="b">
                    <a:lnL w="9525" cap="flat" cmpd="sng" algn="ctr">
                      <a:solidFill>
                        <a:srgbClr val="8048EE"/>
                      </a:solidFill>
                      <a:prstDash val="solid"/>
                      <a:round/>
                      <a:headEnd type="none" w="med" len="med"/>
                      <a:tailEnd type="none" w="med" len="med"/>
                    </a:lnL>
                    <a:lnR>
                      <a:noFill/>
                    </a:lnR>
                    <a:lnT>
                      <a:noFill/>
                    </a:lnT>
                    <a:lnB>
                      <a:noFill/>
                    </a:lnB>
                    <a:solidFill>
                      <a:srgbClr val="D9D9D9"/>
                    </a:solidFill>
                  </a:tcPr>
                </a:tc>
                <a:tc>
                  <a:txBody>
                    <a:bodyPr/>
                    <a:lstStyle/>
                    <a:p>
                      <a:pPr algn="r" rtl="0" fontAlgn="base"/>
                      <a:r>
                        <a:rPr lang="en-US" sz="1050" dirty="0">
                          <a:effectLst/>
                          <a:highlight>
                            <a:srgbClr val="D9D9D9"/>
                          </a:highlight>
                          <a:latin typeface="Calibri"/>
                        </a:rPr>
                        <a:t>  </a:t>
                      </a:r>
                    </a:p>
                  </a:txBody>
                  <a:tcPr anchor="b">
                    <a:lnL>
                      <a:noFill/>
                    </a:lnL>
                    <a:lnR w="9525" cap="flat" cmpd="sng" algn="ctr">
                      <a:solidFill>
                        <a:srgbClr val="A041EE"/>
                      </a:solidFill>
                      <a:prstDash val="solid"/>
                      <a:round/>
                      <a:headEnd type="none" w="med" len="med"/>
                      <a:tailEnd type="none" w="med" len="med"/>
                    </a:lnR>
                    <a:lnT>
                      <a:noFill/>
                    </a:lnT>
                    <a:lnB>
                      <a:noFill/>
                    </a:lnB>
                    <a:solidFill>
                      <a:srgbClr val="D9D9D9"/>
                    </a:solidFill>
                  </a:tcPr>
                </a:tc>
                <a:tc>
                  <a:txBody>
                    <a:bodyPr/>
                    <a:lstStyle/>
                    <a:p>
                      <a:pPr algn="r" rtl="0" fontAlgn="base"/>
                      <a:r>
                        <a:rPr lang="en-US" sz="1050" dirty="0">
                          <a:effectLst/>
                          <a:highlight>
                            <a:srgbClr val="D9D9D9"/>
                          </a:highlight>
                          <a:latin typeface="Calibri"/>
                        </a:rPr>
                        <a:t>  </a:t>
                      </a:r>
                    </a:p>
                  </a:txBody>
                  <a:tcPr anchor="b">
                    <a:lnL w="9525" cap="flat" cmpd="sng" algn="ctr">
                      <a:solidFill>
                        <a:srgbClr val="A041EE"/>
                      </a:solidFill>
                      <a:prstDash val="solid"/>
                      <a:round/>
                      <a:headEnd type="none" w="med" len="med"/>
                      <a:tailEnd type="none" w="med" len="med"/>
                    </a:lnL>
                    <a:lnR>
                      <a:noFill/>
                    </a:lnR>
                    <a:lnT>
                      <a:noFill/>
                    </a:lnT>
                    <a:lnB>
                      <a:noFill/>
                    </a:lnB>
                    <a:solidFill>
                      <a:srgbClr val="D9D9D9"/>
                    </a:solidFill>
                  </a:tcPr>
                </a:tc>
                <a:tc>
                  <a:txBody>
                    <a:bodyPr/>
                    <a:lstStyle/>
                    <a:p>
                      <a:pPr algn="r" rtl="0" fontAlgn="base"/>
                      <a:r>
                        <a:rPr lang="en-US" sz="1050" dirty="0">
                          <a:effectLst/>
                          <a:highlight>
                            <a:srgbClr val="D9D9D9"/>
                          </a:highlight>
                          <a:latin typeface="Calibri"/>
                        </a:rPr>
                        <a:t>  </a:t>
                      </a:r>
                    </a:p>
                  </a:txBody>
                  <a:tcPr anchor="b">
                    <a:lnL>
                      <a:noFill/>
                    </a:lnL>
                    <a:lnR w="9525" cap="flat" cmpd="sng" algn="ctr">
                      <a:solidFill>
                        <a:srgbClr val="604BEE"/>
                      </a:solidFill>
                      <a:prstDash val="solid"/>
                      <a:round/>
                      <a:headEnd type="none" w="med" len="med"/>
                      <a:tailEnd type="none" w="med" len="med"/>
                    </a:lnR>
                    <a:lnT>
                      <a:noFill/>
                    </a:lnT>
                    <a:lnB>
                      <a:noFill/>
                    </a:lnB>
                    <a:solidFill>
                      <a:srgbClr val="D9D9D9"/>
                    </a:solidFill>
                  </a:tcPr>
                </a:tc>
                <a:tc>
                  <a:txBody>
                    <a:bodyPr/>
                    <a:lstStyle/>
                    <a:p>
                      <a:pPr algn="r" rtl="0" fontAlgn="base"/>
                      <a:r>
                        <a:rPr lang="en-US" sz="1050" dirty="0">
                          <a:effectLst/>
                          <a:highlight>
                            <a:srgbClr val="D9D9D9"/>
                          </a:highlight>
                          <a:latin typeface="Calibri"/>
                        </a:rPr>
                        <a:t>  </a:t>
                      </a:r>
                    </a:p>
                  </a:txBody>
                  <a:tcPr anchor="b">
                    <a:lnL w="9525" cap="flat" cmpd="sng" algn="ctr">
                      <a:solidFill>
                        <a:srgbClr val="604BEE"/>
                      </a:solidFill>
                      <a:prstDash val="solid"/>
                      <a:round/>
                      <a:headEnd type="none" w="med" len="med"/>
                      <a:tailEnd type="none" w="med" len="med"/>
                    </a:lnL>
                    <a:lnR w="9525" cap="flat" cmpd="sng" algn="ctr">
                      <a:solidFill>
                        <a:srgbClr val="604BEE"/>
                      </a:solidFill>
                      <a:prstDash val="solid"/>
                      <a:round/>
                      <a:headEnd type="none" w="med" len="med"/>
                      <a:tailEnd type="none" w="med" len="med"/>
                    </a:lnR>
                    <a:lnT>
                      <a:noFill/>
                    </a:lnT>
                    <a:lnB>
                      <a:noFill/>
                    </a:lnB>
                    <a:solidFill>
                      <a:srgbClr val="D9D9D9"/>
                    </a:solidFill>
                  </a:tcPr>
                </a:tc>
                <a:extLst>
                  <a:ext uri="{0D108BD9-81ED-4DB2-BD59-A6C34878D82A}">
                    <a16:rowId xmlns:a16="http://schemas.microsoft.com/office/drawing/2014/main" val="3637080457"/>
                  </a:ext>
                </a:extLst>
              </a:tr>
              <a:tr h="270781">
                <a:tc>
                  <a:txBody>
                    <a:bodyPr/>
                    <a:lstStyle/>
                    <a:p>
                      <a:pPr rtl="0" fontAlgn="base"/>
                      <a:r>
                        <a:rPr lang="en-US" sz="1050" b="1" dirty="0">
                          <a:effectLst/>
                          <a:latin typeface="Calibri"/>
                        </a:rPr>
                        <a:t>Calling and Purpose </a:t>
                      </a:r>
                      <a:r>
                        <a:rPr lang="en-US" sz="1050" b="0" dirty="0">
                          <a:effectLst/>
                          <a:latin typeface="Calibri"/>
                        </a:rPr>
                        <a:t>(scale)</a:t>
                      </a:r>
                      <a:endParaRPr lang="en-US" sz="1050" dirty="0">
                        <a:effectLst/>
                        <a:latin typeface="Calibri"/>
                      </a:endParaRPr>
                    </a:p>
                  </a:txBody>
                  <a:tcPr anchor="b">
                    <a:lnL w="9525" cap="flat" cmpd="sng" algn="ctr">
                      <a:solidFill>
                        <a:srgbClr val="E05AEE"/>
                      </a:solidFill>
                      <a:prstDash val="solid"/>
                      <a:round/>
                      <a:headEnd type="none" w="med" len="med"/>
                      <a:tailEnd type="none" w="med" len="med"/>
                    </a:lnL>
                    <a:lnR w="9525" cap="flat" cmpd="sng" algn="ctr">
                      <a:solidFill>
                        <a:srgbClr val="A05BEE"/>
                      </a:solidFill>
                      <a:prstDash val="solid"/>
                      <a:round/>
                      <a:headEnd type="none" w="med" len="med"/>
                      <a:tailEnd type="none" w="med" len="med"/>
                    </a:lnR>
                    <a:lnT>
                      <a:noFill/>
                    </a:lnT>
                    <a:lnB>
                      <a:noFill/>
                    </a:lnB>
                    <a:noFill/>
                  </a:tcPr>
                </a:tc>
                <a:tc>
                  <a:txBody>
                    <a:bodyPr/>
                    <a:lstStyle/>
                    <a:p>
                      <a:pPr algn="r" rtl="0" fontAlgn="base"/>
                      <a:r>
                        <a:rPr lang="en-US" sz="1050" dirty="0">
                          <a:effectLst/>
                          <a:latin typeface="Calibri"/>
                        </a:rPr>
                        <a:t>1,495</a:t>
                      </a:r>
                    </a:p>
                  </a:txBody>
                  <a:tcPr anchor="b">
                    <a:lnL w="9525" cap="flat" cmpd="sng" algn="ctr">
                      <a:solidFill>
                        <a:srgbClr val="A05BEE"/>
                      </a:solidFill>
                      <a:prstDash val="solid"/>
                      <a:round/>
                      <a:headEnd type="none" w="med" len="med"/>
                      <a:tailEnd type="none" w="med" len="med"/>
                    </a:lnL>
                    <a:lnR>
                      <a:noFill/>
                    </a:lnR>
                    <a:lnT>
                      <a:noFill/>
                    </a:lnT>
                    <a:lnB>
                      <a:noFill/>
                    </a:lnB>
                    <a:noFill/>
                  </a:tcPr>
                </a:tc>
                <a:tc>
                  <a:txBody>
                    <a:bodyPr/>
                    <a:lstStyle/>
                    <a:p>
                      <a:pPr algn="r" rtl="0" fontAlgn="base"/>
                      <a:r>
                        <a:rPr lang="en-US" sz="1050" dirty="0">
                          <a:effectLst/>
                          <a:latin typeface="Calibri"/>
                        </a:rPr>
                        <a:t>20.2 (3.2) </a:t>
                      </a:r>
                    </a:p>
                  </a:txBody>
                  <a:tcPr anchor="b">
                    <a:lnL>
                      <a:noFill/>
                    </a:lnL>
                    <a:lnR w="9525" cap="flat" cmpd="sng" algn="ctr">
                      <a:solidFill>
                        <a:srgbClr val="A05FEE"/>
                      </a:solidFill>
                      <a:prstDash val="solid"/>
                      <a:round/>
                      <a:headEnd type="none" w="med" len="med"/>
                      <a:tailEnd type="none" w="med" len="med"/>
                    </a:lnR>
                    <a:lnT>
                      <a:noFill/>
                    </a:lnT>
                    <a:lnB>
                      <a:noFill/>
                    </a:lnB>
                    <a:noFill/>
                  </a:tcPr>
                </a:tc>
                <a:tc>
                  <a:txBody>
                    <a:bodyPr/>
                    <a:lstStyle/>
                    <a:p>
                      <a:pPr algn="r" rtl="0" fontAlgn="base"/>
                      <a:r>
                        <a:rPr lang="en-US" sz="1050" dirty="0">
                          <a:effectLst/>
                          <a:latin typeface="Calibri"/>
                        </a:rPr>
                        <a:t>    </a:t>
                      </a:r>
                    </a:p>
                  </a:txBody>
                  <a:tcPr anchor="b">
                    <a:lnL w="9525" cap="flat" cmpd="sng" algn="ctr">
                      <a:solidFill>
                        <a:srgbClr val="A05FEE"/>
                      </a:solidFill>
                      <a:prstDash val="solid"/>
                      <a:round/>
                      <a:headEnd type="none" w="med" len="med"/>
                      <a:tailEnd type="none" w="med" len="med"/>
                    </a:lnL>
                    <a:lnR>
                      <a:noFill/>
                    </a:lnR>
                    <a:lnT>
                      <a:noFill/>
                    </a:lnT>
                    <a:lnB>
                      <a:noFill/>
                    </a:lnB>
                    <a:noFill/>
                  </a:tcPr>
                </a:tc>
                <a:tc>
                  <a:txBody>
                    <a:bodyPr/>
                    <a:lstStyle/>
                    <a:p>
                      <a:pPr algn="r" rtl="0" fontAlgn="base"/>
                      <a:r>
                        <a:rPr lang="en-US" sz="1050" dirty="0">
                          <a:effectLst/>
                          <a:latin typeface="Calibri"/>
                        </a:rPr>
                        <a:t>20.3 (3.1) </a:t>
                      </a:r>
                    </a:p>
                  </a:txBody>
                  <a:tcPr anchor="b">
                    <a:lnL>
                      <a:noFill/>
                    </a:lnL>
                    <a:lnR w="9525" cap="flat" cmpd="sng" algn="ctr">
                      <a:solidFill>
                        <a:srgbClr val="6065EE"/>
                      </a:solidFill>
                      <a:prstDash val="solid"/>
                      <a:round/>
                      <a:headEnd type="none" w="med" len="med"/>
                      <a:tailEnd type="none" w="med" len="med"/>
                    </a:lnR>
                    <a:lnT>
                      <a:noFill/>
                    </a:lnT>
                    <a:lnB>
                      <a:noFill/>
                    </a:lnB>
                    <a:noFill/>
                  </a:tcPr>
                </a:tc>
                <a:tc>
                  <a:txBody>
                    <a:bodyPr/>
                    <a:lstStyle/>
                    <a:p>
                      <a:pPr algn="r" rtl="0" fontAlgn="base"/>
                      <a:r>
                        <a:rPr lang="en-US" sz="1050" dirty="0">
                          <a:effectLst/>
                          <a:latin typeface="Calibri"/>
                        </a:rPr>
                        <a:t>  </a:t>
                      </a:r>
                    </a:p>
                  </a:txBody>
                  <a:tcPr anchor="b">
                    <a:lnL w="9525" cap="flat" cmpd="sng" algn="ctr">
                      <a:solidFill>
                        <a:srgbClr val="6065EE"/>
                      </a:solidFill>
                      <a:prstDash val="solid"/>
                      <a:round/>
                      <a:headEnd type="none" w="med" len="med"/>
                      <a:tailEnd type="none" w="med" len="med"/>
                    </a:lnL>
                    <a:lnR>
                      <a:noFill/>
                    </a:lnR>
                    <a:lnT>
                      <a:noFill/>
                    </a:lnT>
                    <a:lnB>
                      <a:noFill/>
                    </a:lnB>
                    <a:noFill/>
                  </a:tcPr>
                </a:tc>
                <a:tc>
                  <a:txBody>
                    <a:bodyPr/>
                    <a:lstStyle/>
                    <a:p>
                      <a:pPr algn="r" rtl="0" fontAlgn="base"/>
                      <a:r>
                        <a:rPr lang="en-US" sz="1050" dirty="0">
                          <a:effectLst/>
                          <a:latin typeface="Calibri"/>
                        </a:rPr>
                        <a:t>20.1 (3.4) </a:t>
                      </a:r>
                    </a:p>
                  </a:txBody>
                  <a:tcPr anchor="b">
                    <a:lnL>
                      <a:noFill/>
                    </a:lnL>
                    <a:lnR w="9525" cap="flat" cmpd="sng" algn="ctr">
                      <a:solidFill>
                        <a:srgbClr val="6068EE"/>
                      </a:solidFill>
                      <a:prstDash val="solid"/>
                      <a:round/>
                      <a:headEnd type="none" w="med" len="med"/>
                      <a:tailEnd type="none" w="med" len="med"/>
                    </a:lnR>
                    <a:lnT>
                      <a:noFill/>
                    </a:lnT>
                    <a:lnB>
                      <a:noFill/>
                    </a:lnB>
                    <a:noFill/>
                  </a:tcPr>
                </a:tc>
                <a:tc>
                  <a:txBody>
                    <a:bodyPr/>
                    <a:lstStyle/>
                    <a:p>
                      <a:pPr algn="r" rtl="0" fontAlgn="base"/>
                      <a:r>
                        <a:rPr lang="en-US" sz="1050" dirty="0">
                          <a:effectLst/>
                          <a:latin typeface="Calibri"/>
                        </a:rPr>
                        <a:t>Mann-Whitney p-value = 0.587  </a:t>
                      </a:r>
                    </a:p>
                  </a:txBody>
                  <a:tcPr anchor="b">
                    <a:lnL w="9525" cap="flat" cmpd="sng" algn="ctr">
                      <a:solidFill>
                        <a:srgbClr val="6068EE"/>
                      </a:solidFill>
                      <a:prstDash val="solid"/>
                      <a:round/>
                      <a:headEnd type="none" w="med" len="med"/>
                      <a:tailEnd type="none" w="med" len="med"/>
                    </a:lnL>
                    <a:lnR w="9525" cap="flat" cmpd="sng" algn="ctr">
                      <a:solidFill>
                        <a:srgbClr val="6068EE"/>
                      </a:solidFill>
                      <a:prstDash val="solid"/>
                      <a:round/>
                      <a:headEnd type="none" w="med" len="med"/>
                      <a:tailEnd type="none" w="med" len="med"/>
                    </a:lnR>
                    <a:lnT>
                      <a:noFill/>
                    </a:lnT>
                    <a:lnB>
                      <a:noFill/>
                    </a:lnB>
                    <a:noFill/>
                  </a:tcPr>
                </a:tc>
                <a:extLst>
                  <a:ext uri="{0D108BD9-81ED-4DB2-BD59-A6C34878D82A}">
                    <a16:rowId xmlns:a16="http://schemas.microsoft.com/office/drawing/2014/main" val="1838392307"/>
                  </a:ext>
                </a:extLst>
              </a:tr>
              <a:tr h="270781">
                <a:tc>
                  <a:txBody>
                    <a:bodyPr/>
                    <a:lstStyle/>
                    <a:p>
                      <a:pPr rtl="0" fontAlgn="base"/>
                      <a:r>
                        <a:rPr lang="en-US" sz="1050" b="1" dirty="0">
                          <a:effectLst/>
                          <a:latin typeface="Calibri"/>
                        </a:rPr>
                        <a:t>Community Engagement </a:t>
                      </a:r>
                      <a:r>
                        <a:rPr lang="en-US" sz="1050" b="0" dirty="0">
                          <a:effectLst/>
                          <a:latin typeface="Calibri"/>
                        </a:rPr>
                        <a:t>(scale)</a:t>
                      </a:r>
                      <a:endParaRPr lang="en-US" sz="1050" dirty="0">
                        <a:effectLst/>
                        <a:latin typeface="Calibri"/>
                      </a:endParaRPr>
                    </a:p>
                  </a:txBody>
                  <a:tcPr anchor="b">
                    <a:lnL w="9525" cap="flat" cmpd="sng" algn="ctr">
                      <a:solidFill>
                        <a:srgbClr val="6064EE"/>
                      </a:solidFill>
                      <a:prstDash val="solid"/>
                      <a:round/>
                      <a:headEnd type="none" w="med" len="med"/>
                      <a:tailEnd type="none" w="med" len="med"/>
                    </a:lnL>
                    <a:lnR w="9525" cap="flat" cmpd="sng" algn="ctr">
                      <a:solidFill>
                        <a:srgbClr val="6068EE"/>
                      </a:solidFill>
                      <a:prstDash val="solid"/>
                      <a:round/>
                      <a:headEnd type="none" w="med" len="med"/>
                      <a:tailEnd type="none" w="med" len="med"/>
                    </a:lnR>
                    <a:lnT>
                      <a:noFill/>
                    </a:lnT>
                    <a:lnB>
                      <a:noFill/>
                    </a:lnB>
                    <a:noFill/>
                  </a:tcPr>
                </a:tc>
                <a:tc>
                  <a:txBody>
                    <a:bodyPr/>
                    <a:lstStyle/>
                    <a:p>
                      <a:pPr algn="r" rtl="0" fontAlgn="base"/>
                      <a:r>
                        <a:rPr lang="en-US" sz="1050" dirty="0">
                          <a:effectLst/>
                          <a:latin typeface="Calibri"/>
                        </a:rPr>
                        <a:t>1,495</a:t>
                      </a:r>
                    </a:p>
                  </a:txBody>
                  <a:tcPr anchor="b">
                    <a:lnL w="9525" cap="flat" cmpd="sng" algn="ctr">
                      <a:solidFill>
                        <a:srgbClr val="6068EE"/>
                      </a:solidFill>
                      <a:prstDash val="solid"/>
                      <a:round/>
                      <a:headEnd type="none" w="med" len="med"/>
                      <a:tailEnd type="none" w="med" len="med"/>
                    </a:lnL>
                    <a:lnR>
                      <a:noFill/>
                    </a:lnR>
                    <a:lnT>
                      <a:noFill/>
                    </a:lnT>
                    <a:lnB>
                      <a:noFill/>
                    </a:lnB>
                    <a:noFill/>
                  </a:tcPr>
                </a:tc>
                <a:tc>
                  <a:txBody>
                    <a:bodyPr/>
                    <a:lstStyle/>
                    <a:p>
                      <a:pPr algn="r" rtl="0" fontAlgn="base"/>
                      <a:r>
                        <a:rPr lang="en-US" sz="1050" dirty="0">
                          <a:effectLst/>
                          <a:latin typeface="Calibri"/>
                        </a:rPr>
                        <a:t>26.6 (5.2) </a:t>
                      </a:r>
                    </a:p>
                  </a:txBody>
                  <a:tcPr anchor="b">
                    <a:lnL>
                      <a:noFill/>
                    </a:lnL>
                    <a:lnR w="9525" cap="flat" cmpd="sng" algn="ctr">
                      <a:solidFill>
                        <a:srgbClr val="8061EE"/>
                      </a:solidFill>
                      <a:prstDash val="solid"/>
                      <a:round/>
                      <a:headEnd type="none" w="med" len="med"/>
                      <a:tailEnd type="none" w="med" len="med"/>
                    </a:lnR>
                    <a:lnT>
                      <a:noFill/>
                    </a:lnT>
                    <a:lnB>
                      <a:noFill/>
                    </a:lnB>
                    <a:noFill/>
                  </a:tcPr>
                </a:tc>
                <a:tc>
                  <a:txBody>
                    <a:bodyPr/>
                    <a:lstStyle/>
                    <a:p>
                      <a:pPr algn="r" rtl="0" fontAlgn="base"/>
                      <a:r>
                        <a:rPr lang="en-US" sz="1050" dirty="0">
                          <a:effectLst/>
                          <a:latin typeface="Calibri"/>
                        </a:rPr>
                        <a:t>    </a:t>
                      </a:r>
                    </a:p>
                  </a:txBody>
                  <a:tcPr anchor="b">
                    <a:lnL w="9525" cap="flat" cmpd="sng" algn="ctr">
                      <a:solidFill>
                        <a:srgbClr val="8061EE"/>
                      </a:solidFill>
                      <a:prstDash val="solid"/>
                      <a:round/>
                      <a:headEnd type="none" w="med" len="med"/>
                      <a:tailEnd type="none" w="med" len="med"/>
                    </a:lnL>
                    <a:lnR>
                      <a:noFill/>
                    </a:lnR>
                    <a:lnT>
                      <a:noFill/>
                    </a:lnT>
                    <a:lnB>
                      <a:noFill/>
                    </a:lnB>
                    <a:noFill/>
                  </a:tcPr>
                </a:tc>
                <a:tc>
                  <a:txBody>
                    <a:bodyPr/>
                    <a:lstStyle/>
                    <a:p>
                      <a:pPr algn="r" rtl="0" fontAlgn="base"/>
                      <a:r>
                        <a:rPr lang="en-US" sz="1050" dirty="0">
                          <a:effectLst/>
                          <a:latin typeface="Calibri"/>
                        </a:rPr>
                        <a:t>27.3 (5.0) </a:t>
                      </a:r>
                    </a:p>
                  </a:txBody>
                  <a:tcPr anchor="b">
                    <a:lnL>
                      <a:noFill/>
                    </a:lnL>
                    <a:lnR w="9525" cap="flat" cmpd="sng" algn="ctr">
                      <a:solidFill>
                        <a:srgbClr val="A070EE"/>
                      </a:solidFill>
                      <a:prstDash val="solid"/>
                      <a:round/>
                      <a:headEnd type="none" w="med" len="med"/>
                      <a:tailEnd type="none" w="med" len="med"/>
                    </a:lnR>
                    <a:lnT>
                      <a:noFill/>
                    </a:lnT>
                    <a:lnB>
                      <a:noFill/>
                    </a:lnB>
                    <a:noFill/>
                  </a:tcPr>
                </a:tc>
                <a:tc>
                  <a:txBody>
                    <a:bodyPr/>
                    <a:lstStyle/>
                    <a:p>
                      <a:pPr algn="r" rtl="0" fontAlgn="base"/>
                      <a:r>
                        <a:rPr lang="en-US" sz="1050" dirty="0">
                          <a:effectLst/>
                          <a:latin typeface="Calibri"/>
                        </a:rPr>
                        <a:t>  </a:t>
                      </a:r>
                    </a:p>
                  </a:txBody>
                  <a:tcPr anchor="b">
                    <a:lnL w="9525" cap="flat" cmpd="sng" algn="ctr">
                      <a:solidFill>
                        <a:srgbClr val="A070EE"/>
                      </a:solidFill>
                      <a:prstDash val="solid"/>
                      <a:round/>
                      <a:headEnd type="none" w="med" len="med"/>
                      <a:tailEnd type="none" w="med" len="med"/>
                    </a:lnL>
                    <a:lnR>
                      <a:noFill/>
                    </a:lnR>
                    <a:lnT>
                      <a:noFill/>
                    </a:lnT>
                    <a:lnB>
                      <a:noFill/>
                    </a:lnB>
                    <a:noFill/>
                  </a:tcPr>
                </a:tc>
                <a:tc>
                  <a:txBody>
                    <a:bodyPr/>
                    <a:lstStyle/>
                    <a:p>
                      <a:pPr algn="r" rtl="0" fontAlgn="base"/>
                      <a:r>
                        <a:rPr lang="en-US" sz="1050" dirty="0">
                          <a:effectLst/>
                          <a:latin typeface="Calibri"/>
                        </a:rPr>
                        <a:t>24.9 (5.2) </a:t>
                      </a:r>
                    </a:p>
                  </a:txBody>
                  <a:tcPr anchor="b">
                    <a:lnL>
                      <a:noFill/>
                    </a:lnL>
                    <a:lnR w="9525" cap="flat" cmpd="sng" algn="ctr">
                      <a:solidFill>
                        <a:srgbClr val="4072EE"/>
                      </a:solidFill>
                      <a:prstDash val="solid"/>
                      <a:round/>
                      <a:headEnd type="none" w="med" len="med"/>
                      <a:tailEnd type="none" w="med" len="med"/>
                    </a:lnR>
                    <a:lnT>
                      <a:noFill/>
                    </a:lnT>
                    <a:lnB>
                      <a:noFill/>
                    </a:lnB>
                    <a:noFill/>
                  </a:tcPr>
                </a:tc>
                <a:tc>
                  <a:txBody>
                    <a:bodyPr/>
                    <a:lstStyle/>
                    <a:p>
                      <a:pPr algn="r" rtl="0" fontAlgn="base"/>
                      <a:r>
                        <a:rPr lang="en-US" sz="1050" dirty="0">
                          <a:effectLst/>
                          <a:latin typeface="Calibri"/>
                        </a:rPr>
                        <a:t>Mann-Whitney p-value &lt;0.001**  </a:t>
                      </a:r>
                    </a:p>
                  </a:txBody>
                  <a:tcPr anchor="b">
                    <a:lnL w="9525" cap="flat" cmpd="sng" algn="ctr">
                      <a:solidFill>
                        <a:srgbClr val="4072EE"/>
                      </a:solidFill>
                      <a:prstDash val="solid"/>
                      <a:round/>
                      <a:headEnd type="none" w="med" len="med"/>
                      <a:tailEnd type="none" w="med" len="med"/>
                    </a:lnL>
                    <a:lnR w="9525" cap="flat" cmpd="sng" algn="ctr">
                      <a:solidFill>
                        <a:srgbClr val="4072EE"/>
                      </a:solidFill>
                      <a:prstDash val="solid"/>
                      <a:round/>
                      <a:headEnd type="none" w="med" len="med"/>
                      <a:tailEnd type="none" w="med" len="med"/>
                    </a:lnR>
                    <a:lnT>
                      <a:noFill/>
                    </a:lnT>
                    <a:lnB>
                      <a:noFill/>
                    </a:lnB>
                    <a:noFill/>
                  </a:tcPr>
                </a:tc>
                <a:extLst>
                  <a:ext uri="{0D108BD9-81ED-4DB2-BD59-A6C34878D82A}">
                    <a16:rowId xmlns:a16="http://schemas.microsoft.com/office/drawing/2014/main" val="1706269963"/>
                  </a:ext>
                </a:extLst>
              </a:tr>
              <a:tr h="270781">
                <a:tc>
                  <a:txBody>
                    <a:bodyPr/>
                    <a:lstStyle/>
                    <a:p>
                      <a:pPr rtl="0" fontAlgn="base"/>
                      <a:r>
                        <a:rPr lang="en-US" sz="1050" b="1" dirty="0">
                          <a:effectLst/>
                          <a:latin typeface="Calibri"/>
                        </a:rPr>
                        <a:t>Help-Seeking Behavior </a:t>
                      </a:r>
                      <a:r>
                        <a:rPr lang="en-US" sz="1050" b="0" dirty="0">
                          <a:effectLst/>
                          <a:latin typeface="Calibri"/>
                        </a:rPr>
                        <a:t>(scale)</a:t>
                      </a:r>
                      <a:endParaRPr lang="en-US" sz="1050" dirty="0">
                        <a:effectLst/>
                        <a:latin typeface="Calibri"/>
                      </a:endParaRPr>
                    </a:p>
                  </a:txBody>
                  <a:tcPr anchor="b">
                    <a:lnL w="9525" cap="flat" cmpd="sng" algn="ctr">
                      <a:solidFill>
                        <a:srgbClr val="E078EE"/>
                      </a:solidFill>
                      <a:prstDash val="solid"/>
                      <a:round/>
                      <a:headEnd type="none" w="med" len="med"/>
                      <a:tailEnd type="none" w="med" len="med"/>
                    </a:lnL>
                    <a:lnR w="9525" cap="flat" cmpd="sng" algn="ctr">
                      <a:solidFill>
                        <a:srgbClr val="8074EE"/>
                      </a:solidFill>
                      <a:prstDash val="solid"/>
                      <a:round/>
                      <a:headEnd type="none" w="med" len="med"/>
                      <a:tailEnd type="none" w="med" len="med"/>
                    </a:lnR>
                    <a:lnT>
                      <a:noFill/>
                    </a:lnT>
                    <a:lnB>
                      <a:noFill/>
                    </a:lnB>
                    <a:noFill/>
                  </a:tcPr>
                </a:tc>
                <a:tc>
                  <a:txBody>
                    <a:bodyPr/>
                    <a:lstStyle/>
                    <a:p>
                      <a:pPr algn="r" rtl="0" fontAlgn="base"/>
                      <a:r>
                        <a:rPr lang="en-US" sz="1050" dirty="0">
                          <a:effectLst/>
                          <a:latin typeface="Calibri"/>
                        </a:rPr>
                        <a:t>1,495</a:t>
                      </a:r>
                    </a:p>
                  </a:txBody>
                  <a:tcPr anchor="b">
                    <a:lnL w="9525" cap="flat" cmpd="sng" algn="ctr">
                      <a:solidFill>
                        <a:srgbClr val="8074EE"/>
                      </a:solidFill>
                      <a:prstDash val="solid"/>
                      <a:round/>
                      <a:headEnd type="none" w="med" len="med"/>
                      <a:tailEnd type="none" w="med" len="med"/>
                    </a:lnL>
                    <a:lnR>
                      <a:noFill/>
                    </a:lnR>
                    <a:lnT>
                      <a:noFill/>
                    </a:lnT>
                    <a:lnB>
                      <a:noFill/>
                    </a:lnB>
                    <a:noFill/>
                  </a:tcPr>
                </a:tc>
                <a:tc>
                  <a:txBody>
                    <a:bodyPr/>
                    <a:lstStyle/>
                    <a:p>
                      <a:pPr algn="r" rtl="0" fontAlgn="base"/>
                      <a:r>
                        <a:rPr lang="en-US" sz="1050" dirty="0">
                          <a:effectLst/>
                          <a:latin typeface="Calibri"/>
                        </a:rPr>
                        <a:t>13.0 (4.3) </a:t>
                      </a:r>
                    </a:p>
                  </a:txBody>
                  <a:tcPr anchor="b">
                    <a:lnL>
                      <a:noFill/>
                    </a:lnL>
                    <a:lnR w="9525" cap="flat" cmpd="sng" algn="ctr">
                      <a:solidFill>
                        <a:srgbClr val="8074EE"/>
                      </a:solidFill>
                      <a:prstDash val="solid"/>
                      <a:round/>
                      <a:headEnd type="none" w="med" len="med"/>
                      <a:tailEnd type="none" w="med" len="med"/>
                    </a:lnR>
                    <a:lnT>
                      <a:noFill/>
                    </a:lnT>
                    <a:lnB>
                      <a:noFill/>
                    </a:lnB>
                    <a:noFill/>
                  </a:tcPr>
                </a:tc>
                <a:tc>
                  <a:txBody>
                    <a:bodyPr/>
                    <a:lstStyle/>
                    <a:p>
                      <a:pPr algn="r" rtl="0" fontAlgn="base"/>
                      <a:r>
                        <a:rPr lang="en-US" sz="1050" dirty="0">
                          <a:effectLst/>
                          <a:latin typeface="Calibri"/>
                        </a:rPr>
                        <a:t>    </a:t>
                      </a:r>
                    </a:p>
                  </a:txBody>
                  <a:tcPr anchor="b">
                    <a:lnL w="9525" cap="flat" cmpd="sng" algn="ctr">
                      <a:solidFill>
                        <a:srgbClr val="8074EE"/>
                      </a:solidFill>
                      <a:prstDash val="solid"/>
                      <a:round/>
                      <a:headEnd type="none" w="med" len="med"/>
                      <a:tailEnd type="none" w="med" len="med"/>
                    </a:lnL>
                    <a:lnR>
                      <a:noFill/>
                    </a:lnR>
                    <a:lnT>
                      <a:noFill/>
                    </a:lnT>
                    <a:lnB>
                      <a:noFill/>
                    </a:lnB>
                    <a:noFill/>
                  </a:tcPr>
                </a:tc>
                <a:tc>
                  <a:txBody>
                    <a:bodyPr/>
                    <a:lstStyle/>
                    <a:p>
                      <a:pPr algn="r" rtl="0" fontAlgn="base"/>
                      <a:r>
                        <a:rPr lang="en-US" sz="1050" dirty="0">
                          <a:effectLst/>
                          <a:latin typeface="Calibri"/>
                        </a:rPr>
                        <a:t>13.0 (4.3) </a:t>
                      </a:r>
                    </a:p>
                  </a:txBody>
                  <a:tcPr anchor="b">
                    <a:lnL>
                      <a:noFill/>
                    </a:lnL>
                    <a:lnR w="9525" cap="flat" cmpd="sng" algn="ctr">
                      <a:solidFill>
                        <a:srgbClr val="607CEE"/>
                      </a:solidFill>
                      <a:prstDash val="solid"/>
                      <a:round/>
                      <a:headEnd type="none" w="med" len="med"/>
                      <a:tailEnd type="none" w="med" len="med"/>
                    </a:lnR>
                    <a:lnT>
                      <a:noFill/>
                    </a:lnT>
                    <a:lnB>
                      <a:noFill/>
                    </a:lnB>
                    <a:noFill/>
                  </a:tcPr>
                </a:tc>
                <a:tc>
                  <a:txBody>
                    <a:bodyPr/>
                    <a:lstStyle/>
                    <a:p>
                      <a:pPr algn="r" rtl="0" fontAlgn="base"/>
                      <a:r>
                        <a:rPr lang="en-US" sz="1050" dirty="0">
                          <a:effectLst/>
                          <a:latin typeface="Calibri"/>
                        </a:rPr>
                        <a:t>  </a:t>
                      </a:r>
                    </a:p>
                  </a:txBody>
                  <a:tcPr anchor="b">
                    <a:lnL w="9525" cap="flat" cmpd="sng" algn="ctr">
                      <a:solidFill>
                        <a:srgbClr val="607CEE"/>
                      </a:solidFill>
                      <a:prstDash val="solid"/>
                      <a:round/>
                      <a:headEnd type="none" w="med" len="med"/>
                      <a:tailEnd type="none" w="med" len="med"/>
                    </a:lnL>
                    <a:lnR>
                      <a:noFill/>
                    </a:lnR>
                    <a:lnT>
                      <a:noFill/>
                    </a:lnT>
                    <a:lnB>
                      <a:noFill/>
                    </a:lnB>
                    <a:noFill/>
                  </a:tcPr>
                </a:tc>
                <a:tc>
                  <a:txBody>
                    <a:bodyPr/>
                    <a:lstStyle/>
                    <a:p>
                      <a:pPr algn="r" rtl="0" fontAlgn="base"/>
                      <a:r>
                        <a:rPr lang="en-US" sz="1050" dirty="0">
                          <a:effectLst/>
                          <a:latin typeface="Calibri"/>
                        </a:rPr>
                        <a:t>12.9 (4.4) </a:t>
                      </a:r>
                    </a:p>
                  </a:txBody>
                  <a:tcPr anchor="b">
                    <a:lnL>
                      <a:noFill/>
                    </a:lnL>
                    <a:lnR w="9525" cap="flat" cmpd="sng" algn="ctr">
                      <a:solidFill>
                        <a:srgbClr val="E07DEE"/>
                      </a:solidFill>
                      <a:prstDash val="solid"/>
                      <a:round/>
                      <a:headEnd type="none" w="med" len="med"/>
                      <a:tailEnd type="none" w="med" len="med"/>
                    </a:lnR>
                    <a:lnT>
                      <a:noFill/>
                    </a:lnT>
                    <a:lnB>
                      <a:noFill/>
                    </a:lnB>
                    <a:noFill/>
                  </a:tcPr>
                </a:tc>
                <a:tc>
                  <a:txBody>
                    <a:bodyPr/>
                    <a:lstStyle/>
                    <a:p>
                      <a:pPr algn="r" rtl="0" fontAlgn="base"/>
                      <a:r>
                        <a:rPr lang="en-US" sz="1050" dirty="0">
                          <a:effectLst/>
                          <a:latin typeface="Calibri"/>
                        </a:rPr>
                        <a:t>Mann-Whitney p-value = 0.906  </a:t>
                      </a:r>
                    </a:p>
                  </a:txBody>
                  <a:tcPr anchor="b">
                    <a:lnL w="9525" cap="flat" cmpd="sng" algn="ctr">
                      <a:solidFill>
                        <a:srgbClr val="E07DEE"/>
                      </a:solidFill>
                      <a:prstDash val="solid"/>
                      <a:round/>
                      <a:headEnd type="none" w="med" len="med"/>
                      <a:tailEnd type="none" w="med" len="med"/>
                    </a:lnL>
                    <a:lnR w="9525" cap="flat" cmpd="sng" algn="ctr">
                      <a:solidFill>
                        <a:srgbClr val="E07DEE"/>
                      </a:solidFill>
                      <a:prstDash val="solid"/>
                      <a:round/>
                      <a:headEnd type="none" w="med" len="med"/>
                      <a:tailEnd type="none" w="med" len="med"/>
                    </a:lnR>
                    <a:lnT>
                      <a:noFill/>
                    </a:lnT>
                    <a:lnB>
                      <a:noFill/>
                    </a:lnB>
                    <a:noFill/>
                  </a:tcPr>
                </a:tc>
                <a:extLst>
                  <a:ext uri="{0D108BD9-81ED-4DB2-BD59-A6C34878D82A}">
                    <a16:rowId xmlns:a16="http://schemas.microsoft.com/office/drawing/2014/main" val="2115160306"/>
                  </a:ext>
                </a:extLst>
              </a:tr>
              <a:tr h="270781">
                <a:tc>
                  <a:txBody>
                    <a:bodyPr/>
                    <a:lstStyle/>
                    <a:p>
                      <a:pPr rtl="0" fontAlgn="base"/>
                      <a:r>
                        <a:rPr lang="en-US" sz="1050" b="1" dirty="0">
                          <a:effectLst/>
                          <a:latin typeface="Calibri"/>
                        </a:rPr>
                        <a:t>Military Calling </a:t>
                      </a:r>
                      <a:r>
                        <a:rPr lang="en-US" sz="1050" b="0" dirty="0">
                          <a:effectLst/>
                          <a:latin typeface="Calibri"/>
                        </a:rPr>
                        <a:t>(scale)</a:t>
                      </a:r>
                      <a:endParaRPr lang="en-US" sz="1050" dirty="0">
                        <a:effectLst/>
                        <a:latin typeface="Calibri"/>
                      </a:endParaRPr>
                    </a:p>
                  </a:txBody>
                  <a:tcPr anchor="b">
                    <a:lnL w="9525" cap="flat" cmpd="sng" algn="ctr">
                      <a:solidFill>
                        <a:srgbClr val="A07BEE"/>
                      </a:solidFill>
                      <a:prstDash val="solid"/>
                      <a:round/>
                      <a:headEnd type="none" w="med" len="med"/>
                      <a:tailEnd type="none" w="med" len="med"/>
                    </a:lnL>
                    <a:lnR w="9525" cap="flat" cmpd="sng" algn="ctr">
                      <a:solidFill>
                        <a:srgbClr val="207DEE"/>
                      </a:solidFill>
                      <a:prstDash val="solid"/>
                      <a:round/>
                      <a:headEnd type="none" w="med" len="med"/>
                      <a:tailEnd type="none" w="med" len="med"/>
                    </a:lnR>
                    <a:lnT>
                      <a:noFill/>
                    </a:lnT>
                    <a:lnB>
                      <a:noFill/>
                    </a:lnB>
                    <a:noFill/>
                  </a:tcPr>
                </a:tc>
                <a:tc>
                  <a:txBody>
                    <a:bodyPr/>
                    <a:lstStyle/>
                    <a:p>
                      <a:pPr algn="r" rtl="0" fontAlgn="base"/>
                      <a:r>
                        <a:rPr lang="en-US" sz="1050" dirty="0">
                          <a:effectLst/>
                          <a:latin typeface="Calibri"/>
                        </a:rPr>
                        <a:t>1,495</a:t>
                      </a:r>
                    </a:p>
                  </a:txBody>
                  <a:tcPr anchor="b">
                    <a:lnL w="9525" cap="flat" cmpd="sng" algn="ctr">
                      <a:solidFill>
                        <a:srgbClr val="207DEE"/>
                      </a:solidFill>
                      <a:prstDash val="solid"/>
                      <a:round/>
                      <a:headEnd type="none" w="med" len="med"/>
                      <a:tailEnd type="none" w="med" len="med"/>
                    </a:lnL>
                    <a:lnR>
                      <a:noFill/>
                    </a:lnR>
                    <a:lnT>
                      <a:noFill/>
                    </a:lnT>
                    <a:lnB>
                      <a:noFill/>
                    </a:lnB>
                    <a:noFill/>
                  </a:tcPr>
                </a:tc>
                <a:tc>
                  <a:txBody>
                    <a:bodyPr/>
                    <a:lstStyle/>
                    <a:p>
                      <a:pPr algn="r" rtl="0" fontAlgn="base"/>
                      <a:r>
                        <a:rPr lang="en-US" sz="1050" dirty="0">
                          <a:effectLst/>
                          <a:latin typeface="Calibri"/>
                        </a:rPr>
                        <a:t>17.4 (3.7) </a:t>
                      </a:r>
                    </a:p>
                  </a:txBody>
                  <a:tcPr anchor="b">
                    <a:lnL>
                      <a:noFill/>
                    </a:lnL>
                    <a:lnR w="9525" cap="flat" cmpd="sng" algn="ctr">
                      <a:solidFill>
                        <a:srgbClr val="207EEE"/>
                      </a:solidFill>
                      <a:prstDash val="solid"/>
                      <a:round/>
                      <a:headEnd type="none" w="med" len="med"/>
                      <a:tailEnd type="none" w="med" len="med"/>
                    </a:lnR>
                    <a:lnT>
                      <a:noFill/>
                    </a:lnT>
                    <a:lnB>
                      <a:noFill/>
                    </a:lnB>
                    <a:noFill/>
                  </a:tcPr>
                </a:tc>
                <a:tc>
                  <a:txBody>
                    <a:bodyPr/>
                    <a:lstStyle/>
                    <a:p>
                      <a:pPr algn="r" rtl="0" fontAlgn="base"/>
                      <a:r>
                        <a:rPr lang="en-US" sz="1050" dirty="0">
                          <a:effectLst/>
                          <a:latin typeface="Calibri"/>
                        </a:rPr>
                        <a:t>  </a:t>
                      </a:r>
                    </a:p>
                  </a:txBody>
                  <a:tcPr anchor="b">
                    <a:lnL w="9525" cap="flat" cmpd="sng" algn="ctr">
                      <a:solidFill>
                        <a:srgbClr val="207EEE"/>
                      </a:solidFill>
                      <a:prstDash val="solid"/>
                      <a:round/>
                      <a:headEnd type="none" w="med" len="med"/>
                      <a:tailEnd type="none" w="med" len="med"/>
                    </a:lnL>
                    <a:lnR>
                      <a:noFill/>
                    </a:lnR>
                    <a:lnT>
                      <a:noFill/>
                    </a:lnT>
                    <a:lnB>
                      <a:noFill/>
                    </a:lnB>
                    <a:noFill/>
                  </a:tcPr>
                </a:tc>
                <a:tc>
                  <a:txBody>
                    <a:bodyPr/>
                    <a:lstStyle/>
                    <a:p>
                      <a:pPr algn="r" rtl="0" fontAlgn="base"/>
                      <a:r>
                        <a:rPr lang="en-US" sz="1050" dirty="0">
                          <a:effectLst/>
                          <a:latin typeface="Calibri"/>
                        </a:rPr>
                        <a:t>17.5 (3.6) </a:t>
                      </a:r>
                    </a:p>
                  </a:txBody>
                  <a:tcPr anchor="b">
                    <a:lnL>
                      <a:noFill/>
                    </a:lnL>
                    <a:lnR w="9525" cap="flat" cmpd="sng" algn="ctr">
                      <a:solidFill>
                        <a:srgbClr val="0082EE"/>
                      </a:solidFill>
                      <a:prstDash val="solid"/>
                      <a:round/>
                      <a:headEnd type="none" w="med" len="med"/>
                      <a:tailEnd type="none" w="med" len="med"/>
                    </a:lnR>
                    <a:lnT>
                      <a:noFill/>
                    </a:lnT>
                    <a:lnB>
                      <a:noFill/>
                    </a:lnB>
                    <a:noFill/>
                  </a:tcPr>
                </a:tc>
                <a:tc>
                  <a:txBody>
                    <a:bodyPr/>
                    <a:lstStyle/>
                    <a:p>
                      <a:pPr algn="r" rtl="0" fontAlgn="base"/>
                      <a:r>
                        <a:rPr lang="en-US" sz="1050" dirty="0">
                          <a:effectLst/>
                          <a:latin typeface="Calibri"/>
                        </a:rPr>
                        <a:t> </a:t>
                      </a:r>
                    </a:p>
                  </a:txBody>
                  <a:tcPr anchor="b">
                    <a:lnL w="9525" cap="flat" cmpd="sng" algn="ctr">
                      <a:solidFill>
                        <a:srgbClr val="0082EE"/>
                      </a:solidFill>
                      <a:prstDash val="solid"/>
                      <a:round/>
                      <a:headEnd type="none" w="med" len="med"/>
                      <a:tailEnd type="none" w="med" len="med"/>
                    </a:lnL>
                    <a:lnR>
                      <a:noFill/>
                    </a:lnR>
                    <a:lnT>
                      <a:noFill/>
                    </a:lnT>
                    <a:lnB>
                      <a:noFill/>
                    </a:lnB>
                    <a:noFill/>
                  </a:tcPr>
                </a:tc>
                <a:tc>
                  <a:txBody>
                    <a:bodyPr/>
                    <a:lstStyle/>
                    <a:p>
                      <a:pPr algn="r" rtl="0" fontAlgn="base"/>
                      <a:r>
                        <a:rPr lang="en-US" sz="1050" dirty="0">
                          <a:effectLst/>
                          <a:latin typeface="Calibri"/>
                        </a:rPr>
                        <a:t>17.0 (3.8) </a:t>
                      </a:r>
                    </a:p>
                  </a:txBody>
                  <a:tcPr anchor="b">
                    <a:lnL>
                      <a:noFill/>
                    </a:lnL>
                    <a:lnR w="9525" cap="flat" cmpd="sng" algn="ctr">
                      <a:solidFill>
                        <a:srgbClr val="6085EE"/>
                      </a:solidFill>
                      <a:prstDash val="solid"/>
                      <a:round/>
                      <a:headEnd type="none" w="med" len="med"/>
                      <a:tailEnd type="none" w="med" len="med"/>
                    </a:lnR>
                    <a:lnT>
                      <a:noFill/>
                    </a:lnT>
                    <a:lnB>
                      <a:noFill/>
                    </a:lnB>
                    <a:noFill/>
                  </a:tcPr>
                </a:tc>
                <a:tc>
                  <a:txBody>
                    <a:bodyPr/>
                    <a:lstStyle/>
                    <a:p>
                      <a:pPr algn="r" rtl="0" fontAlgn="base"/>
                      <a:r>
                        <a:rPr lang="en-US" sz="1050" dirty="0">
                          <a:effectLst/>
                          <a:latin typeface="Calibri"/>
                        </a:rPr>
                        <a:t>Mann-Whitney p-value = 0.002**  </a:t>
                      </a:r>
                    </a:p>
                  </a:txBody>
                  <a:tcPr anchor="b">
                    <a:lnL w="9525" cap="flat" cmpd="sng" algn="ctr">
                      <a:solidFill>
                        <a:srgbClr val="6085EE"/>
                      </a:solidFill>
                      <a:prstDash val="solid"/>
                      <a:round/>
                      <a:headEnd type="none" w="med" len="med"/>
                      <a:tailEnd type="none" w="med" len="med"/>
                    </a:lnL>
                    <a:lnR w="9525" cap="flat" cmpd="sng" algn="ctr">
                      <a:solidFill>
                        <a:srgbClr val="6085EE"/>
                      </a:solidFill>
                      <a:prstDash val="solid"/>
                      <a:round/>
                      <a:headEnd type="none" w="med" len="med"/>
                      <a:tailEnd type="none" w="med" len="med"/>
                    </a:lnR>
                    <a:lnT>
                      <a:noFill/>
                    </a:lnT>
                    <a:lnB>
                      <a:noFill/>
                    </a:lnB>
                    <a:noFill/>
                  </a:tcPr>
                </a:tc>
                <a:extLst>
                  <a:ext uri="{0D108BD9-81ED-4DB2-BD59-A6C34878D82A}">
                    <a16:rowId xmlns:a16="http://schemas.microsoft.com/office/drawing/2014/main" val="2213585499"/>
                  </a:ext>
                </a:extLst>
              </a:tr>
              <a:tr h="270781">
                <a:tc>
                  <a:txBody>
                    <a:bodyPr/>
                    <a:lstStyle/>
                    <a:p>
                      <a:pPr rtl="0" fontAlgn="base"/>
                      <a:r>
                        <a:rPr lang="en-US" sz="1050" b="1" dirty="0">
                          <a:effectLst/>
                          <a:latin typeface="Calibri"/>
                        </a:rPr>
                        <a:t>Quality of Life</a:t>
                      </a:r>
                      <a:r>
                        <a:rPr lang="en-US" sz="1050" dirty="0">
                          <a:effectLst/>
                          <a:latin typeface="Calibri"/>
                        </a:rPr>
                        <a:t> </a:t>
                      </a:r>
                    </a:p>
                  </a:txBody>
                  <a:tcPr anchor="b">
                    <a:lnL w="9525" cap="flat" cmpd="sng" algn="ctr">
                      <a:solidFill>
                        <a:srgbClr val="00A1EE"/>
                      </a:solidFill>
                      <a:prstDash val="solid"/>
                      <a:round/>
                      <a:headEnd type="none" w="med" len="med"/>
                      <a:tailEnd type="none" w="med" len="med"/>
                    </a:lnL>
                    <a:lnR w="9525" cap="flat" cmpd="sng" algn="ctr">
                      <a:solidFill>
                        <a:srgbClr val="40A1EE"/>
                      </a:solidFill>
                      <a:prstDash val="solid"/>
                      <a:round/>
                      <a:headEnd type="none" w="med" len="med"/>
                      <a:tailEnd type="none" w="med" len="med"/>
                    </a:lnR>
                    <a:lnT>
                      <a:noFill/>
                    </a:lnT>
                    <a:lnB>
                      <a:noFill/>
                    </a:lnB>
                    <a:noFill/>
                  </a:tcPr>
                </a:tc>
                <a:tc>
                  <a:txBody>
                    <a:bodyPr/>
                    <a:lstStyle/>
                    <a:p>
                      <a:pPr algn="r" rtl="0" fontAlgn="base"/>
                      <a:r>
                        <a:rPr lang="en-US" sz="1050" dirty="0">
                          <a:effectLst/>
                          <a:latin typeface="Calibri"/>
                        </a:rPr>
                        <a:t>1,495</a:t>
                      </a:r>
                    </a:p>
                  </a:txBody>
                  <a:tcPr anchor="b">
                    <a:lnL w="9525" cap="flat" cmpd="sng" algn="ctr">
                      <a:solidFill>
                        <a:srgbClr val="40A1EE"/>
                      </a:solidFill>
                      <a:prstDash val="solid"/>
                      <a:round/>
                      <a:headEnd type="none" w="med" len="med"/>
                      <a:tailEnd type="none" w="med" len="med"/>
                    </a:lnL>
                    <a:lnR>
                      <a:noFill/>
                    </a:lnR>
                    <a:lnT>
                      <a:noFill/>
                    </a:lnT>
                    <a:lnB>
                      <a:noFill/>
                    </a:lnB>
                    <a:noFill/>
                  </a:tcPr>
                </a:tc>
                <a:tc>
                  <a:txBody>
                    <a:bodyPr/>
                    <a:lstStyle/>
                    <a:p>
                      <a:pPr rtl="0" fontAlgn="base"/>
                      <a:endParaRPr lang="en-US" sz="1050" dirty="0">
                        <a:effectLst/>
                        <a:latin typeface="Calibri"/>
                      </a:endParaRPr>
                    </a:p>
                  </a:txBody>
                  <a:tcPr anchor="b">
                    <a:lnL>
                      <a:noFill/>
                    </a:lnL>
                    <a:lnR w="9525" cap="flat" cmpd="sng" algn="ctr">
                      <a:solidFill>
                        <a:srgbClr val="C0A8EE"/>
                      </a:solidFill>
                      <a:prstDash val="solid"/>
                      <a:round/>
                      <a:headEnd type="none" w="med" len="med"/>
                      <a:tailEnd type="none" w="med" len="med"/>
                    </a:lnR>
                    <a:lnT>
                      <a:noFill/>
                    </a:lnT>
                    <a:lnB>
                      <a:noFill/>
                    </a:lnB>
                    <a:noFill/>
                  </a:tcPr>
                </a:tc>
                <a:tc>
                  <a:txBody>
                    <a:bodyPr/>
                    <a:lstStyle/>
                    <a:p>
                      <a:pPr algn="r" rtl="0" fontAlgn="base"/>
                      <a:r>
                        <a:rPr lang="en-US" sz="1050" dirty="0">
                          <a:effectLst/>
                          <a:latin typeface="Calibri"/>
                        </a:rPr>
                        <a:t>   </a:t>
                      </a:r>
                    </a:p>
                  </a:txBody>
                  <a:tcPr anchor="b">
                    <a:lnL w="9525" cap="flat" cmpd="sng" algn="ctr">
                      <a:solidFill>
                        <a:srgbClr val="C0A8EE"/>
                      </a:solidFill>
                      <a:prstDash val="solid"/>
                      <a:round/>
                      <a:headEnd type="none" w="med" len="med"/>
                      <a:tailEnd type="none" w="med" len="med"/>
                    </a:lnL>
                    <a:lnR>
                      <a:noFill/>
                    </a:lnR>
                    <a:lnT>
                      <a:noFill/>
                    </a:lnT>
                    <a:lnB>
                      <a:noFill/>
                    </a:lnB>
                    <a:noFill/>
                  </a:tcPr>
                </a:tc>
                <a:tc>
                  <a:txBody>
                    <a:bodyPr/>
                    <a:lstStyle/>
                    <a:p>
                      <a:pPr algn="r" rtl="0" fontAlgn="base"/>
                      <a:r>
                        <a:rPr lang="en-US" sz="1050" dirty="0">
                          <a:effectLst/>
                          <a:latin typeface="Calibri"/>
                        </a:rPr>
                        <a:t>  </a:t>
                      </a:r>
                    </a:p>
                  </a:txBody>
                  <a:tcPr anchor="b">
                    <a:lnL>
                      <a:noFill/>
                    </a:lnL>
                    <a:lnR w="9525" cap="flat" cmpd="sng" algn="ctr">
                      <a:solidFill>
                        <a:srgbClr val="60A9EE"/>
                      </a:solidFill>
                      <a:prstDash val="solid"/>
                      <a:round/>
                      <a:headEnd type="none" w="med" len="med"/>
                      <a:tailEnd type="none" w="med" len="med"/>
                    </a:lnR>
                    <a:lnT>
                      <a:noFill/>
                    </a:lnT>
                    <a:lnB>
                      <a:noFill/>
                    </a:lnB>
                    <a:noFill/>
                  </a:tcPr>
                </a:tc>
                <a:tc>
                  <a:txBody>
                    <a:bodyPr/>
                    <a:lstStyle/>
                    <a:p>
                      <a:pPr algn="r" rtl="0" fontAlgn="base"/>
                      <a:r>
                        <a:rPr lang="en-US" sz="1050" dirty="0">
                          <a:effectLst/>
                          <a:latin typeface="Calibri"/>
                        </a:rPr>
                        <a:t>  </a:t>
                      </a:r>
                    </a:p>
                  </a:txBody>
                  <a:tcPr anchor="b">
                    <a:lnL w="9525" cap="flat" cmpd="sng" algn="ctr">
                      <a:solidFill>
                        <a:srgbClr val="60A9EE"/>
                      </a:solidFill>
                      <a:prstDash val="solid"/>
                      <a:round/>
                      <a:headEnd type="none" w="med" len="med"/>
                      <a:tailEnd type="none" w="med" len="med"/>
                    </a:lnL>
                    <a:lnR>
                      <a:noFill/>
                    </a:lnR>
                    <a:lnT>
                      <a:noFill/>
                    </a:lnT>
                    <a:lnB>
                      <a:noFill/>
                    </a:lnB>
                    <a:noFill/>
                  </a:tcPr>
                </a:tc>
                <a:tc>
                  <a:txBody>
                    <a:bodyPr/>
                    <a:lstStyle/>
                    <a:p>
                      <a:pPr algn="r" rtl="0" fontAlgn="base"/>
                      <a:r>
                        <a:rPr lang="en-US" sz="1050" dirty="0">
                          <a:effectLst/>
                          <a:latin typeface="Calibri"/>
                        </a:rPr>
                        <a:t>  </a:t>
                      </a:r>
                    </a:p>
                  </a:txBody>
                  <a:tcPr anchor="b">
                    <a:lnL>
                      <a:noFill/>
                    </a:lnL>
                    <a:lnR w="9525" cap="flat" cmpd="sng" algn="ctr">
                      <a:solidFill>
                        <a:srgbClr val="60A9EE"/>
                      </a:solidFill>
                      <a:prstDash val="solid"/>
                      <a:round/>
                      <a:headEnd type="none" w="med" len="med"/>
                      <a:tailEnd type="none" w="med" len="med"/>
                    </a:lnR>
                    <a:lnT>
                      <a:noFill/>
                    </a:lnT>
                    <a:lnB>
                      <a:noFill/>
                    </a:lnB>
                    <a:noFill/>
                  </a:tcPr>
                </a:tc>
                <a:tc>
                  <a:txBody>
                    <a:bodyPr/>
                    <a:lstStyle/>
                    <a:p>
                      <a:pPr algn="r" rtl="0" fontAlgn="base"/>
                      <a:r>
                        <a:rPr lang="en-US" sz="1050" dirty="0">
                          <a:effectLst/>
                          <a:latin typeface="Calibri"/>
                        </a:rPr>
                        <a:t>Pearson Chi-Square test p-value &lt;0.001* </a:t>
                      </a:r>
                    </a:p>
                  </a:txBody>
                  <a:tcPr anchor="ctr">
                    <a:lnL w="9525" cap="flat" cmpd="sng" algn="ctr">
                      <a:solidFill>
                        <a:srgbClr val="60A9EE"/>
                      </a:solidFill>
                      <a:prstDash val="solid"/>
                      <a:round/>
                      <a:headEnd type="none" w="med" len="med"/>
                      <a:tailEnd type="none" w="med" len="med"/>
                    </a:lnL>
                    <a:lnR w="9525" cap="flat" cmpd="sng" algn="ctr">
                      <a:solidFill>
                        <a:srgbClr val="60A9EE"/>
                      </a:solidFill>
                      <a:prstDash val="solid"/>
                      <a:round/>
                      <a:headEnd type="none" w="med" len="med"/>
                      <a:tailEnd type="none" w="med" len="med"/>
                    </a:lnR>
                    <a:lnT>
                      <a:noFill/>
                    </a:lnT>
                    <a:lnB>
                      <a:noFill/>
                    </a:lnB>
                    <a:noFill/>
                  </a:tcPr>
                </a:tc>
                <a:extLst>
                  <a:ext uri="{0D108BD9-81ED-4DB2-BD59-A6C34878D82A}">
                    <a16:rowId xmlns:a16="http://schemas.microsoft.com/office/drawing/2014/main" val="3033429308"/>
                  </a:ext>
                </a:extLst>
              </a:tr>
              <a:tr h="270576">
                <a:tc>
                  <a:txBody>
                    <a:bodyPr/>
                    <a:lstStyle/>
                    <a:p>
                      <a:pPr rtl="0" fontAlgn="base"/>
                      <a:r>
                        <a:rPr lang="en-US" sz="1050" i="1" dirty="0">
                          <a:effectLst/>
                          <a:latin typeface="Calibri"/>
                        </a:rPr>
                        <a:t> Very Poor</a:t>
                      </a:r>
                      <a:endParaRPr lang="en-US" sz="1050" dirty="0">
                        <a:effectLst/>
                        <a:latin typeface="Calibri"/>
                      </a:endParaRPr>
                    </a:p>
                  </a:txBody>
                  <a:tcPr marL="85725" anchor="b">
                    <a:lnL w="9525" cap="flat" cmpd="sng" algn="ctr">
                      <a:solidFill>
                        <a:srgbClr val="80A3EE"/>
                      </a:solidFill>
                      <a:prstDash val="solid"/>
                      <a:round/>
                      <a:headEnd type="none" w="med" len="med"/>
                      <a:tailEnd type="none" w="med" len="med"/>
                    </a:lnL>
                    <a:lnR w="9525" cap="flat" cmpd="sng" algn="ctr">
                      <a:solidFill>
                        <a:srgbClr val="E0A2EE"/>
                      </a:solidFill>
                      <a:prstDash val="solid"/>
                      <a:round/>
                      <a:headEnd type="none" w="med" len="med"/>
                      <a:tailEnd type="none" w="med" len="med"/>
                    </a:lnR>
                    <a:lnT>
                      <a:noFill/>
                    </a:lnT>
                    <a:lnB>
                      <a:noFill/>
                    </a:lnB>
                    <a:noFill/>
                  </a:tcPr>
                </a:tc>
                <a:tc>
                  <a:txBody>
                    <a:bodyPr/>
                    <a:lstStyle/>
                    <a:p>
                      <a:pPr algn="r" rtl="0" fontAlgn="base"/>
                      <a:r>
                        <a:rPr lang="en-US" sz="1050" dirty="0">
                          <a:effectLst/>
                          <a:latin typeface="Calibri"/>
                        </a:rPr>
                        <a:t>  </a:t>
                      </a:r>
                    </a:p>
                  </a:txBody>
                  <a:tcPr anchor="b">
                    <a:lnL w="9525" cap="flat" cmpd="sng" algn="ctr">
                      <a:solidFill>
                        <a:srgbClr val="E0A2EE"/>
                      </a:solidFill>
                      <a:prstDash val="solid"/>
                      <a:round/>
                      <a:headEnd type="none" w="med" len="med"/>
                      <a:tailEnd type="none" w="med" len="med"/>
                    </a:lnL>
                    <a:lnR>
                      <a:noFill/>
                    </a:lnR>
                    <a:lnT>
                      <a:noFill/>
                    </a:lnT>
                    <a:lnB>
                      <a:noFill/>
                    </a:lnB>
                    <a:noFill/>
                  </a:tcPr>
                </a:tc>
                <a:tc>
                  <a:txBody>
                    <a:bodyPr/>
                    <a:lstStyle/>
                    <a:p>
                      <a:pPr algn="r" rtl="0" fontAlgn="base"/>
                      <a:r>
                        <a:rPr lang="en-US" sz="1050" dirty="0">
                          <a:effectLst/>
                          <a:latin typeface="Calibri"/>
                        </a:rPr>
                        <a:t>19 (1.3%) </a:t>
                      </a:r>
                    </a:p>
                  </a:txBody>
                  <a:tcPr anchor="b">
                    <a:lnL>
                      <a:noFill/>
                    </a:lnL>
                    <a:lnR w="9525" cap="flat" cmpd="sng" algn="ctr">
                      <a:solidFill>
                        <a:srgbClr val="60AFEE"/>
                      </a:solidFill>
                      <a:prstDash val="solid"/>
                      <a:round/>
                      <a:headEnd type="none" w="med" len="med"/>
                      <a:tailEnd type="none" w="med" len="med"/>
                    </a:lnR>
                    <a:lnT>
                      <a:noFill/>
                    </a:lnT>
                    <a:lnB>
                      <a:noFill/>
                    </a:lnB>
                    <a:noFill/>
                  </a:tcPr>
                </a:tc>
                <a:tc>
                  <a:txBody>
                    <a:bodyPr/>
                    <a:lstStyle/>
                    <a:p>
                      <a:pPr algn="r" rtl="0" fontAlgn="base"/>
                      <a:r>
                        <a:rPr lang="en-US" sz="1050" dirty="0">
                          <a:effectLst/>
                          <a:latin typeface="Calibri"/>
                        </a:rPr>
                        <a:t>  </a:t>
                      </a:r>
                    </a:p>
                  </a:txBody>
                  <a:tcPr anchor="b">
                    <a:lnL w="9525" cap="flat" cmpd="sng" algn="ctr">
                      <a:solidFill>
                        <a:srgbClr val="60AFEE"/>
                      </a:solidFill>
                      <a:prstDash val="solid"/>
                      <a:round/>
                      <a:headEnd type="none" w="med" len="med"/>
                      <a:tailEnd type="none" w="med" len="med"/>
                    </a:lnL>
                    <a:lnR>
                      <a:noFill/>
                    </a:lnR>
                    <a:lnT>
                      <a:noFill/>
                    </a:lnT>
                    <a:lnB>
                      <a:noFill/>
                    </a:lnB>
                    <a:noFill/>
                  </a:tcPr>
                </a:tc>
                <a:tc>
                  <a:txBody>
                    <a:bodyPr/>
                    <a:lstStyle/>
                    <a:p>
                      <a:pPr algn="r" rtl="0" fontAlgn="base"/>
                      <a:r>
                        <a:rPr lang="en-US" sz="1050" dirty="0">
                          <a:effectLst/>
                          <a:latin typeface="Calibri"/>
                        </a:rPr>
                        <a:t>11 (0.7%) </a:t>
                      </a:r>
                    </a:p>
                  </a:txBody>
                  <a:tcPr anchor="b">
                    <a:lnL>
                      <a:noFill/>
                    </a:lnL>
                    <a:lnR w="9525" cap="flat" cmpd="sng" algn="ctr">
                      <a:solidFill>
                        <a:srgbClr val="E0B0EE"/>
                      </a:solidFill>
                      <a:prstDash val="solid"/>
                      <a:round/>
                      <a:headEnd type="none" w="med" len="med"/>
                      <a:tailEnd type="none" w="med" len="med"/>
                    </a:lnR>
                    <a:lnT>
                      <a:noFill/>
                    </a:lnT>
                    <a:lnB>
                      <a:noFill/>
                    </a:lnB>
                    <a:noFill/>
                  </a:tcPr>
                </a:tc>
                <a:tc>
                  <a:txBody>
                    <a:bodyPr/>
                    <a:lstStyle/>
                    <a:p>
                      <a:pPr algn="r" rtl="0" fontAlgn="base"/>
                      <a:r>
                        <a:rPr lang="en-US" sz="1050" dirty="0">
                          <a:effectLst/>
                          <a:latin typeface="Calibri"/>
                        </a:rPr>
                        <a:t>  </a:t>
                      </a:r>
                    </a:p>
                  </a:txBody>
                  <a:tcPr anchor="b">
                    <a:lnL w="9525" cap="flat" cmpd="sng" algn="ctr">
                      <a:solidFill>
                        <a:srgbClr val="E0B0EE"/>
                      </a:solidFill>
                      <a:prstDash val="solid"/>
                      <a:round/>
                      <a:headEnd type="none" w="med" len="med"/>
                      <a:tailEnd type="none" w="med" len="med"/>
                    </a:lnL>
                    <a:lnR>
                      <a:noFill/>
                    </a:lnR>
                    <a:lnT>
                      <a:noFill/>
                    </a:lnT>
                    <a:lnB>
                      <a:noFill/>
                    </a:lnB>
                    <a:noFill/>
                  </a:tcPr>
                </a:tc>
                <a:tc>
                  <a:txBody>
                    <a:bodyPr/>
                    <a:lstStyle/>
                    <a:p>
                      <a:pPr algn="r" rtl="0" fontAlgn="base"/>
                      <a:r>
                        <a:rPr lang="en-US" sz="1050" dirty="0">
                          <a:effectLst/>
                          <a:latin typeface="Calibri"/>
                        </a:rPr>
                        <a:t>8 (0.5%) </a:t>
                      </a:r>
                    </a:p>
                  </a:txBody>
                  <a:tcPr anchor="b">
                    <a:lnL>
                      <a:noFill/>
                    </a:lnL>
                    <a:lnR w="9525" cap="flat" cmpd="sng" algn="ctr">
                      <a:solidFill>
                        <a:srgbClr val="80B7EE"/>
                      </a:solidFill>
                      <a:prstDash val="solid"/>
                      <a:round/>
                      <a:headEnd type="none" w="med" len="med"/>
                      <a:tailEnd type="none" w="med" len="med"/>
                    </a:lnR>
                    <a:lnT>
                      <a:noFill/>
                    </a:lnT>
                    <a:lnB>
                      <a:noFill/>
                    </a:lnB>
                    <a:noFill/>
                  </a:tcPr>
                </a:tc>
                <a:tc>
                  <a:txBody>
                    <a:bodyPr/>
                    <a:lstStyle/>
                    <a:p>
                      <a:pPr algn="r" rtl="0" fontAlgn="base"/>
                      <a:r>
                        <a:rPr lang="en-US" sz="1050" dirty="0">
                          <a:effectLst/>
                          <a:latin typeface="Calibri"/>
                        </a:rPr>
                        <a:t>  </a:t>
                      </a:r>
                    </a:p>
                  </a:txBody>
                  <a:tcPr anchor="ctr">
                    <a:lnL w="9525" cap="flat" cmpd="sng" algn="ctr">
                      <a:solidFill>
                        <a:srgbClr val="80B7EE"/>
                      </a:solidFill>
                      <a:prstDash val="solid"/>
                      <a:round/>
                      <a:headEnd type="none" w="med" len="med"/>
                      <a:tailEnd type="none" w="med" len="med"/>
                    </a:lnL>
                    <a:lnR w="9525" cap="flat" cmpd="sng" algn="ctr">
                      <a:solidFill>
                        <a:srgbClr val="80B7EE"/>
                      </a:solidFill>
                      <a:prstDash val="solid"/>
                      <a:round/>
                      <a:headEnd type="none" w="med" len="med"/>
                      <a:tailEnd type="none" w="med" len="med"/>
                    </a:lnR>
                    <a:lnT>
                      <a:noFill/>
                    </a:lnT>
                    <a:lnB>
                      <a:noFill/>
                    </a:lnB>
                    <a:noFill/>
                  </a:tcPr>
                </a:tc>
                <a:extLst>
                  <a:ext uri="{0D108BD9-81ED-4DB2-BD59-A6C34878D82A}">
                    <a16:rowId xmlns:a16="http://schemas.microsoft.com/office/drawing/2014/main" val="3200154610"/>
                  </a:ext>
                </a:extLst>
              </a:tr>
              <a:tr h="232783">
                <a:tc>
                  <a:txBody>
                    <a:bodyPr/>
                    <a:lstStyle/>
                    <a:p>
                      <a:pPr rtl="0" fontAlgn="base"/>
                      <a:r>
                        <a:rPr lang="en-US" sz="1050" i="1" dirty="0">
                          <a:effectLst/>
                          <a:latin typeface="Calibri"/>
                        </a:rPr>
                        <a:t>  Poor</a:t>
                      </a:r>
                      <a:endParaRPr lang="en-US" sz="1050" dirty="0">
                        <a:effectLst/>
                        <a:latin typeface="Calibri"/>
                      </a:endParaRPr>
                    </a:p>
                  </a:txBody>
                  <a:tcPr marL="85725" anchor="b">
                    <a:lnL w="9525" cap="flat" cmpd="sng" algn="ctr">
                      <a:solidFill>
                        <a:srgbClr val="A0B8EE"/>
                      </a:solidFill>
                      <a:prstDash val="solid"/>
                      <a:round/>
                      <a:headEnd type="none" w="med" len="med"/>
                      <a:tailEnd type="none" w="med" len="med"/>
                    </a:lnL>
                    <a:lnR w="9525" cap="flat" cmpd="sng" algn="ctr">
                      <a:solidFill>
                        <a:srgbClr val="00B9EE"/>
                      </a:solidFill>
                      <a:prstDash val="solid"/>
                      <a:round/>
                      <a:headEnd type="none" w="med" len="med"/>
                      <a:tailEnd type="none" w="med" len="med"/>
                    </a:lnR>
                    <a:lnT>
                      <a:noFill/>
                    </a:lnT>
                    <a:lnB>
                      <a:noFill/>
                    </a:lnB>
                    <a:noFill/>
                  </a:tcPr>
                </a:tc>
                <a:tc>
                  <a:txBody>
                    <a:bodyPr/>
                    <a:lstStyle/>
                    <a:p>
                      <a:pPr algn="r" rtl="0" fontAlgn="base"/>
                      <a:r>
                        <a:rPr lang="en-US" sz="1050" dirty="0">
                          <a:effectLst/>
                          <a:latin typeface="Calibri"/>
                        </a:rPr>
                        <a:t>  </a:t>
                      </a:r>
                    </a:p>
                  </a:txBody>
                  <a:tcPr anchor="b">
                    <a:lnL w="9525" cap="flat" cmpd="sng" algn="ctr">
                      <a:solidFill>
                        <a:srgbClr val="00B9EE"/>
                      </a:solidFill>
                      <a:prstDash val="solid"/>
                      <a:round/>
                      <a:headEnd type="none" w="med" len="med"/>
                      <a:tailEnd type="none" w="med" len="med"/>
                    </a:lnL>
                    <a:lnR>
                      <a:noFill/>
                    </a:lnR>
                    <a:lnT>
                      <a:noFill/>
                    </a:lnT>
                    <a:lnB>
                      <a:noFill/>
                    </a:lnB>
                    <a:noFill/>
                  </a:tcPr>
                </a:tc>
                <a:tc>
                  <a:txBody>
                    <a:bodyPr/>
                    <a:lstStyle/>
                    <a:p>
                      <a:pPr algn="r" rtl="0" fontAlgn="base"/>
                      <a:r>
                        <a:rPr lang="en-US" sz="1050" dirty="0">
                          <a:effectLst/>
                          <a:latin typeface="Calibri"/>
                        </a:rPr>
                        <a:t>90  (6.0%) </a:t>
                      </a:r>
                    </a:p>
                  </a:txBody>
                  <a:tcPr anchor="b">
                    <a:lnL>
                      <a:noFill/>
                    </a:lnL>
                    <a:lnR w="9525" cap="flat" cmpd="sng" algn="ctr">
                      <a:solidFill>
                        <a:srgbClr val="40B2EE"/>
                      </a:solidFill>
                      <a:prstDash val="solid"/>
                      <a:round/>
                      <a:headEnd type="none" w="med" len="med"/>
                      <a:tailEnd type="none" w="med" len="med"/>
                    </a:lnR>
                    <a:lnT>
                      <a:noFill/>
                    </a:lnT>
                    <a:lnB>
                      <a:noFill/>
                    </a:lnB>
                    <a:noFill/>
                  </a:tcPr>
                </a:tc>
                <a:tc>
                  <a:txBody>
                    <a:bodyPr/>
                    <a:lstStyle/>
                    <a:p>
                      <a:pPr algn="r" rtl="0" fontAlgn="base"/>
                      <a:r>
                        <a:rPr lang="en-US" sz="1050" dirty="0">
                          <a:effectLst/>
                          <a:latin typeface="Calibri"/>
                        </a:rPr>
                        <a:t>  </a:t>
                      </a:r>
                    </a:p>
                  </a:txBody>
                  <a:tcPr anchor="b">
                    <a:lnL w="9525" cap="flat" cmpd="sng" algn="ctr">
                      <a:solidFill>
                        <a:srgbClr val="40B2EE"/>
                      </a:solidFill>
                      <a:prstDash val="solid"/>
                      <a:round/>
                      <a:headEnd type="none" w="med" len="med"/>
                      <a:tailEnd type="none" w="med" len="med"/>
                    </a:lnL>
                    <a:lnR>
                      <a:noFill/>
                    </a:lnR>
                    <a:lnT>
                      <a:noFill/>
                    </a:lnT>
                    <a:lnB>
                      <a:noFill/>
                    </a:lnB>
                    <a:noFill/>
                  </a:tcPr>
                </a:tc>
                <a:tc>
                  <a:txBody>
                    <a:bodyPr/>
                    <a:lstStyle/>
                    <a:p>
                      <a:pPr algn="r" rtl="0" fontAlgn="base"/>
                      <a:r>
                        <a:rPr lang="en-US" sz="1050" dirty="0">
                          <a:effectLst/>
                          <a:latin typeface="Calibri"/>
                        </a:rPr>
                        <a:t>36 (2.4%) </a:t>
                      </a:r>
                    </a:p>
                  </a:txBody>
                  <a:tcPr anchor="b">
                    <a:lnL>
                      <a:noFill/>
                    </a:lnL>
                    <a:lnR w="9525" cap="flat" cmpd="sng" algn="ctr">
                      <a:solidFill>
                        <a:srgbClr val="60D0EE"/>
                      </a:solidFill>
                      <a:prstDash val="solid"/>
                      <a:round/>
                      <a:headEnd type="none" w="med" len="med"/>
                      <a:tailEnd type="none" w="med" len="med"/>
                    </a:lnR>
                    <a:lnT>
                      <a:noFill/>
                    </a:lnT>
                    <a:lnB>
                      <a:noFill/>
                    </a:lnB>
                    <a:noFill/>
                  </a:tcPr>
                </a:tc>
                <a:tc>
                  <a:txBody>
                    <a:bodyPr/>
                    <a:lstStyle/>
                    <a:p>
                      <a:pPr algn="r" rtl="0" fontAlgn="base"/>
                      <a:r>
                        <a:rPr lang="en-US" sz="1050" dirty="0">
                          <a:effectLst/>
                          <a:latin typeface="Calibri"/>
                        </a:rPr>
                        <a:t>  </a:t>
                      </a:r>
                    </a:p>
                  </a:txBody>
                  <a:tcPr anchor="b">
                    <a:lnL w="9525" cap="flat" cmpd="sng" algn="ctr">
                      <a:solidFill>
                        <a:srgbClr val="60D0EE"/>
                      </a:solidFill>
                      <a:prstDash val="solid"/>
                      <a:round/>
                      <a:headEnd type="none" w="med" len="med"/>
                      <a:tailEnd type="none" w="med" len="med"/>
                    </a:lnL>
                    <a:lnR>
                      <a:noFill/>
                    </a:lnR>
                    <a:lnT>
                      <a:noFill/>
                    </a:lnT>
                    <a:lnB>
                      <a:noFill/>
                    </a:lnB>
                    <a:noFill/>
                  </a:tcPr>
                </a:tc>
                <a:tc>
                  <a:txBody>
                    <a:bodyPr/>
                    <a:lstStyle/>
                    <a:p>
                      <a:pPr algn="r" rtl="0" fontAlgn="base"/>
                      <a:r>
                        <a:rPr lang="en-US" sz="1050" dirty="0">
                          <a:effectLst/>
                          <a:latin typeface="Calibri"/>
                        </a:rPr>
                        <a:t>54 (3.6%) </a:t>
                      </a:r>
                    </a:p>
                  </a:txBody>
                  <a:tcPr anchor="b">
                    <a:lnL>
                      <a:noFill/>
                    </a:lnL>
                    <a:lnR w="9525" cap="flat" cmpd="sng" algn="ctr">
                      <a:solidFill>
                        <a:srgbClr val="40CBEE"/>
                      </a:solidFill>
                      <a:prstDash val="solid"/>
                      <a:round/>
                      <a:headEnd type="none" w="med" len="med"/>
                      <a:tailEnd type="none" w="med" len="med"/>
                    </a:lnR>
                    <a:lnT>
                      <a:noFill/>
                    </a:lnT>
                    <a:lnB>
                      <a:noFill/>
                    </a:lnB>
                    <a:noFill/>
                  </a:tcPr>
                </a:tc>
                <a:tc>
                  <a:txBody>
                    <a:bodyPr/>
                    <a:lstStyle/>
                    <a:p>
                      <a:pPr algn="r" rtl="0" fontAlgn="base"/>
                      <a:r>
                        <a:rPr lang="en-US" sz="1050" dirty="0">
                          <a:effectLst/>
                          <a:latin typeface="Calibri"/>
                        </a:rPr>
                        <a:t>  </a:t>
                      </a:r>
                    </a:p>
                  </a:txBody>
                  <a:tcPr anchor="ctr">
                    <a:lnL w="9525" cap="flat" cmpd="sng" algn="ctr">
                      <a:solidFill>
                        <a:srgbClr val="40CBEE"/>
                      </a:solidFill>
                      <a:prstDash val="solid"/>
                      <a:round/>
                      <a:headEnd type="none" w="med" len="med"/>
                      <a:tailEnd type="none" w="med" len="med"/>
                    </a:lnL>
                    <a:lnR w="9525" cap="flat" cmpd="sng" algn="ctr">
                      <a:solidFill>
                        <a:srgbClr val="40CBEE"/>
                      </a:solidFill>
                      <a:prstDash val="solid"/>
                      <a:round/>
                      <a:headEnd type="none" w="med" len="med"/>
                      <a:tailEnd type="none" w="med" len="med"/>
                    </a:lnR>
                    <a:lnT>
                      <a:noFill/>
                    </a:lnT>
                    <a:lnB>
                      <a:noFill/>
                    </a:lnB>
                    <a:noFill/>
                  </a:tcPr>
                </a:tc>
                <a:extLst>
                  <a:ext uri="{0D108BD9-81ED-4DB2-BD59-A6C34878D82A}">
                    <a16:rowId xmlns:a16="http://schemas.microsoft.com/office/drawing/2014/main" val="2153024649"/>
                  </a:ext>
                </a:extLst>
              </a:tr>
              <a:tr h="0">
                <a:tc>
                  <a:txBody>
                    <a:bodyPr/>
                    <a:lstStyle/>
                    <a:p>
                      <a:pPr rtl="0" fontAlgn="base"/>
                      <a:r>
                        <a:rPr lang="en-US" sz="1050" i="1" dirty="0">
                          <a:effectLst/>
                          <a:latin typeface="Calibri"/>
                        </a:rPr>
                        <a:t> Neither poor or good</a:t>
                      </a:r>
                      <a:endParaRPr lang="en-US" sz="1050" dirty="0">
                        <a:effectLst/>
                        <a:latin typeface="Calibri"/>
                      </a:endParaRPr>
                    </a:p>
                  </a:txBody>
                  <a:tcPr marL="85725" anchor="b">
                    <a:lnL w="9525" cap="flat" cmpd="sng" algn="ctr">
                      <a:solidFill>
                        <a:srgbClr val="20CCEE"/>
                      </a:solidFill>
                      <a:prstDash val="solid"/>
                      <a:round/>
                      <a:headEnd type="none" w="med" len="med"/>
                      <a:tailEnd type="none" w="med" len="med"/>
                    </a:lnL>
                    <a:lnR w="9525" cap="flat" cmpd="sng" algn="ctr">
                      <a:solidFill>
                        <a:srgbClr val="E0CCEE"/>
                      </a:solidFill>
                      <a:prstDash val="solid"/>
                      <a:round/>
                      <a:headEnd type="none" w="med" len="med"/>
                      <a:tailEnd type="none" w="med" len="med"/>
                    </a:lnR>
                    <a:lnT>
                      <a:noFill/>
                    </a:lnT>
                    <a:lnB w="9525" cap="flat" cmpd="sng" algn="ctr">
                      <a:solidFill>
                        <a:srgbClr val="C0DCEE"/>
                      </a:solidFill>
                      <a:prstDash val="solid"/>
                      <a:round/>
                      <a:headEnd type="none" w="med" len="med"/>
                      <a:tailEnd type="none" w="med" len="med"/>
                    </a:lnB>
                    <a:noFill/>
                  </a:tcPr>
                </a:tc>
                <a:tc>
                  <a:txBody>
                    <a:bodyPr/>
                    <a:lstStyle/>
                    <a:p>
                      <a:pPr algn="r" rtl="0" fontAlgn="base"/>
                      <a:r>
                        <a:rPr lang="en-US" sz="1050" dirty="0">
                          <a:effectLst/>
                          <a:latin typeface="Calibri"/>
                        </a:rPr>
                        <a:t>  </a:t>
                      </a:r>
                    </a:p>
                  </a:txBody>
                  <a:tcPr anchor="b">
                    <a:lnL w="9525" cap="flat" cmpd="sng" algn="ctr">
                      <a:solidFill>
                        <a:srgbClr val="E0CCEE"/>
                      </a:solidFill>
                      <a:prstDash val="solid"/>
                      <a:round/>
                      <a:headEnd type="none" w="med" len="med"/>
                      <a:tailEnd type="none" w="med" len="med"/>
                    </a:lnL>
                    <a:lnR>
                      <a:noFill/>
                    </a:lnR>
                    <a:lnT>
                      <a:noFill/>
                    </a:lnT>
                    <a:lnB w="9525" cap="flat" cmpd="sng" algn="ctr">
                      <a:solidFill>
                        <a:srgbClr val="C0E0EE"/>
                      </a:solidFill>
                      <a:prstDash val="solid"/>
                      <a:round/>
                      <a:headEnd type="none" w="med" len="med"/>
                      <a:tailEnd type="none" w="med" len="med"/>
                    </a:lnB>
                    <a:noFill/>
                  </a:tcPr>
                </a:tc>
                <a:tc>
                  <a:txBody>
                    <a:bodyPr/>
                    <a:lstStyle/>
                    <a:p>
                      <a:pPr algn="r" rtl="0" fontAlgn="base"/>
                      <a:r>
                        <a:rPr lang="en-US" sz="1050" dirty="0">
                          <a:effectLst/>
                          <a:latin typeface="Calibri"/>
                        </a:rPr>
                        <a:t>226 (15.1%) </a:t>
                      </a:r>
                    </a:p>
                  </a:txBody>
                  <a:tcPr anchor="b">
                    <a:lnL>
                      <a:noFill/>
                    </a:lnL>
                    <a:lnR w="9525" cap="flat" cmpd="sng" algn="ctr">
                      <a:solidFill>
                        <a:srgbClr val="A0D8EE"/>
                      </a:solidFill>
                      <a:prstDash val="solid"/>
                      <a:round/>
                      <a:headEnd type="none" w="med" len="med"/>
                      <a:tailEnd type="none" w="med" len="med"/>
                    </a:lnR>
                    <a:lnT>
                      <a:noFill/>
                    </a:lnT>
                    <a:lnB w="9525" cap="flat" cmpd="sng" algn="ctr">
                      <a:solidFill>
                        <a:srgbClr val="80DFEE"/>
                      </a:solidFill>
                      <a:prstDash val="solid"/>
                      <a:round/>
                      <a:headEnd type="none" w="med" len="med"/>
                      <a:tailEnd type="none" w="med" len="med"/>
                    </a:lnB>
                    <a:noFill/>
                  </a:tcPr>
                </a:tc>
                <a:tc>
                  <a:txBody>
                    <a:bodyPr/>
                    <a:lstStyle/>
                    <a:p>
                      <a:pPr algn="r" rtl="0" fontAlgn="base"/>
                      <a:r>
                        <a:rPr lang="en-US" sz="1050" dirty="0">
                          <a:effectLst/>
                          <a:latin typeface="Calibri"/>
                        </a:rPr>
                        <a:t>  </a:t>
                      </a:r>
                    </a:p>
                  </a:txBody>
                  <a:tcPr anchor="b">
                    <a:lnL w="9525" cap="flat" cmpd="sng" algn="ctr">
                      <a:solidFill>
                        <a:srgbClr val="A0D8EE"/>
                      </a:solidFill>
                      <a:prstDash val="solid"/>
                      <a:round/>
                      <a:headEnd type="none" w="med" len="med"/>
                      <a:tailEnd type="none" w="med" len="med"/>
                    </a:lnL>
                    <a:lnR>
                      <a:noFill/>
                    </a:lnR>
                    <a:lnT>
                      <a:noFill/>
                    </a:lnT>
                    <a:lnB w="9525" cap="flat" cmpd="sng" algn="ctr">
                      <a:solidFill>
                        <a:srgbClr val="E0D9EE"/>
                      </a:solidFill>
                      <a:prstDash val="solid"/>
                      <a:round/>
                      <a:headEnd type="none" w="med" len="med"/>
                      <a:tailEnd type="none" w="med" len="med"/>
                    </a:lnB>
                    <a:noFill/>
                  </a:tcPr>
                </a:tc>
                <a:tc>
                  <a:txBody>
                    <a:bodyPr/>
                    <a:lstStyle/>
                    <a:p>
                      <a:pPr algn="r" rtl="0" fontAlgn="base"/>
                      <a:r>
                        <a:rPr lang="en-US" sz="1050" dirty="0">
                          <a:effectLst/>
                          <a:latin typeface="Calibri"/>
                        </a:rPr>
                        <a:t>130 (8.7%) </a:t>
                      </a:r>
                    </a:p>
                  </a:txBody>
                  <a:tcPr anchor="b">
                    <a:lnL>
                      <a:noFill/>
                    </a:lnL>
                    <a:lnR w="9525" cap="flat" cmpd="sng" algn="ctr">
                      <a:solidFill>
                        <a:srgbClr val="00D9EE"/>
                      </a:solidFill>
                      <a:prstDash val="solid"/>
                      <a:round/>
                      <a:headEnd type="none" w="med" len="med"/>
                      <a:tailEnd type="none" w="med" len="med"/>
                    </a:lnR>
                    <a:lnT>
                      <a:noFill/>
                    </a:lnT>
                    <a:lnB w="9525" cap="flat" cmpd="sng" algn="ctr">
                      <a:solidFill>
                        <a:srgbClr val="00E8EE"/>
                      </a:solidFill>
                      <a:prstDash val="solid"/>
                      <a:round/>
                      <a:headEnd type="none" w="med" len="med"/>
                      <a:tailEnd type="none" w="med" len="med"/>
                    </a:lnB>
                    <a:noFill/>
                  </a:tcPr>
                </a:tc>
                <a:tc>
                  <a:txBody>
                    <a:bodyPr/>
                    <a:lstStyle/>
                    <a:p>
                      <a:pPr algn="r" rtl="0" fontAlgn="base"/>
                      <a:r>
                        <a:rPr lang="en-US" sz="1050" dirty="0">
                          <a:effectLst/>
                          <a:latin typeface="Calibri"/>
                        </a:rPr>
                        <a:t>  </a:t>
                      </a:r>
                    </a:p>
                  </a:txBody>
                  <a:tcPr anchor="b">
                    <a:lnL w="9525" cap="flat" cmpd="sng" algn="ctr">
                      <a:solidFill>
                        <a:srgbClr val="00D9EE"/>
                      </a:solidFill>
                      <a:prstDash val="solid"/>
                      <a:round/>
                      <a:headEnd type="none" w="med" len="med"/>
                      <a:tailEnd type="none" w="med" len="med"/>
                    </a:lnL>
                    <a:lnR>
                      <a:noFill/>
                    </a:lnR>
                    <a:lnT>
                      <a:noFill/>
                    </a:lnT>
                    <a:lnB w="9525" cap="flat" cmpd="sng" algn="ctr">
                      <a:solidFill>
                        <a:srgbClr val="00E8EE"/>
                      </a:solidFill>
                      <a:prstDash val="solid"/>
                      <a:round/>
                      <a:headEnd type="none" w="med" len="med"/>
                      <a:tailEnd type="none" w="med" len="med"/>
                    </a:lnB>
                    <a:noFill/>
                  </a:tcPr>
                </a:tc>
                <a:tc>
                  <a:txBody>
                    <a:bodyPr/>
                    <a:lstStyle/>
                    <a:p>
                      <a:pPr algn="r" rtl="0" fontAlgn="base"/>
                      <a:r>
                        <a:rPr lang="en-US" sz="1050" dirty="0">
                          <a:effectLst/>
                          <a:latin typeface="Calibri"/>
                        </a:rPr>
                        <a:t>96 (6.4%) </a:t>
                      </a:r>
                    </a:p>
                  </a:txBody>
                  <a:tcPr anchor="b">
                    <a:lnL>
                      <a:noFill/>
                    </a:lnL>
                    <a:lnR w="9525" cap="flat" cmpd="sng" algn="ctr">
                      <a:solidFill>
                        <a:srgbClr val="E0D4EE"/>
                      </a:solidFill>
                      <a:prstDash val="solid"/>
                      <a:round/>
                      <a:headEnd type="none" w="med" len="med"/>
                      <a:tailEnd type="none" w="med" len="med"/>
                    </a:lnR>
                    <a:lnT>
                      <a:noFill/>
                    </a:lnT>
                    <a:lnB w="9525" cap="flat" cmpd="sng" algn="ctr">
                      <a:solidFill>
                        <a:srgbClr val="60E2EE"/>
                      </a:solidFill>
                      <a:prstDash val="solid"/>
                      <a:round/>
                      <a:headEnd type="none" w="med" len="med"/>
                      <a:tailEnd type="none" w="med" len="med"/>
                    </a:lnB>
                    <a:noFill/>
                  </a:tcPr>
                </a:tc>
                <a:tc>
                  <a:txBody>
                    <a:bodyPr/>
                    <a:lstStyle/>
                    <a:p>
                      <a:pPr algn="r" rtl="0" fontAlgn="base"/>
                      <a:r>
                        <a:rPr lang="en-US" sz="1050" dirty="0">
                          <a:effectLst/>
                          <a:latin typeface="Calibri"/>
                        </a:rPr>
                        <a:t>  </a:t>
                      </a:r>
                    </a:p>
                  </a:txBody>
                  <a:tcPr anchor="ctr">
                    <a:lnL w="9525" cap="flat" cmpd="sng" algn="ctr">
                      <a:solidFill>
                        <a:srgbClr val="E0D4EE"/>
                      </a:solidFill>
                      <a:prstDash val="solid"/>
                      <a:round/>
                      <a:headEnd type="none" w="med" len="med"/>
                      <a:tailEnd type="none" w="med" len="med"/>
                    </a:lnL>
                    <a:lnR w="9525" cap="flat" cmpd="sng" algn="ctr">
                      <a:solidFill>
                        <a:srgbClr val="E0D4EE"/>
                      </a:solidFill>
                      <a:prstDash val="solid"/>
                      <a:round/>
                      <a:headEnd type="none" w="med" len="med"/>
                      <a:tailEnd type="none" w="med" len="med"/>
                    </a:lnR>
                    <a:lnT>
                      <a:noFill/>
                    </a:lnT>
                    <a:lnB w="9525" cap="flat" cmpd="sng" algn="ctr">
                      <a:solidFill>
                        <a:srgbClr val="80E2EE"/>
                      </a:solidFill>
                      <a:prstDash val="solid"/>
                      <a:round/>
                      <a:headEnd type="none" w="med" len="med"/>
                      <a:tailEnd type="none" w="med" len="med"/>
                    </a:lnB>
                    <a:noFill/>
                  </a:tcPr>
                </a:tc>
                <a:extLst>
                  <a:ext uri="{0D108BD9-81ED-4DB2-BD59-A6C34878D82A}">
                    <a16:rowId xmlns:a16="http://schemas.microsoft.com/office/drawing/2014/main" val="477320256"/>
                  </a:ext>
                </a:extLst>
              </a:tr>
              <a:tr h="0">
                <a:tc>
                  <a:txBody>
                    <a:bodyPr/>
                    <a:lstStyle/>
                    <a:p>
                      <a:pPr rtl="0" fontAlgn="base"/>
                      <a:r>
                        <a:rPr lang="en-US" sz="1050" i="1" dirty="0">
                          <a:effectLst/>
                          <a:latin typeface="Calibri"/>
                        </a:rPr>
                        <a:t> Good</a:t>
                      </a:r>
                    </a:p>
                  </a:txBody>
                  <a:tcPr marL="85725" anchor="b">
                    <a:lnL w="9525" cap="flat" cmpd="sng" algn="ctr">
                      <a:solidFill>
                        <a:srgbClr val="20CCEE"/>
                      </a:solidFill>
                      <a:prstDash val="solid"/>
                      <a:round/>
                      <a:headEnd type="none" w="med" len="med"/>
                      <a:tailEnd type="none" w="med" len="med"/>
                    </a:lnL>
                    <a:lnR w="9525" cap="flat" cmpd="sng" algn="ctr">
                      <a:solidFill>
                        <a:srgbClr val="E0CCEE"/>
                      </a:solidFill>
                      <a:prstDash val="solid"/>
                      <a:round/>
                      <a:headEnd type="none" w="med" len="med"/>
                      <a:tailEnd type="none" w="med" len="med"/>
                    </a:lnR>
                    <a:lnT w="9525" cap="flat" cmpd="sng" algn="ctr">
                      <a:solidFill>
                        <a:srgbClr val="C0DCEE"/>
                      </a:solidFill>
                      <a:prstDash val="solid"/>
                      <a:round/>
                      <a:headEnd type="none" w="med" len="med"/>
                      <a:tailEnd type="none" w="med" len="med"/>
                    </a:lnT>
                    <a:lnB w="9525" cap="flat" cmpd="sng" algn="ctr">
                      <a:solidFill>
                        <a:srgbClr val="C0DCEE"/>
                      </a:solidFill>
                      <a:prstDash val="solid"/>
                      <a:round/>
                      <a:headEnd type="none" w="med" len="med"/>
                      <a:tailEnd type="none" w="med" len="med"/>
                    </a:lnB>
                    <a:noFill/>
                  </a:tcPr>
                </a:tc>
                <a:tc>
                  <a:txBody>
                    <a:bodyPr/>
                    <a:lstStyle/>
                    <a:p>
                      <a:pPr algn="r" rtl="0" fontAlgn="base"/>
                      <a:endParaRPr lang="en-US" sz="1050" dirty="0">
                        <a:effectLst/>
                        <a:latin typeface="Calibri"/>
                      </a:endParaRPr>
                    </a:p>
                  </a:txBody>
                  <a:tcPr anchor="b">
                    <a:lnL w="9525" cap="flat" cmpd="sng" algn="ctr">
                      <a:solidFill>
                        <a:srgbClr val="E0CCEE"/>
                      </a:solidFill>
                      <a:prstDash val="solid"/>
                      <a:round/>
                      <a:headEnd type="none" w="med" len="med"/>
                      <a:tailEnd type="none" w="med" len="med"/>
                    </a:lnL>
                    <a:lnR>
                      <a:noFill/>
                    </a:lnR>
                    <a:lnT w="9525" cap="flat" cmpd="sng" algn="ctr">
                      <a:solidFill>
                        <a:srgbClr val="C0E0EE"/>
                      </a:solidFill>
                      <a:prstDash val="solid"/>
                      <a:round/>
                      <a:headEnd type="none" w="med" len="med"/>
                      <a:tailEnd type="none" w="med" len="med"/>
                    </a:lnT>
                    <a:lnB w="9525" cap="flat" cmpd="sng" algn="ctr">
                      <a:solidFill>
                        <a:srgbClr val="C0E0EE"/>
                      </a:solidFill>
                      <a:prstDash val="solid"/>
                      <a:round/>
                      <a:headEnd type="none" w="med" len="med"/>
                      <a:tailEnd type="none" w="med" len="med"/>
                    </a:lnB>
                    <a:noFill/>
                  </a:tcPr>
                </a:tc>
                <a:tc>
                  <a:txBody>
                    <a:bodyPr/>
                    <a:lstStyle/>
                    <a:p>
                      <a:pPr algn="r" rtl="0" fontAlgn="base"/>
                      <a:r>
                        <a:rPr lang="en-US" sz="1050" dirty="0">
                          <a:effectLst/>
                          <a:latin typeface="Calibri"/>
                        </a:rPr>
                        <a:t>762 (51.0%)</a:t>
                      </a:r>
                    </a:p>
                  </a:txBody>
                  <a:tcPr anchor="b">
                    <a:lnL>
                      <a:noFill/>
                    </a:lnL>
                    <a:lnR w="9525" cap="flat" cmpd="sng" algn="ctr">
                      <a:solidFill>
                        <a:srgbClr val="A0D8EE"/>
                      </a:solidFill>
                      <a:prstDash val="solid"/>
                      <a:round/>
                      <a:headEnd type="none" w="med" len="med"/>
                      <a:tailEnd type="none" w="med" len="med"/>
                    </a:lnR>
                    <a:lnT w="9525" cap="flat" cmpd="sng" algn="ctr">
                      <a:solidFill>
                        <a:srgbClr val="80DFEE"/>
                      </a:solidFill>
                      <a:prstDash val="solid"/>
                      <a:round/>
                      <a:headEnd type="none" w="med" len="med"/>
                      <a:tailEnd type="none" w="med" len="med"/>
                    </a:lnT>
                    <a:lnB w="9525" cap="flat" cmpd="sng" algn="ctr">
                      <a:solidFill>
                        <a:srgbClr val="80DFEE"/>
                      </a:solidFill>
                      <a:prstDash val="solid"/>
                      <a:round/>
                      <a:headEnd type="none" w="med" len="med"/>
                      <a:tailEnd type="none" w="med" len="med"/>
                    </a:lnB>
                    <a:noFill/>
                  </a:tcPr>
                </a:tc>
                <a:tc>
                  <a:txBody>
                    <a:bodyPr/>
                    <a:lstStyle/>
                    <a:p>
                      <a:pPr algn="r" rtl="0" fontAlgn="base"/>
                      <a:endParaRPr lang="en-US" sz="1050" dirty="0">
                        <a:effectLst/>
                        <a:latin typeface="Calibri"/>
                      </a:endParaRPr>
                    </a:p>
                  </a:txBody>
                  <a:tcPr anchor="b">
                    <a:lnL w="9525" cap="flat" cmpd="sng" algn="ctr">
                      <a:solidFill>
                        <a:srgbClr val="A0D8EE"/>
                      </a:solidFill>
                      <a:prstDash val="solid"/>
                      <a:round/>
                      <a:headEnd type="none" w="med" len="med"/>
                      <a:tailEnd type="none" w="med" len="med"/>
                    </a:lnL>
                    <a:lnR>
                      <a:noFill/>
                    </a:lnR>
                    <a:lnT w="9525" cap="flat" cmpd="sng" algn="ctr">
                      <a:solidFill>
                        <a:srgbClr val="E0D9EE"/>
                      </a:solidFill>
                      <a:prstDash val="solid"/>
                      <a:round/>
                      <a:headEnd type="none" w="med" len="med"/>
                      <a:tailEnd type="none" w="med" len="med"/>
                    </a:lnT>
                    <a:lnB w="9525" cap="flat" cmpd="sng" algn="ctr">
                      <a:solidFill>
                        <a:srgbClr val="E0D9EE"/>
                      </a:solidFill>
                      <a:prstDash val="solid"/>
                      <a:round/>
                      <a:headEnd type="none" w="med" len="med"/>
                      <a:tailEnd type="none" w="med" len="med"/>
                    </a:lnB>
                    <a:noFill/>
                  </a:tcPr>
                </a:tc>
                <a:tc>
                  <a:txBody>
                    <a:bodyPr/>
                    <a:lstStyle/>
                    <a:p>
                      <a:pPr algn="r" rtl="0" fontAlgn="base"/>
                      <a:r>
                        <a:rPr lang="en-US" sz="1050" dirty="0">
                          <a:effectLst/>
                          <a:latin typeface="Calibri"/>
                        </a:rPr>
                        <a:t>588 (39.3%)</a:t>
                      </a:r>
                    </a:p>
                  </a:txBody>
                  <a:tcPr anchor="b">
                    <a:lnL>
                      <a:noFill/>
                    </a:lnL>
                    <a:lnR w="9525" cap="flat" cmpd="sng" algn="ctr">
                      <a:solidFill>
                        <a:srgbClr val="00D9EE"/>
                      </a:solidFill>
                      <a:prstDash val="solid"/>
                      <a:round/>
                      <a:headEnd type="none" w="med" len="med"/>
                      <a:tailEnd type="none" w="med" len="med"/>
                    </a:lnR>
                    <a:lnT w="9525" cap="flat" cmpd="sng" algn="ctr">
                      <a:solidFill>
                        <a:srgbClr val="00E8EE"/>
                      </a:solidFill>
                      <a:prstDash val="solid"/>
                      <a:round/>
                      <a:headEnd type="none" w="med" len="med"/>
                      <a:tailEnd type="none" w="med" len="med"/>
                    </a:lnT>
                    <a:lnB w="9525" cap="flat" cmpd="sng" algn="ctr">
                      <a:solidFill>
                        <a:srgbClr val="00E8EE"/>
                      </a:solidFill>
                      <a:prstDash val="solid"/>
                      <a:round/>
                      <a:headEnd type="none" w="med" len="med"/>
                      <a:tailEnd type="none" w="med" len="med"/>
                    </a:lnB>
                    <a:noFill/>
                  </a:tcPr>
                </a:tc>
                <a:tc>
                  <a:txBody>
                    <a:bodyPr/>
                    <a:lstStyle/>
                    <a:p>
                      <a:pPr algn="r" rtl="0" fontAlgn="base"/>
                      <a:endParaRPr lang="en-US" sz="1050" dirty="0">
                        <a:effectLst/>
                        <a:latin typeface="Calibri"/>
                      </a:endParaRPr>
                    </a:p>
                  </a:txBody>
                  <a:tcPr anchor="b">
                    <a:lnL w="9525" cap="flat" cmpd="sng" algn="ctr">
                      <a:solidFill>
                        <a:srgbClr val="00D9EE"/>
                      </a:solidFill>
                      <a:prstDash val="solid"/>
                      <a:round/>
                      <a:headEnd type="none" w="med" len="med"/>
                      <a:tailEnd type="none" w="med" len="med"/>
                    </a:lnL>
                    <a:lnR>
                      <a:noFill/>
                    </a:lnR>
                    <a:lnT w="9525" cap="flat" cmpd="sng" algn="ctr">
                      <a:solidFill>
                        <a:srgbClr val="00E8EE"/>
                      </a:solidFill>
                      <a:prstDash val="solid"/>
                      <a:round/>
                      <a:headEnd type="none" w="med" len="med"/>
                      <a:tailEnd type="none" w="med" len="med"/>
                    </a:lnT>
                    <a:lnB w="9525" cap="flat" cmpd="sng" algn="ctr">
                      <a:solidFill>
                        <a:srgbClr val="00E8EE"/>
                      </a:solidFill>
                      <a:prstDash val="solid"/>
                      <a:round/>
                      <a:headEnd type="none" w="med" len="med"/>
                      <a:tailEnd type="none" w="med" len="med"/>
                    </a:lnB>
                    <a:noFill/>
                  </a:tcPr>
                </a:tc>
                <a:tc>
                  <a:txBody>
                    <a:bodyPr/>
                    <a:lstStyle/>
                    <a:p>
                      <a:pPr algn="r" rtl="0" fontAlgn="base"/>
                      <a:r>
                        <a:rPr lang="en-US" sz="1050" dirty="0">
                          <a:effectLst/>
                          <a:latin typeface="Calibri"/>
                        </a:rPr>
                        <a:t>174 (11.6%)</a:t>
                      </a:r>
                    </a:p>
                  </a:txBody>
                  <a:tcPr anchor="b">
                    <a:lnL>
                      <a:noFill/>
                    </a:lnL>
                    <a:lnR w="9525" cap="flat" cmpd="sng" algn="ctr">
                      <a:solidFill>
                        <a:srgbClr val="E0D4EE"/>
                      </a:solidFill>
                      <a:prstDash val="solid"/>
                      <a:round/>
                      <a:headEnd type="none" w="med" len="med"/>
                      <a:tailEnd type="none" w="med" len="med"/>
                    </a:lnR>
                    <a:lnT w="9525" cap="flat" cmpd="sng" algn="ctr">
                      <a:solidFill>
                        <a:srgbClr val="60E2EE"/>
                      </a:solidFill>
                      <a:prstDash val="solid"/>
                      <a:round/>
                      <a:headEnd type="none" w="med" len="med"/>
                      <a:tailEnd type="none" w="med" len="med"/>
                    </a:lnT>
                    <a:lnB w="9525" cap="flat" cmpd="sng" algn="ctr">
                      <a:solidFill>
                        <a:srgbClr val="60E2EE"/>
                      </a:solidFill>
                      <a:prstDash val="solid"/>
                      <a:round/>
                      <a:headEnd type="none" w="med" len="med"/>
                      <a:tailEnd type="none" w="med" len="med"/>
                    </a:lnB>
                    <a:noFill/>
                  </a:tcPr>
                </a:tc>
                <a:tc>
                  <a:txBody>
                    <a:bodyPr/>
                    <a:lstStyle/>
                    <a:p>
                      <a:pPr algn="r" rtl="0" fontAlgn="base"/>
                      <a:endParaRPr lang="en-US" sz="1050" dirty="0">
                        <a:effectLst/>
                        <a:latin typeface="Calibri"/>
                      </a:endParaRPr>
                    </a:p>
                  </a:txBody>
                  <a:tcPr anchor="ctr">
                    <a:lnL w="9525" cap="flat" cmpd="sng" algn="ctr">
                      <a:solidFill>
                        <a:srgbClr val="E0D4EE"/>
                      </a:solidFill>
                      <a:prstDash val="solid"/>
                      <a:round/>
                      <a:headEnd type="none" w="med" len="med"/>
                      <a:tailEnd type="none" w="med" len="med"/>
                    </a:lnL>
                    <a:lnR w="9525" cap="flat" cmpd="sng" algn="ctr">
                      <a:solidFill>
                        <a:srgbClr val="E0D4EE"/>
                      </a:solidFill>
                      <a:prstDash val="solid"/>
                      <a:round/>
                      <a:headEnd type="none" w="med" len="med"/>
                      <a:tailEnd type="none" w="med" len="med"/>
                    </a:lnR>
                    <a:lnT w="9525" cap="flat" cmpd="sng" algn="ctr">
                      <a:solidFill>
                        <a:srgbClr val="80E2EE"/>
                      </a:solidFill>
                      <a:prstDash val="solid"/>
                      <a:round/>
                      <a:headEnd type="none" w="med" len="med"/>
                      <a:tailEnd type="none" w="med" len="med"/>
                    </a:lnT>
                    <a:lnB w="9525" cap="flat" cmpd="sng" algn="ctr">
                      <a:solidFill>
                        <a:srgbClr val="80E2EE"/>
                      </a:solidFill>
                      <a:prstDash val="solid"/>
                      <a:round/>
                      <a:headEnd type="none" w="med" len="med"/>
                      <a:tailEnd type="none" w="med" len="med"/>
                    </a:lnB>
                    <a:noFill/>
                  </a:tcPr>
                </a:tc>
                <a:extLst>
                  <a:ext uri="{0D108BD9-81ED-4DB2-BD59-A6C34878D82A}">
                    <a16:rowId xmlns:a16="http://schemas.microsoft.com/office/drawing/2014/main" val="2784917533"/>
                  </a:ext>
                </a:extLst>
              </a:tr>
              <a:tr h="0">
                <a:tc>
                  <a:txBody>
                    <a:bodyPr/>
                    <a:lstStyle/>
                    <a:p>
                      <a:pPr rtl="0" fontAlgn="base"/>
                      <a:r>
                        <a:rPr lang="en-US" sz="1050" i="1" dirty="0">
                          <a:effectLst/>
                          <a:latin typeface="Calibri"/>
                        </a:rPr>
                        <a:t> Very Good</a:t>
                      </a:r>
                    </a:p>
                  </a:txBody>
                  <a:tcPr marL="85725" anchor="b">
                    <a:lnL w="9525" cap="flat" cmpd="sng" algn="ctr">
                      <a:solidFill>
                        <a:srgbClr val="20CCEE"/>
                      </a:solidFill>
                      <a:prstDash val="solid"/>
                      <a:round/>
                      <a:headEnd type="none" w="med" len="med"/>
                      <a:tailEnd type="none" w="med" len="med"/>
                    </a:lnL>
                    <a:lnR w="9525" cap="flat" cmpd="sng" algn="ctr">
                      <a:solidFill>
                        <a:srgbClr val="E0CCEE"/>
                      </a:solidFill>
                      <a:prstDash val="solid"/>
                      <a:round/>
                      <a:headEnd type="none" w="med" len="med"/>
                      <a:tailEnd type="none" w="med" len="med"/>
                    </a:lnR>
                    <a:lnT w="9525" cap="flat" cmpd="sng" algn="ctr">
                      <a:solidFill>
                        <a:srgbClr val="C0DCEE"/>
                      </a:solidFill>
                      <a:prstDash val="solid"/>
                      <a:round/>
                      <a:headEnd type="none" w="med" len="med"/>
                      <a:tailEnd type="none" w="med" len="med"/>
                    </a:lnT>
                    <a:lnB w="9525" cap="flat" cmpd="sng" algn="ctr">
                      <a:solidFill>
                        <a:srgbClr val="C0DCEE"/>
                      </a:solidFill>
                      <a:prstDash val="solid"/>
                      <a:round/>
                      <a:headEnd type="none" w="med" len="med"/>
                      <a:tailEnd type="none" w="med" len="med"/>
                    </a:lnB>
                    <a:noFill/>
                  </a:tcPr>
                </a:tc>
                <a:tc>
                  <a:txBody>
                    <a:bodyPr/>
                    <a:lstStyle/>
                    <a:p>
                      <a:pPr algn="r" rtl="0" fontAlgn="base"/>
                      <a:endParaRPr lang="en-US" sz="1050" dirty="0">
                        <a:effectLst/>
                        <a:latin typeface="Calibri"/>
                      </a:endParaRPr>
                    </a:p>
                  </a:txBody>
                  <a:tcPr anchor="b">
                    <a:lnL w="9525" cap="flat" cmpd="sng" algn="ctr">
                      <a:solidFill>
                        <a:srgbClr val="E0CCEE"/>
                      </a:solidFill>
                      <a:prstDash val="solid"/>
                      <a:round/>
                      <a:headEnd type="none" w="med" len="med"/>
                      <a:tailEnd type="none" w="med" len="med"/>
                    </a:lnL>
                    <a:lnR>
                      <a:noFill/>
                    </a:lnR>
                    <a:lnT w="9525" cap="flat" cmpd="sng" algn="ctr">
                      <a:solidFill>
                        <a:srgbClr val="C0E0EE"/>
                      </a:solidFill>
                      <a:prstDash val="solid"/>
                      <a:round/>
                      <a:headEnd type="none" w="med" len="med"/>
                      <a:tailEnd type="none" w="med" len="med"/>
                    </a:lnT>
                    <a:lnB w="9525" cap="flat" cmpd="sng" algn="ctr">
                      <a:solidFill>
                        <a:srgbClr val="C0E0EE"/>
                      </a:solidFill>
                      <a:prstDash val="solid"/>
                      <a:round/>
                      <a:headEnd type="none" w="med" len="med"/>
                      <a:tailEnd type="none" w="med" len="med"/>
                    </a:lnB>
                    <a:noFill/>
                  </a:tcPr>
                </a:tc>
                <a:tc>
                  <a:txBody>
                    <a:bodyPr/>
                    <a:lstStyle/>
                    <a:p>
                      <a:pPr algn="r" rtl="0" fontAlgn="base"/>
                      <a:r>
                        <a:rPr lang="en-US" sz="1050" dirty="0">
                          <a:effectLst/>
                          <a:latin typeface="Calibri"/>
                        </a:rPr>
                        <a:t> 398 (26.6%)</a:t>
                      </a:r>
                    </a:p>
                  </a:txBody>
                  <a:tcPr anchor="b">
                    <a:lnL>
                      <a:noFill/>
                    </a:lnL>
                    <a:lnR w="9525" cap="flat" cmpd="sng" algn="ctr">
                      <a:solidFill>
                        <a:srgbClr val="A0D8EE"/>
                      </a:solidFill>
                      <a:prstDash val="solid"/>
                      <a:round/>
                      <a:headEnd type="none" w="med" len="med"/>
                      <a:tailEnd type="none" w="med" len="med"/>
                    </a:lnR>
                    <a:lnT w="9525" cap="flat" cmpd="sng" algn="ctr">
                      <a:solidFill>
                        <a:srgbClr val="80DFEE"/>
                      </a:solidFill>
                      <a:prstDash val="solid"/>
                      <a:round/>
                      <a:headEnd type="none" w="med" len="med"/>
                      <a:tailEnd type="none" w="med" len="med"/>
                    </a:lnT>
                    <a:lnB w="9525" cap="flat" cmpd="sng" algn="ctr">
                      <a:solidFill>
                        <a:srgbClr val="80DFEE"/>
                      </a:solidFill>
                      <a:prstDash val="solid"/>
                      <a:round/>
                      <a:headEnd type="none" w="med" len="med"/>
                      <a:tailEnd type="none" w="med" len="med"/>
                    </a:lnB>
                    <a:noFill/>
                  </a:tcPr>
                </a:tc>
                <a:tc>
                  <a:txBody>
                    <a:bodyPr/>
                    <a:lstStyle/>
                    <a:p>
                      <a:pPr algn="r" rtl="0" fontAlgn="base"/>
                      <a:endParaRPr lang="en-US" sz="1050" dirty="0">
                        <a:effectLst/>
                        <a:latin typeface="Calibri"/>
                      </a:endParaRPr>
                    </a:p>
                  </a:txBody>
                  <a:tcPr anchor="b">
                    <a:lnL w="9525" cap="flat" cmpd="sng" algn="ctr">
                      <a:solidFill>
                        <a:srgbClr val="A0D8EE"/>
                      </a:solidFill>
                      <a:prstDash val="solid"/>
                      <a:round/>
                      <a:headEnd type="none" w="med" len="med"/>
                      <a:tailEnd type="none" w="med" len="med"/>
                    </a:lnL>
                    <a:lnR>
                      <a:noFill/>
                    </a:lnR>
                    <a:lnT w="9525" cap="flat" cmpd="sng" algn="ctr">
                      <a:solidFill>
                        <a:srgbClr val="E0D9EE"/>
                      </a:solidFill>
                      <a:prstDash val="solid"/>
                      <a:round/>
                      <a:headEnd type="none" w="med" len="med"/>
                      <a:tailEnd type="none" w="med" len="med"/>
                    </a:lnT>
                    <a:lnB w="9525" cap="flat" cmpd="sng" algn="ctr">
                      <a:solidFill>
                        <a:srgbClr val="E0D9EE"/>
                      </a:solidFill>
                      <a:prstDash val="solid"/>
                      <a:round/>
                      <a:headEnd type="none" w="med" len="med"/>
                      <a:tailEnd type="none" w="med" len="med"/>
                    </a:lnB>
                    <a:noFill/>
                  </a:tcPr>
                </a:tc>
                <a:tc>
                  <a:txBody>
                    <a:bodyPr/>
                    <a:lstStyle/>
                    <a:p>
                      <a:pPr algn="r" rtl="0" fontAlgn="base"/>
                      <a:r>
                        <a:rPr lang="en-US" sz="1050" dirty="0">
                          <a:effectLst/>
                          <a:latin typeface="Calibri"/>
                        </a:rPr>
                        <a:t>339 (22.7%)</a:t>
                      </a:r>
                    </a:p>
                  </a:txBody>
                  <a:tcPr anchor="b">
                    <a:lnL>
                      <a:noFill/>
                    </a:lnL>
                    <a:lnR w="9525" cap="flat" cmpd="sng" algn="ctr">
                      <a:solidFill>
                        <a:srgbClr val="00D9EE"/>
                      </a:solidFill>
                      <a:prstDash val="solid"/>
                      <a:round/>
                      <a:headEnd type="none" w="med" len="med"/>
                      <a:tailEnd type="none" w="med" len="med"/>
                    </a:lnR>
                    <a:lnT w="9525" cap="flat" cmpd="sng" algn="ctr">
                      <a:solidFill>
                        <a:srgbClr val="00E8EE"/>
                      </a:solidFill>
                      <a:prstDash val="solid"/>
                      <a:round/>
                      <a:headEnd type="none" w="med" len="med"/>
                      <a:tailEnd type="none" w="med" len="med"/>
                    </a:lnT>
                    <a:lnB w="9525" cap="flat" cmpd="sng" algn="ctr">
                      <a:solidFill>
                        <a:srgbClr val="00E8EE"/>
                      </a:solidFill>
                      <a:prstDash val="solid"/>
                      <a:round/>
                      <a:headEnd type="none" w="med" len="med"/>
                      <a:tailEnd type="none" w="med" len="med"/>
                    </a:lnB>
                    <a:noFill/>
                  </a:tcPr>
                </a:tc>
                <a:tc>
                  <a:txBody>
                    <a:bodyPr/>
                    <a:lstStyle/>
                    <a:p>
                      <a:pPr algn="r" rtl="0" fontAlgn="base"/>
                      <a:endParaRPr lang="en-US" sz="1050" dirty="0">
                        <a:effectLst/>
                        <a:latin typeface="Calibri"/>
                      </a:endParaRPr>
                    </a:p>
                  </a:txBody>
                  <a:tcPr anchor="b">
                    <a:lnL w="9525" cap="flat" cmpd="sng" algn="ctr">
                      <a:solidFill>
                        <a:srgbClr val="00D9EE"/>
                      </a:solidFill>
                      <a:prstDash val="solid"/>
                      <a:round/>
                      <a:headEnd type="none" w="med" len="med"/>
                      <a:tailEnd type="none" w="med" len="med"/>
                    </a:lnL>
                    <a:lnR>
                      <a:noFill/>
                    </a:lnR>
                    <a:lnT w="9525" cap="flat" cmpd="sng" algn="ctr">
                      <a:solidFill>
                        <a:srgbClr val="00E8EE"/>
                      </a:solidFill>
                      <a:prstDash val="solid"/>
                      <a:round/>
                      <a:headEnd type="none" w="med" len="med"/>
                      <a:tailEnd type="none" w="med" len="med"/>
                    </a:lnT>
                    <a:lnB w="9525" cap="flat" cmpd="sng" algn="ctr">
                      <a:solidFill>
                        <a:srgbClr val="00E8EE"/>
                      </a:solidFill>
                      <a:prstDash val="solid"/>
                      <a:round/>
                      <a:headEnd type="none" w="med" len="med"/>
                      <a:tailEnd type="none" w="med" len="med"/>
                    </a:lnB>
                    <a:noFill/>
                  </a:tcPr>
                </a:tc>
                <a:tc>
                  <a:txBody>
                    <a:bodyPr/>
                    <a:lstStyle/>
                    <a:p>
                      <a:pPr algn="r" rtl="0" fontAlgn="base"/>
                      <a:r>
                        <a:rPr lang="en-US" sz="1050" dirty="0">
                          <a:effectLst/>
                          <a:latin typeface="Calibri"/>
                        </a:rPr>
                        <a:t>59 (3.9%)</a:t>
                      </a:r>
                    </a:p>
                  </a:txBody>
                  <a:tcPr anchor="b">
                    <a:lnL>
                      <a:noFill/>
                    </a:lnL>
                    <a:lnR w="9525" cap="flat" cmpd="sng" algn="ctr">
                      <a:solidFill>
                        <a:srgbClr val="E0D4EE"/>
                      </a:solidFill>
                      <a:prstDash val="solid"/>
                      <a:round/>
                      <a:headEnd type="none" w="med" len="med"/>
                      <a:tailEnd type="none" w="med" len="med"/>
                    </a:lnR>
                    <a:lnT w="9525" cap="flat" cmpd="sng" algn="ctr">
                      <a:solidFill>
                        <a:srgbClr val="60E2EE"/>
                      </a:solidFill>
                      <a:prstDash val="solid"/>
                      <a:round/>
                      <a:headEnd type="none" w="med" len="med"/>
                      <a:tailEnd type="none" w="med" len="med"/>
                    </a:lnT>
                    <a:lnB w="9525" cap="flat" cmpd="sng" algn="ctr">
                      <a:solidFill>
                        <a:srgbClr val="60E2EE"/>
                      </a:solidFill>
                      <a:prstDash val="solid"/>
                      <a:round/>
                      <a:headEnd type="none" w="med" len="med"/>
                      <a:tailEnd type="none" w="med" len="med"/>
                    </a:lnB>
                    <a:noFill/>
                  </a:tcPr>
                </a:tc>
                <a:tc>
                  <a:txBody>
                    <a:bodyPr/>
                    <a:lstStyle/>
                    <a:p>
                      <a:pPr algn="r" rtl="0" fontAlgn="base"/>
                      <a:endParaRPr lang="en-US" sz="1050" dirty="0">
                        <a:effectLst/>
                        <a:latin typeface="Calibri"/>
                      </a:endParaRPr>
                    </a:p>
                  </a:txBody>
                  <a:tcPr anchor="ctr">
                    <a:lnL w="9525" cap="flat" cmpd="sng" algn="ctr">
                      <a:solidFill>
                        <a:srgbClr val="E0D4EE"/>
                      </a:solidFill>
                      <a:prstDash val="solid"/>
                      <a:round/>
                      <a:headEnd type="none" w="med" len="med"/>
                      <a:tailEnd type="none" w="med" len="med"/>
                    </a:lnL>
                    <a:lnR w="9525" cap="flat" cmpd="sng" algn="ctr">
                      <a:solidFill>
                        <a:srgbClr val="E0D4EE"/>
                      </a:solidFill>
                      <a:prstDash val="solid"/>
                      <a:round/>
                      <a:headEnd type="none" w="med" len="med"/>
                      <a:tailEnd type="none" w="med" len="med"/>
                    </a:lnR>
                    <a:lnT w="9525" cap="flat" cmpd="sng" algn="ctr">
                      <a:solidFill>
                        <a:srgbClr val="80E2EE"/>
                      </a:solidFill>
                      <a:prstDash val="solid"/>
                      <a:round/>
                      <a:headEnd type="none" w="med" len="med"/>
                      <a:tailEnd type="none" w="med" len="med"/>
                    </a:lnT>
                    <a:lnB w="9525" cap="flat" cmpd="sng" algn="ctr">
                      <a:solidFill>
                        <a:srgbClr val="80E2EE"/>
                      </a:solidFill>
                      <a:prstDash val="solid"/>
                      <a:round/>
                      <a:headEnd type="none" w="med" len="med"/>
                      <a:tailEnd type="none" w="med" len="med"/>
                    </a:lnB>
                    <a:noFill/>
                  </a:tcPr>
                </a:tc>
                <a:extLst>
                  <a:ext uri="{0D108BD9-81ED-4DB2-BD59-A6C34878D82A}">
                    <a16:rowId xmlns:a16="http://schemas.microsoft.com/office/drawing/2014/main" val="1316236872"/>
                  </a:ext>
                </a:extLst>
              </a:tr>
              <a:tr h="181989">
                <a:tc>
                  <a:txBody>
                    <a:bodyPr/>
                    <a:lstStyle/>
                    <a:p>
                      <a:pPr rtl="0" fontAlgn="base"/>
                      <a:r>
                        <a:rPr lang="en-US" sz="1050" b="1" dirty="0">
                          <a:effectLst/>
                          <a:latin typeface="Calibri"/>
                        </a:rPr>
                        <a:t>Public Service Motivation </a:t>
                      </a:r>
                      <a:r>
                        <a:rPr lang="en-US" sz="1050" b="0" dirty="0">
                          <a:effectLst/>
                          <a:latin typeface="Calibri"/>
                        </a:rPr>
                        <a:t>(scale)</a:t>
                      </a:r>
                      <a:endParaRPr lang="en-US" sz="1050" dirty="0">
                        <a:effectLst/>
                        <a:latin typeface="Calibri"/>
                      </a:endParaRPr>
                    </a:p>
                  </a:txBody>
                  <a:tcPr anchor="b">
                    <a:lnL>
                      <a:noFill/>
                    </a:lnL>
                    <a:lnR>
                      <a:noFill/>
                    </a:lnR>
                    <a:lnT w="9525" cap="flat" cmpd="sng" algn="ctr">
                      <a:solidFill>
                        <a:srgbClr val="C0DCEE"/>
                      </a:solidFill>
                      <a:prstDash val="solid"/>
                      <a:round/>
                      <a:headEnd type="none" w="med" len="med"/>
                      <a:tailEnd type="none" w="med" len="med"/>
                    </a:lnT>
                    <a:lnB w="9525" cap="flat" cmpd="sng" algn="ctr">
                      <a:solidFill>
                        <a:srgbClr val="C0DCEE"/>
                      </a:solidFill>
                      <a:prstDash val="solid"/>
                      <a:round/>
                      <a:headEnd type="none" w="med" len="med"/>
                      <a:tailEnd type="none" w="med" len="med"/>
                    </a:lnB>
                    <a:noFill/>
                  </a:tcPr>
                </a:tc>
                <a:tc>
                  <a:txBody>
                    <a:bodyPr/>
                    <a:lstStyle/>
                    <a:p>
                      <a:pPr algn="r" rtl="0" fontAlgn="base"/>
                      <a:r>
                        <a:rPr lang="en-US" sz="1050" dirty="0">
                          <a:effectLst/>
                          <a:latin typeface="Calibri"/>
                        </a:rPr>
                        <a:t>1,495</a:t>
                      </a:r>
                    </a:p>
                  </a:txBody>
                  <a:tcPr anchor="b">
                    <a:lnL>
                      <a:noFill/>
                    </a:lnL>
                    <a:lnR>
                      <a:noFill/>
                    </a:lnR>
                    <a:lnT w="9525" cap="flat" cmpd="sng" algn="ctr">
                      <a:solidFill>
                        <a:srgbClr val="C0E0EE"/>
                      </a:solidFill>
                      <a:prstDash val="solid"/>
                      <a:round/>
                      <a:headEnd type="none" w="med" len="med"/>
                      <a:tailEnd type="none" w="med" len="med"/>
                    </a:lnT>
                    <a:lnB w="9525" cap="flat" cmpd="sng" algn="ctr">
                      <a:solidFill>
                        <a:srgbClr val="C0E0EE"/>
                      </a:solidFill>
                      <a:prstDash val="solid"/>
                      <a:round/>
                      <a:headEnd type="none" w="med" len="med"/>
                      <a:tailEnd type="none" w="med" len="med"/>
                    </a:lnB>
                    <a:noFill/>
                  </a:tcPr>
                </a:tc>
                <a:tc>
                  <a:txBody>
                    <a:bodyPr/>
                    <a:lstStyle/>
                    <a:p>
                      <a:pPr algn="r" rtl="0" fontAlgn="base"/>
                      <a:r>
                        <a:rPr lang="en-US" sz="1050" dirty="0">
                          <a:effectLst/>
                          <a:latin typeface="Calibri"/>
                        </a:rPr>
                        <a:t>20.0 (3.4) </a:t>
                      </a:r>
                    </a:p>
                  </a:txBody>
                  <a:tcPr anchor="b">
                    <a:lnL>
                      <a:noFill/>
                    </a:lnL>
                    <a:lnR>
                      <a:noFill/>
                    </a:lnR>
                    <a:lnT w="9525" cap="flat" cmpd="sng" algn="ctr">
                      <a:solidFill>
                        <a:srgbClr val="80DFEE"/>
                      </a:solidFill>
                      <a:prstDash val="solid"/>
                      <a:round/>
                      <a:headEnd type="none" w="med" len="med"/>
                      <a:tailEnd type="none" w="med" len="med"/>
                    </a:lnT>
                    <a:lnB w="9525" cap="flat" cmpd="sng" algn="ctr">
                      <a:solidFill>
                        <a:srgbClr val="80DFEE"/>
                      </a:solidFill>
                      <a:prstDash val="solid"/>
                      <a:round/>
                      <a:headEnd type="none" w="med" len="med"/>
                      <a:tailEnd type="none" w="med" len="med"/>
                    </a:lnB>
                    <a:noFill/>
                  </a:tcPr>
                </a:tc>
                <a:tc>
                  <a:txBody>
                    <a:bodyPr/>
                    <a:lstStyle/>
                    <a:p>
                      <a:pPr algn="r" rtl="0" fontAlgn="base"/>
                      <a:r>
                        <a:rPr lang="en-US" sz="1050" dirty="0">
                          <a:effectLst/>
                          <a:latin typeface="Calibri"/>
                        </a:rPr>
                        <a:t>   </a:t>
                      </a:r>
                    </a:p>
                  </a:txBody>
                  <a:tcPr anchor="b">
                    <a:lnL>
                      <a:noFill/>
                    </a:lnL>
                    <a:lnR>
                      <a:noFill/>
                    </a:lnR>
                    <a:lnT w="9525" cap="flat" cmpd="sng" algn="ctr">
                      <a:solidFill>
                        <a:srgbClr val="E0D9EE"/>
                      </a:solidFill>
                      <a:prstDash val="solid"/>
                      <a:round/>
                      <a:headEnd type="none" w="med" len="med"/>
                      <a:tailEnd type="none" w="med" len="med"/>
                    </a:lnT>
                    <a:lnB w="9525" cap="flat" cmpd="sng" algn="ctr">
                      <a:solidFill>
                        <a:srgbClr val="E0D9EE"/>
                      </a:solidFill>
                      <a:prstDash val="solid"/>
                      <a:round/>
                      <a:headEnd type="none" w="med" len="med"/>
                      <a:tailEnd type="none" w="med" len="med"/>
                    </a:lnB>
                    <a:noFill/>
                  </a:tcPr>
                </a:tc>
                <a:tc>
                  <a:txBody>
                    <a:bodyPr/>
                    <a:lstStyle/>
                    <a:p>
                      <a:pPr algn="r" rtl="0" fontAlgn="base"/>
                      <a:r>
                        <a:rPr lang="en-US" sz="1050" dirty="0">
                          <a:effectLst/>
                          <a:latin typeface="Calibri"/>
                        </a:rPr>
                        <a:t>20.0 (3.4) </a:t>
                      </a:r>
                    </a:p>
                  </a:txBody>
                  <a:tcPr anchor="b">
                    <a:lnL>
                      <a:noFill/>
                    </a:lnL>
                    <a:lnR>
                      <a:noFill/>
                    </a:lnR>
                    <a:lnT w="9525" cap="flat" cmpd="sng" algn="ctr">
                      <a:solidFill>
                        <a:srgbClr val="00E8EE"/>
                      </a:solidFill>
                      <a:prstDash val="solid"/>
                      <a:round/>
                      <a:headEnd type="none" w="med" len="med"/>
                      <a:tailEnd type="none" w="med" len="med"/>
                    </a:lnT>
                    <a:lnB w="9525" cap="flat" cmpd="sng" algn="ctr">
                      <a:solidFill>
                        <a:srgbClr val="00E8EE"/>
                      </a:solidFill>
                      <a:prstDash val="solid"/>
                      <a:round/>
                      <a:headEnd type="none" w="med" len="med"/>
                      <a:tailEnd type="none" w="med" len="med"/>
                    </a:lnB>
                    <a:noFill/>
                  </a:tcPr>
                </a:tc>
                <a:tc>
                  <a:txBody>
                    <a:bodyPr/>
                    <a:lstStyle/>
                    <a:p>
                      <a:pPr algn="r" rtl="0" fontAlgn="base"/>
                      <a:r>
                        <a:rPr lang="en-US" sz="1050" dirty="0">
                          <a:effectLst/>
                          <a:latin typeface="Calibri"/>
                        </a:rPr>
                        <a:t> </a:t>
                      </a:r>
                    </a:p>
                  </a:txBody>
                  <a:tcPr anchor="b">
                    <a:lnL>
                      <a:noFill/>
                    </a:lnL>
                    <a:lnR>
                      <a:noFill/>
                    </a:lnR>
                    <a:lnT w="9525" cap="flat" cmpd="sng" algn="ctr">
                      <a:solidFill>
                        <a:srgbClr val="00E8EE"/>
                      </a:solidFill>
                      <a:prstDash val="solid"/>
                      <a:round/>
                      <a:headEnd type="none" w="med" len="med"/>
                      <a:tailEnd type="none" w="med" len="med"/>
                    </a:lnT>
                    <a:lnB w="9525" cap="flat" cmpd="sng" algn="ctr">
                      <a:solidFill>
                        <a:srgbClr val="00E8EE"/>
                      </a:solidFill>
                      <a:prstDash val="solid"/>
                      <a:round/>
                      <a:headEnd type="none" w="med" len="med"/>
                      <a:tailEnd type="none" w="med" len="med"/>
                    </a:lnB>
                    <a:noFill/>
                  </a:tcPr>
                </a:tc>
                <a:tc>
                  <a:txBody>
                    <a:bodyPr/>
                    <a:lstStyle/>
                    <a:p>
                      <a:pPr algn="r" rtl="0" fontAlgn="base"/>
                      <a:r>
                        <a:rPr lang="en-US" sz="1050" dirty="0">
                          <a:effectLst/>
                          <a:latin typeface="Calibri"/>
                        </a:rPr>
                        <a:t>19.9 (3.4) </a:t>
                      </a:r>
                    </a:p>
                  </a:txBody>
                  <a:tcPr anchor="b">
                    <a:lnL>
                      <a:noFill/>
                    </a:lnL>
                    <a:lnR>
                      <a:noFill/>
                    </a:lnR>
                    <a:lnT w="9525" cap="flat" cmpd="sng" algn="ctr">
                      <a:solidFill>
                        <a:srgbClr val="60E2EE"/>
                      </a:solidFill>
                      <a:prstDash val="solid"/>
                      <a:round/>
                      <a:headEnd type="none" w="med" len="med"/>
                      <a:tailEnd type="none" w="med" len="med"/>
                    </a:lnT>
                    <a:lnB w="9525" cap="flat" cmpd="sng" algn="ctr">
                      <a:solidFill>
                        <a:srgbClr val="60E2EE"/>
                      </a:solidFill>
                      <a:prstDash val="solid"/>
                      <a:round/>
                      <a:headEnd type="none" w="med" len="med"/>
                      <a:tailEnd type="none" w="med" len="med"/>
                    </a:lnB>
                    <a:noFill/>
                  </a:tcPr>
                </a:tc>
                <a:tc>
                  <a:txBody>
                    <a:bodyPr/>
                    <a:lstStyle/>
                    <a:p>
                      <a:pPr algn="r" rtl="0" fontAlgn="base"/>
                      <a:r>
                        <a:rPr lang="en-US" sz="1050" dirty="0">
                          <a:effectLst/>
                          <a:latin typeface="Calibri"/>
                        </a:rPr>
                        <a:t>Mann-Whitney p-value = 0.838  </a:t>
                      </a:r>
                    </a:p>
                  </a:txBody>
                  <a:tcPr anchor="b">
                    <a:lnL>
                      <a:noFill/>
                    </a:lnL>
                    <a:lnR>
                      <a:noFill/>
                    </a:lnR>
                    <a:lnT w="9525" cap="flat" cmpd="sng" algn="ctr">
                      <a:solidFill>
                        <a:srgbClr val="80E2EE"/>
                      </a:solidFill>
                      <a:prstDash val="solid"/>
                      <a:round/>
                      <a:headEnd type="none" w="med" len="med"/>
                      <a:tailEnd type="none" w="med" len="med"/>
                    </a:lnT>
                    <a:lnB w="9525" cap="flat" cmpd="sng" algn="ctr">
                      <a:solidFill>
                        <a:srgbClr val="80E2EE"/>
                      </a:solidFill>
                      <a:prstDash val="solid"/>
                      <a:round/>
                      <a:headEnd type="none" w="med" len="med"/>
                      <a:tailEnd type="none" w="med" len="med"/>
                    </a:lnB>
                    <a:noFill/>
                  </a:tcPr>
                </a:tc>
                <a:extLst>
                  <a:ext uri="{0D108BD9-81ED-4DB2-BD59-A6C34878D82A}">
                    <a16:rowId xmlns:a16="http://schemas.microsoft.com/office/drawing/2014/main" val="1534125824"/>
                  </a:ext>
                </a:extLst>
              </a:tr>
              <a:tr h="171160">
                <a:tc>
                  <a:txBody>
                    <a:bodyPr/>
                    <a:lstStyle/>
                    <a:p>
                      <a:pPr rtl="0" fontAlgn="base"/>
                      <a:r>
                        <a:rPr lang="en-US" sz="1050" b="1" dirty="0">
                          <a:effectLst/>
                          <a:latin typeface="Calibri"/>
                        </a:rPr>
                        <a:t>Wellness </a:t>
                      </a:r>
                      <a:r>
                        <a:rPr lang="en-US" sz="1050" b="0" dirty="0">
                          <a:effectLst/>
                          <a:latin typeface="Calibri"/>
                        </a:rPr>
                        <a:t>(scale)</a:t>
                      </a:r>
                      <a:endParaRPr lang="en-US" sz="1050" dirty="0">
                        <a:effectLst/>
                        <a:latin typeface="Calibri"/>
                      </a:endParaRPr>
                    </a:p>
                  </a:txBody>
                  <a:tcPr anchor="b">
                    <a:lnL>
                      <a:noFill/>
                    </a:lnL>
                    <a:lnR>
                      <a:noFill/>
                    </a:lnR>
                    <a:lnT w="9525" cap="flat" cmpd="sng" algn="ctr">
                      <a:solidFill>
                        <a:srgbClr val="C0DCEE"/>
                      </a:solidFill>
                      <a:prstDash val="solid"/>
                      <a:round/>
                      <a:headEnd type="none" w="med" len="med"/>
                      <a:tailEnd type="none" w="med" len="med"/>
                    </a:lnT>
                    <a:lnB w="9525" cap="flat" cmpd="sng" algn="ctr">
                      <a:solidFill>
                        <a:srgbClr val="C0DCEE"/>
                      </a:solidFill>
                      <a:prstDash val="solid"/>
                      <a:round/>
                      <a:headEnd type="none" w="med" len="med"/>
                      <a:tailEnd type="none" w="med" len="med"/>
                    </a:lnB>
                    <a:noFill/>
                  </a:tcPr>
                </a:tc>
                <a:tc>
                  <a:txBody>
                    <a:bodyPr/>
                    <a:lstStyle/>
                    <a:p>
                      <a:pPr algn="r" rtl="0" fontAlgn="base"/>
                      <a:r>
                        <a:rPr lang="en-US" sz="1050" dirty="0">
                          <a:effectLst/>
                          <a:latin typeface="Calibri"/>
                        </a:rPr>
                        <a:t>1,495</a:t>
                      </a:r>
                    </a:p>
                  </a:txBody>
                  <a:tcPr anchor="b">
                    <a:lnL>
                      <a:noFill/>
                    </a:lnL>
                    <a:lnR>
                      <a:noFill/>
                    </a:lnR>
                    <a:lnT w="9525" cap="flat" cmpd="sng" algn="ctr">
                      <a:solidFill>
                        <a:srgbClr val="C0E0EE"/>
                      </a:solidFill>
                      <a:prstDash val="solid"/>
                      <a:round/>
                      <a:headEnd type="none" w="med" len="med"/>
                      <a:tailEnd type="none" w="med" len="med"/>
                    </a:lnT>
                    <a:lnB w="9525" cap="flat" cmpd="sng" algn="ctr">
                      <a:solidFill>
                        <a:srgbClr val="C0E0EE"/>
                      </a:solidFill>
                      <a:prstDash val="solid"/>
                      <a:round/>
                      <a:headEnd type="none" w="med" len="med"/>
                      <a:tailEnd type="none" w="med" len="med"/>
                    </a:lnB>
                    <a:noFill/>
                  </a:tcPr>
                </a:tc>
                <a:tc>
                  <a:txBody>
                    <a:bodyPr/>
                    <a:lstStyle/>
                    <a:p>
                      <a:pPr algn="r" rtl="0" fontAlgn="base"/>
                      <a:r>
                        <a:rPr lang="en-US" sz="1050" dirty="0">
                          <a:effectLst/>
                          <a:latin typeface="Calibri"/>
                        </a:rPr>
                        <a:t>19.0 (3.5) </a:t>
                      </a:r>
                    </a:p>
                  </a:txBody>
                  <a:tcPr anchor="b">
                    <a:lnL>
                      <a:noFill/>
                    </a:lnL>
                    <a:lnR>
                      <a:noFill/>
                    </a:lnR>
                    <a:lnT w="9525" cap="flat" cmpd="sng" algn="ctr">
                      <a:solidFill>
                        <a:srgbClr val="80DFEE"/>
                      </a:solidFill>
                      <a:prstDash val="solid"/>
                      <a:round/>
                      <a:headEnd type="none" w="med" len="med"/>
                      <a:tailEnd type="none" w="med" len="med"/>
                    </a:lnT>
                    <a:lnB w="9525" cap="flat" cmpd="sng" algn="ctr">
                      <a:solidFill>
                        <a:srgbClr val="80DFEE"/>
                      </a:solidFill>
                      <a:prstDash val="solid"/>
                      <a:round/>
                      <a:headEnd type="none" w="med" len="med"/>
                      <a:tailEnd type="none" w="med" len="med"/>
                    </a:lnB>
                    <a:noFill/>
                  </a:tcPr>
                </a:tc>
                <a:tc>
                  <a:txBody>
                    <a:bodyPr/>
                    <a:lstStyle/>
                    <a:p>
                      <a:pPr algn="r" rtl="0" fontAlgn="base"/>
                      <a:r>
                        <a:rPr lang="en-US" sz="1050" dirty="0">
                          <a:effectLst/>
                          <a:latin typeface="Calibri"/>
                        </a:rPr>
                        <a:t>  </a:t>
                      </a:r>
                    </a:p>
                  </a:txBody>
                  <a:tcPr anchor="b">
                    <a:lnL>
                      <a:noFill/>
                    </a:lnL>
                    <a:lnR>
                      <a:noFill/>
                    </a:lnR>
                    <a:lnT w="9525" cap="flat" cmpd="sng" algn="ctr">
                      <a:solidFill>
                        <a:srgbClr val="E0D9EE"/>
                      </a:solidFill>
                      <a:prstDash val="solid"/>
                      <a:round/>
                      <a:headEnd type="none" w="med" len="med"/>
                      <a:tailEnd type="none" w="med" len="med"/>
                    </a:lnT>
                    <a:lnB w="9525" cap="flat" cmpd="sng" algn="ctr">
                      <a:solidFill>
                        <a:srgbClr val="E0D9EE"/>
                      </a:solidFill>
                      <a:prstDash val="solid"/>
                      <a:round/>
                      <a:headEnd type="none" w="med" len="med"/>
                      <a:tailEnd type="none" w="med" len="med"/>
                    </a:lnB>
                    <a:noFill/>
                  </a:tcPr>
                </a:tc>
                <a:tc>
                  <a:txBody>
                    <a:bodyPr/>
                    <a:lstStyle/>
                    <a:p>
                      <a:pPr algn="r" rtl="0" fontAlgn="base"/>
                      <a:r>
                        <a:rPr lang="en-US" sz="1050" dirty="0">
                          <a:effectLst/>
                          <a:latin typeface="Calibri"/>
                        </a:rPr>
                        <a:t>19.7 (3.4) </a:t>
                      </a:r>
                    </a:p>
                  </a:txBody>
                  <a:tcPr anchor="b">
                    <a:lnL>
                      <a:noFill/>
                    </a:lnL>
                    <a:lnR>
                      <a:noFill/>
                    </a:lnR>
                    <a:lnT w="9525" cap="flat" cmpd="sng" algn="ctr">
                      <a:solidFill>
                        <a:srgbClr val="00E8EE"/>
                      </a:solidFill>
                      <a:prstDash val="solid"/>
                      <a:round/>
                      <a:headEnd type="none" w="med" len="med"/>
                      <a:tailEnd type="none" w="med" len="med"/>
                    </a:lnT>
                    <a:lnB w="9525" cap="flat" cmpd="sng" algn="ctr">
                      <a:solidFill>
                        <a:srgbClr val="00E8EE"/>
                      </a:solidFill>
                      <a:prstDash val="solid"/>
                      <a:round/>
                      <a:headEnd type="none" w="med" len="med"/>
                      <a:tailEnd type="none" w="med" len="med"/>
                    </a:lnB>
                    <a:noFill/>
                  </a:tcPr>
                </a:tc>
                <a:tc>
                  <a:txBody>
                    <a:bodyPr/>
                    <a:lstStyle/>
                    <a:p>
                      <a:pPr algn="r" rtl="0" fontAlgn="base"/>
                      <a:endParaRPr lang="en-US" sz="1050" dirty="0">
                        <a:effectLst/>
                        <a:latin typeface="Calibri"/>
                      </a:endParaRPr>
                    </a:p>
                  </a:txBody>
                  <a:tcPr anchor="b">
                    <a:lnL>
                      <a:noFill/>
                    </a:lnL>
                    <a:lnR>
                      <a:noFill/>
                    </a:lnR>
                    <a:lnT w="9525" cap="flat" cmpd="sng" algn="ctr">
                      <a:solidFill>
                        <a:srgbClr val="00E8EE"/>
                      </a:solidFill>
                      <a:prstDash val="solid"/>
                      <a:round/>
                      <a:headEnd type="none" w="med" len="med"/>
                      <a:tailEnd type="none" w="med" len="med"/>
                    </a:lnT>
                    <a:lnB w="9525" cap="flat" cmpd="sng" algn="ctr">
                      <a:solidFill>
                        <a:srgbClr val="00E8EE"/>
                      </a:solidFill>
                      <a:prstDash val="solid"/>
                      <a:round/>
                      <a:headEnd type="none" w="med" len="med"/>
                      <a:tailEnd type="none" w="med" len="med"/>
                    </a:lnB>
                    <a:noFill/>
                  </a:tcPr>
                </a:tc>
                <a:tc>
                  <a:txBody>
                    <a:bodyPr/>
                    <a:lstStyle/>
                    <a:p>
                      <a:pPr algn="r" rtl="0" fontAlgn="base"/>
                      <a:r>
                        <a:rPr lang="en-US" sz="1050" dirty="0">
                          <a:effectLst/>
                          <a:latin typeface="Calibri"/>
                        </a:rPr>
                        <a:t>17.2 (3.1) </a:t>
                      </a:r>
                    </a:p>
                  </a:txBody>
                  <a:tcPr anchor="b">
                    <a:lnL>
                      <a:noFill/>
                    </a:lnL>
                    <a:lnR>
                      <a:noFill/>
                    </a:lnR>
                    <a:lnT w="9525" cap="flat" cmpd="sng" algn="ctr">
                      <a:solidFill>
                        <a:srgbClr val="60E2EE"/>
                      </a:solidFill>
                      <a:prstDash val="solid"/>
                      <a:round/>
                      <a:headEnd type="none" w="med" len="med"/>
                      <a:tailEnd type="none" w="med" len="med"/>
                    </a:lnT>
                    <a:lnB w="9525" cap="flat" cmpd="sng" algn="ctr">
                      <a:solidFill>
                        <a:srgbClr val="60E2EE"/>
                      </a:solidFill>
                      <a:prstDash val="solid"/>
                      <a:round/>
                      <a:headEnd type="none" w="med" len="med"/>
                      <a:tailEnd type="none" w="med" len="med"/>
                    </a:lnB>
                    <a:noFill/>
                  </a:tcPr>
                </a:tc>
                <a:tc>
                  <a:txBody>
                    <a:bodyPr/>
                    <a:lstStyle/>
                    <a:p>
                      <a:pPr algn="r" rtl="0" fontAlgn="base"/>
                      <a:r>
                        <a:rPr lang="en-US" sz="1050" dirty="0">
                          <a:effectLst/>
                          <a:latin typeface="Calibri"/>
                        </a:rPr>
                        <a:t>Mann-Whitney p-value &lt;0.001**  </a:t>
                      </a:r>
                    </a:p>
                  </a:txBody>
                  <a:tcPr anchor="b">
                    <a:lnL>
                      <a:noFill/>
                    </a:lnL>
                    <a:lnR>
                      <a:noFill/>
                    </a:lnR>
                    <a:lnT w="9525" cap="flat" cmpd="sng" algn="ctr">
                      <a:solidFill>
                        <a:srgbClr val="80E2EE"/>
                      </a:solidFill>
                      <a:prstDash val="solid"/>
                      <a:round/>
                      <a:headEnd type="none" w="med" len="med"/>
                      <a:tailEnd type="none" w="med" len="med"/>
                    </a:lnT>
                    <a:lnB w="9525" cap="flat" cmpd="sng" algn="ctr">
                      <a:solidFill>
                        <a:srgbClr val="80E2EE"/>
                      </a:solidFill>
                      <a:prstDash val="solid"/>
                      <a:round/>
                      <a:headEnd type="none" w="med" len="med"/>
                      <a:tailEnd type="none" w="med" len="med"/>
                    </a:lnB>
                    <a:noFill/>
                  </a:tcPr>
                </a:tc>
                <a:extLst>
                  <a:ext uri="{0D108BD9-81ED-4DB2-BD59-A6C34878D82A}">
                    <a16:rowId xmlns:a16="http://schemas.microsoft.com/office/drawing/2014/main" val="3276609336"/>
                  </a:ext>
                </a:extLst>
              </a:tr>
              <a:tr h="171160">
                <a:tc>
                  <a:txBody>
                    <a:bodyPr/>
                    <a:lstStyle/>
                    <a:p>
                      <a:pPr rtl="0" fontAlgn="base"/>
                      <a:r>
                        <a:rPr lang="en-US" sz="1050" b="1" dirty="0">
                          <a:effectLst/>
                          <a:latin typeface="Calibri"/>
                        </a:rPr>
                        <a:t>**Denote p value &lt; 0.5</a:t>
                      </a:r>
                    </a:p>
                  </a:txBody>
                  <a:tcPr anchor="b">
                    <a:lnL>
                      <a:noFill/>
                    </a:lnL>
                    <a:lnR>
                      <a:noFill/>
                    </a:lnR>
                    <a:lnT w="9525" cap="flat" cmpd="sng" algn="ctr">
                      <a:solidFill>
                        <a:srgbClr val="C0DCEE"/>
                      </a:solidFill>
                      <a:prstDash val="solid"/>
                      <a:round/>
                      <a:headEnd type="none" w="med" len="med"/>
                      <a:tailEnd type="none" w="med" len="med"/>
                    </a:lnT>
                    <a:lnB w="9525" cap="flat" cmpd="sng" algn="ctr">
                      <a:solidFill>
                        <a:srgbClr val="C0DCEE"/>
                      </a:solidFill>
                      <a:prstDash val="solid"/>
                      <a:round/>
                      <a:headEnd type="none" w="med" len="med"/>
                      <a:tailEnd type="none" w="med" len="med"/>
                    </a:lnB>
                    <a:noFill/>
                  </a:tcPr>
                </a:tc>
                <a:tc>
                  <a:txBody>
                    <a:bodyPr/>
                    <a:lstStyle/>
                    <a:p>
                      <a:pPr algn="r" rtl="0" fontAlgn="base"/>
                      <a:endParaRPr lang="en-US" sz="1050" dirty="0">
                        <a:effectLst/>
                        <a:latin typeface="Calibri"/>
                      </a:endParaRPr>
                    </a:p>
                  </a:txBody>
                  <a:tcPr anchor="b">
                    <a:lnL>
                      <a:noFill/>
                    </a:lnL>
                    <a:lnR>
                      <a:noFill/>
                    </a:lnR>
                    <a:lnT w="9525" cap="flat" cmpd="sng" algn="ctr">
                      <a:solidFill>
                        <a:srgbClr val="C0E0EE"/>
                      </a:solidFill>
                      <a:prstDash val="solid"/>
                      <a:round/>
                      <a:headEnd type="none" w="med" len="med"/>
                      <a:tailEnd type="none" w="med" len="med"/>
                    </a:lnT>
                    <a:lnB w="9525" cap="flat" cmpd="sng" algn="ctr">
                      <a:solidFill>
                        <a:srgbClr val="C0E0EE"/>
                      </a:solidFill>
                      <a:prstDash val="solid"/>
                      <a:round/>
                      <a:headEnd type="none" w="med" len="med"/>
                      <a:tailEnd type="none" w="med" len="med"/>
                    </a:lnB>
                    <a:noFill/>
                  </a:tcPr>
                </a:tc>
                <a:tc>
                  <a:txBody>
                    <a:bodyPr/>
                    <a:lstStyle/>
                    <a:p>
                      <a:pPr algn="r" rtl="0" fontAlgn="base"/>
                      <a:endParaRPr lang="en-US" sz="1050" dirty="0">
                        <a:effectLst/>
                        <a:latin typeface="Calibri"/>
                      </a:endParaRPr>
                    </a:p>
                  </a:txBody>
                  <a:tcPr anchor="b">
                    <a:lnL>
                      <a:noFill/>
                    </a:lnL>
                    <a:lnR>
                      <a:noFill/>
                    </a:lnR>
                    <a:lnT w="9525" cap="flat" cmpd="sng" algn="ctr">
                      <a:solidFill>
                        <a:srgbClr val="80DFEE"/>
                      </a:solidFill>
                      <a:prstDash val="solid"/>
                      <a:round/>
                      <a:headEnd type="none" w="med" len="med"/>
                      <a:tailEnd type="none" w="med" len="med"/>
                    </a:lnT>
                    <a:lnB w="9525" cap="flat" cmpd="sng" algn="ctr">
                      <a:solidFill>
                        <a:srgbClr val="80DFEE"/>
                      </a:solidFill>
                      <a:prstDash val="solid"/>
                      <a:round/>
                      <a:headEnd type="none" w="med" len="med"/>
                      <a:tailEnd type="none" w="med" len="med"/>
                    </a:lnB>
                    <a:noFill/>
                  </a:tcPr>
                </a:tc>
                <a:tc>
                  <a:txBody>
                    <a:bodyPr/>
                    <a:lstStyle/>
                    <a:p>
                      <a:pPr algn="r" rtl="0" fontAlgn="base"/>
                      <a:endParaRPr lang="en-US" sz="1050" dirty="0">
                        <a:effectLst/>
                        <a:latin typeface="Calibri"/>
                      </a:endParaRPr>
                    </a:p>
                  </a:txBody>
                  <a:tcPr anchor="b">
                    <a:lnL>
                      <a:noFill/>
                    </a:lnL>
                    <a:lnR>
                      <a:noFill/>
                    </a:lnR>
                    <a:lnT w="9525" cap="flat" cmpd="sng" algn="ctr">
                      <a:solidFill>
                        <a:srgbClr val="E0D9EE"/>
                      </a:solidFill>
                      <a:prstDash val="solid"/>
                      <a:round/>
                      <a:headEnd type="none" w="med" len="med"/>
                      <a:tailEnd type="none" w="med" len="med"/>
                    </a:lnT>
                    <a:lnB w="9525" cap="flat" cmpd="sng" algn="ctr">
                      <a:solidFill>
                        <a:srgbClr val="E0D9EE"/>
                      </a:solidFill>
                      <a:prstDash val="solid"/>
                      <a:round/>
                      <a:headEnd type="none" w="med" len="med"/>
                      <a:tailEnd type="none" w="med" len="med"/>
                    </a:lnB>
                    <a:noFill/>
                  </a:tcPr>
                </a:tc>
                <a:tc>
                  <a:txBody>
                    <a:bodyPr/>
                    <a:lstStyle/>
                    <a:p>
                      <a:pPr algn="r" rtl="0" fontAlgn="base"/>
                      <a:endParaRPr lang="en-US" sz="1050" dirty="0">
                        <a:effectLst/>
                        <a:latin typeface="Calibri"/>
                      </a:endParaRPr>
                    </a:p>
                  </a:txBody>
                  <a:tcPr anchor="b">
                    <a:lnL>
                      <a:noFill/>
                    </a:lnL>
                    <a:lnR>
                      <a:noFill/>
                    </a:lnR>
                    <a:lnT w="9525" cap="flat" cmpd="sng" algn="ctr">
                      <a:solidFill>
                        <a:srgbClr val="00E8EE"/>
                      </a:solidFill>
                      <a:prstDash val="solid"/>
                      <a:round/>
                      <a:headEnd type="none" w="med" len="med"/>
                      <a:tailEnd type="none" w="med" len="med"/>
                    </a:lnT>
                    <a:lnB w="9525" cap="flat" cmpd="sng" algn="ctr">
                      <a:solidFill>
                        <a:srgbClr val="00E8EE"/>
                      </a:solidFill>
                      <a:prstDash val="solid"/>
                      <a:round/>
                      <a:headEnd type="none" w="med" len="med"/>
                      <a:tailEnd type="none" w="med" len="med"/>
                    </a:lnB>
                    <a:noFill/>
                  </a:tcPr>
                </a:tc>
                <a:tc>
                  <a:txBody>
                    <a:bodyPr/>
                    <a:lstStyle/>
                    <a:p>
                      <a:pPr algn="r" rtl="0" fontAlgn="base"/>
                      <a:endParaRPr lang="en-US" sz="1050" dirty="0">
                        <a:effectLst/>
                        <a:latin typeface="Calibri"/>
                      </a:endParaRPr>
                    </a:p>
                  </a:txBody>
                  <a:tcPr anchor="b">
                    <a:lnL>
                      <a:noFill/>
                    </a:lnL>
                    <a:lnR>
                      <a:noFill/>
                    </a:lnR>
                    <a:lnT w="9525" cap="flat" cmpd="sng" algn="ctr">
                      <a:solidFill>
                        <a:srgbClr val="00E8EE"/>
                      </a:solidFill>
                      <a:prstDash val="solid"/>
                      <a:round/>
                      <a:headEnd type="none" w="med" len="med"/>
                      <a:tailEnd type="none" w="med" len="med"/>
                    </a:lnT>
                    <a:lnB w="9525" cap="flat" cmpd="sng" algn="ctr">
                      <a:solidFill>
                        <a:srgbClr val="00E8EE"/>
                      </a:solidFill>
                      <a:prstDash val="solid"/>
                      <a:round/>
                      <a:headEnd type="none" w="med" len="med"/>
                      <a:tailEnd type="none" w="med" len="med"/>
                    </a:lnB>
                    <a:noFill/>
                  </a:tcPr>
                </a:tc>
                <a:tc>
                  <a:txBody>
                    <a:bodyPr/>
                    <a:lstStyle/>
                    <a:p>
                      <a:pPr algn="r" rtl="0" fontAlgn="base"/>
                      <a:endParaRPr lang="en-US" sz="1050" dirty="0">
                        <a:effectLst/>
                        <a:latin typeface="Calibri"/>
                      </a:endParaRPr>
                    </a:p>
                  </a:txBody>
                  <a:tcPr anchor="b">
                    <a:lnL>
                      <a:noFill/>
                    </a:lnL>
                    <a:lnR>
                      <a:noFill/>
                    </a:lnR>
                    <a:lnT w="9525" cap="flat" cmpd="sng" algn="ctr">
                      <a:solidFill>
                        <a:srgbClr val="60E2EE"/>
                      </a:solidFill>
                      <a:prstDash val="solid"/>
                      <a:round/>
                      <a:headEnd type="none" w="med" len="med"/>
                      <a:tailEnd type="none" w="med" len="med"/>
                    </a:lnT>
                    <a:lnB w="9525" cap="flat" cmpd="sng" algn="ctr">
                      <a:solidFill>
                        <a:srgbClr val="60E2EE"/>
                      </a:solidFill>
                      <a:prstDash val="solid"/>
                      <a:round/>
                      <a:headEnd type="none" w="med" len="med"/>
                      <a:tailEnd type="none" w="med" len="med"/>
                    </a:lnB>
                    <a:noFill/>
                  </a:tcPr>
                </a:tc>
                <a:tc>
                  <a:txBody>
                    <a:bodyPr/>
                    <a:lstStyle/>
                    <a:p>
                      <a:pPr algn="r" rtl="0" fontAlgn="base"/>
                      <a:endParaRPr lang="en-US" sz="1050" dirty="0">
                        <a:effectLst/>
                        <a:latin typeface="Calibri"/>
                      </a:endParaRPr>
                    </a:p>
                  </a:txBody>
                  <a:tcPr anchor="b">
                    <a:lnL>
                      <a:noFill/>
                    </a:lnL>
                    <a:lnR>
                      <a:noFill/>
                    </a:lnR>
                    <a:lnT w="9525" cap="flat" cmpd="sng" algn="ctr">
                      <a:solidFill>
                        <a:srgbClr val="80E2EE"/>
                      </a:solidFill>
                      <a:prstDash val="solid"/>
                      <a:round/>
                      <a:headEnd type="none" w="med" len="med"/>
                      <a:tailEnd type="none" w="med" len="med"/>
                    </a:lnT>
                    <a:lnB w="9525" cap="flat" cmpd="sng" algn="ctr">
                      <a:solidFill>
                        <a:srgbClr val="80E2EE"/>
                      </a:solidFill>
                      <a:prstDash val="solid"/>
                      <a:round/>
                      <a:headEnd type="none" w="med" len="med"/>
                      <a:tailEnd type="none" w="med" len="med"/>
                    </a:lnB>
                    <a:noFill/>
                  </a:tcPr>
                </a:tc>
                <a:extLst>
                  <a:ext uri="{0D108BD9-81ED-4DB2-BD59-A6C34878D82A}">
                    <a16:rowId xmlns:a16="http://schemas.microsoft.com/office/drawing/2014/main" val="1529606450"/>
                  </a:ext>
                </a:extLst>
              </a:tr>
              <a:tr h="0">
                <a:tc gridSpan="8">
                  <a:txBody>
                    <a:bodyPr/>
                    <a:lstStyle/>
                    <a:p>
                      <a:pPr rtl="0" fontAlgn="base"/>
                      <a:r>
                        <a:rPr lang="en-US" sz="1050" b="0" i="0" u="none" strike="noStrike" noProof="0" dirty="0">
                          <a:solidFill>
                            <a:srgbClr val="000000"/>
                          </a:solidFill>
                          <a:effectLst/>
                        </a:rPr>
                        <a:t>*Combat Exposure, Daily Stress Status, Loneliness Level, Degree of Moral Injury, Self-Stigmatization Level, Suicide Risk Status, and History of Traumatic Brain Injury</a:t>
                      </a:r>
                      <a:endParaRPr lang="en-US" sz="1050" b="0" dirty="0">
                        <a:effectLst/>
                        <a:latin typeface="Calibri"/>
                      </a:endParaRPr>
                    </a:p>
                  </a:txBody>
                  <a:tcPr anchor="b">
                    <a:lnL>
                      <a:noFill/>
                    </a:lnL>
                    <a:lnR>
                      <a:noFill/>
                    </a:lnR>
                    <a:lnT w="9525" cap="flat" cmpd="sng" algn="ctr">
                      <a:solidFill>
                        <a:srgbClr val="C0DCEE"/>
                      </a:solidFill>
                      <a:prstDash val="solid"/>
                      <a:round/>
                      <a:headEnd type="none" w="med" len="med"/>
                      <a:tailEnd type="none" w="med" len="med"/>
                    </a:lnT>
                    <a:lnB>
                      <a:noFill/>
                    </a:lnB>
                    <a:noFill/>
                  </a:tcPr>
                </a:tc>
                <a:tc hMerge="1">
                  <a:txBody>
                    <a:bodyPr/>
                    <a:lstStyle/>
                    <a:p>
                      <a:pPr algn="r" rtl="0" fontAlgn="base"/>
                      <a:endParaRPr lang="en-US" sz="1050" dirty="0">
                        <a:effectLst/>
                        <a:latin typeface="Calibri"/>
                      </a:endParaRPr>
                    </a:p>
                  </a:txBody>
                  <a:tcPr anchor="b">
                    <a:lnL>
                      <a:noFill/>
                    </a:lnL>
                    <a:lnR>
                      <a:noFill/>
                    </a:lnR>
                    <a:lnT w="9525" cap="flat" cmpd="sng" algn="ctr">
                      <a:solidFill>
                        <a:srgbClr val="C0E0EE"/>
                      </a:solidFill>
                      <a:prstDash val="solid"/>
                      <a:round/>
                      <a:headEnd type="none" w="med" len="med"/>
                      <a:tailEnd type="none" w="med" len="med"/>
                    </a:lnT>
                    <a:lnB>
                      <a:noFill/>
                    </a:lnB>
                    <a:noFill/>
                  </a:tcPr>
                </a:tc>
                <a:tc hMerge="1">
                  <a:txBody>
                    <a:bodyPr/>
                    <a:lstStyle/>
                    <a:p>
                      <a:pPr algn="r" rtl="0" fontAlgn="base"/>
                      <a:endParaRPr lang="en-US" sz="1050" dirty="0">
                        <a:effectLst/>
                        <a:latin typeface="Calibri"/>
                      </a:endParaRPr>
                    </a:p>
                  </a:txBody>
                  <a:tcPr anchor="b">
                    <a:lnL>
                      <a:noFill/>
                    </a:lnL>
                    <a:lnR>
                      <a:noFill/>
                    </a:lnR>
                    <a:lnT w="9525" cap="flat" cmpd="sng" algn="ctr">
                      <a:solidFill>
                        <a:srgbClr val="80DFEE"/>
                      </a:solidFill>
                      <a:prstDash val="solid"/>
                      <a:round/>
                      <a:headEnd type="none" w="med" len="med"/>
                      <a:tailEnd type="none" w="med" len="med"/>
                    </a:lnT>
                    <a:lnB>
                      <a:noFill/>
                    </a:lnB>
                    <a:noFill/>
                  </a:tcPr>
                </a:tc>
                <a:tc hMerge="1">
                  <a:txBody>
                    <a:bodyPr/>
                    <a:lstStyle/>
                    <a:p>
                      <a:pPr algn="r" rtl="0" fontAlgn="base"/>
                      <a:endParaRPr lang="en-US" sz="1050" dirty="0">
                        <a:effectLst/>
                        <a:latin typeface="Calibri"/>
                      </a:endParaRPr>
                    </a:p>
                  </a:txBody>
                  <a:tcPr anchor="b">
                    <a:lnL>
                      <a:noFill/>
                    </a:lnL>
                    <a:lnR>
                      <a:noFill/>
                    </a:lnR>
                    <a:lnT w="9525" cap="flat" cmpd="sng" algn="ctr">
                      <a:solidFill>
                        <a:srgbClr val="E0D9EE"/>
                      </a:solidFill>
                      <a:prstDash val="solid"/>
                      <a:round/>
                      <a:headEnd type="none" w="med" len="med"/>
                      <a:tailEnd type="none" w="med" len="med"/>
                    </a:lnT>
                    <a:lnB>
                      <a:noFill/>
                    </a:lnB>
                    <a:noFill/>
                  </a:tcPr>
                </a:tc>
                <a:tc hMerge="1">
                  <a:txBody>
                    <a:bodyPr/>
                    <a:lstStyle/>
                    <a:p>
                      <a:pPr algn="r" rtl="0" fontAlgn="base"/>
                      <a:endParaRPr lang="en-US" sz="1050" dirty="0">
                        <a:effectLst/>
                        <a:latin typeface="Calibri"/>
                      </a:endParaRPr>
                    </a:p>
                  </a:txBody>
                  <a:tcPr anchor="b">
                    <a:lnL>
                      <a:noFill/>
                    </a:lnL>
                    <a:lnR>
                      <a:noFill/>
                    </a:lnR>
                    <a:lnT w="9525" cap="flat" cmpd="sng" algn="ctr">
                      <a:solidFill>
                        <a:srgbClr val="00E8EE"/>
                      </a:solidFill>
                      <a:prstDash val="solid"/>
                      <a:round/>
                      <a:headEnd type="none" w="med" len="med"/>
                      <a:tailEnd type="none" w="med" len="med"/>
                    </a:lnT>
                    <a:lnB>
                      <a:noFill/>
                    </a:lnB>
                    <a:noFill/>
                  </a:tcPr>
                </a:tc>
                <a:tc hMerge="1">
                  <a:txBody>
                    <a:bodyPr/>
                    <a:lstStyle/>
                    <a:p>
                      <a:pPr algn="r" rtl="0" fontAlgn="base"/>
                      <a:endParaRPr lang="en-US" sz="1050" dirty="0">
                        <a:effectLst/>
                        <a:latin typeface="Calibri"/>
                      </a:endParaRPr>
                    </a:p>
                  </a:txBody>
                  <a:tcPr anchor="b">
                    <a:lnL>
                      <a:noFill/>
                    </a:lnL>
                    <a:lnR>
                      <a:noFill/>
                    </a:lnR>
                    <a:lnT w="9525" cap="flat" cmpd="sng" algn="ctr">
                      <a:solidFill>
                        <a:srgbClr val="00E8EE"/>
                      </a:solidFill>
                      <a:prstDash val="solid"/>
                      <a:round/>
                      <a:headEnd type="none" w="med" len="med"/>
                      <a:tailEnd type="none" w="med" len="med"/>
                    </a:lnT>
                    <a:lnB>
                      <a:noFill/>
                    </a:lnB>
                    <a:noFill/>
                  </a:tcPr>
                </a:tc>
                <a:tc hMerge="1">
                  <a:txBody>
                    <a:bodyPr/>
                    <a:lstStyle/>
                    <a:p>
                      <a:pPr algn="r" rtl="0" fontAlgn="base"/>
                      <a:endParaRPr lang="en-US" sz="1050" dirty="0">
                        <a:effectLst/>
                        <a:latin typeface="Calibri"/>
                      </a:endParaRPr>
                    </a:p>
                  </a:txBody>
                  <a:tcPr anchor="b">
                    <a:lnL>
                      <a:noFill/>
                    </a:lnL>
                    <a:lnR>
                      <a:noFill/>
                    </a:lnR>
                    <a:lnT w="9525" cap="flat" cmpd="sng" algn="ctr">
                      <a:solidFill>
                        <a:srgbClr val="60E2EE"/>
                      </a:solidFill>
                      <a:prstDash val="solid"/>
                      <a:round/>
                      <a:headEnd type="none" w="med" len="med"/>
                      <a:tailEnd type="none" w="med" len="med"/>
                    </a:lnT>
                    <a:lnB>
                      <a:noFill/>
                    </a:lnB>
                    <a:noFill/>
                  </a:tcPr>
                </a:tc>
                <a:tc hMerge="1">
                  <a:txBody>
                    <a:bodyPr/>
                    <a:lstStyle/>
                    <a:p>
                      <a:pPr algn="r" rtl="0" fontAlgn="base"/>
                      <a:endParaRPr lang="en-US" sz="1050" dirty="0">
                        <a:effectLst/>
                        <a:latin typeface="Calibri"/>
                      </a:endParaRPr>
                    </a:p>
                  </a:txBody>
                  <a:tcPr anchor="b">
                    <a:lnL>
                      <a:noFill/>
                    </a:lnL>
                    <a:lnR>
                      <a:noFill/>
                    </a:lnR>
                    <a:lnT w="9525" cap="flat" cmpd="sng" algn="ctr">
                      <a:solidFill>
                        <a:srgbClr val="80E2EE"/>
                      </a:solidFill>
                      <a:prstDash val="solid"/>
                      <a:round/>
                      <a:headEnd type="none" w="med" len="med"/>
                      <a:tailEnd type="none" w="med" len="med"/>
                    </a:lnT>
                    <a:lnB>
                      <a:noFill/>
                    </a:lnB>
                    <a:noFill/>
                  </a:tcPr>
                </a:tc>
                <a:extLst>
                  <a:ext uri="{0D108BD9-81ED-4DB2-BD59-A6C34878D82A}">
                    <a16:rowId xmlns:a16="http://schemas.microsoft.com/office/drawing/2014/main" val="236491331"/>
                  </a:ext>
                </a:extLst>
              </a:tr>
            </a:tbl>
          </a:graphicData>
        </a:graphic>
      </p:graphicFrame>
    </p:spTree>
    <p:extLst>
      <p:ext uri="{BB962C8B-B14F-4D97-AF65-F5344CB8AC3E}">
        <p14:creationId xmlns:p14="http://schemas.microsoft.com/office/powerpoint/2010/main" val="71674441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2494D-5C3E-1425-F6CB-276C1BEB449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2B5B75A-736E-1987-D439-0DA749F961D0}"/>
              </a:ext>
            </a:extLst>
          </p:cNvPr>
          <p:cNvSpPr txBox="1"/>
          <p:nvPr/>
        </p:nvSpPr>
        <p:spPr>
          <a:xfrm>
            <a:off x="0" y="-32219"/>
            <a:ext cx="12192000" cy="461665"/>
          </a:xfrm>
          <a:prstGeom prst="rect">
            <a:avLst/>
          </a:prstGeom>
          <a:solidFill>
            <a:srgbClr val="FF8300"/>
          </a:solidFill>
        </p:spPr>
        <p:txBody>
          <a:bodyPr wrap="square" lIns="91440" tIns="45720" rIns="91440" bIns="45720" rtlCol="0" anchor="t">
            <a:spAutoFit/>
          </a:bodyPr>
          <a:lstStyle/>
          <a:p>
            <a:pPr algn="ctr"/>
            <a:r>
              <a:rPr lang="en-US" sz="2400" b="1" dirty="0">
                <a:ea typeface="+mn-lt"/>
                <a:cs typeface="+mn-lt"/>
              </a:rPr>
              <a:t>MULITPLE LOGISTIC REGRESSION Summary Tables</a:t>
            </a:r>
            <a:endParaRPr lang="en-US" sz="2400" dirty="0">
              <a:ea typeface="+mn-lt"/>
              <a:cs typeface="+mn-lt"/>
            </a:endParaRPr>
          </a:p>
        </p:txBody>
      </p:sp>
      <p:graphicFrame>
        <p:nvGraphicFramePr>
          <p:cNvPr id="4" name="Table 3">
            <a:extLst>
              <a:ext uri="{FF2B5EF4-FFF2-40B4-BE49-F238E27FC236}">
                <a16:creationId xmlns:a16="http://schemas.microsoft.com/office/drawing/2014/main" id="{069DCF96-4877-1E05-FC3C-BFF1DC1C687E}"/>
              </a:ext>
            </a:extLst>
          </p:cNvPr>
          <p:cNvGraphicFramePr>
            <a:graphicFrameLocks noGrp="1"/>
          </p:cNvGraphicFramePr>
          <p:nvPr>
            <p:extLst>
              <p:ext uri="{D42A27DB-BD31-4B8C-83A1-F6EECF244321}">
                <p14:modId xmlns:p14="http://schemas.microsoft.com/office/powerpoint/2010/main" val="766762375"/>
              </p:ext>
            </p:extLst>
          </p:nvPr>
        </p:nvGraphicFramePr>
        <p:xfrm>
          <a:off x="579914" y="429446"/>
          <a:ext cx="11032172" cy="6760357"/>
        </p:xfrm>
        <a:graphic>
          <a:graphicData uri="http://schemas.openxmlformats.org/drawingml/2006/table">
            <a:tbl>
              <a:tblPr bandRow="1">
                <a:tableStyleId>{5C22544A-7EE6-4342-B048-85BDC9FD1C3A}</a:tableStyleId>
              </a:tblPr>
              <a:tblGrid>
                <a:gridCol w="3653647">
                  <a:extLst>
                    <a:ext uri="{9D8B030D-6E8A-4147-A177-3AD203B41FA5}">
                      <a16:colId xmlns:a16="http://schemas.microsoft.com/office/drawing/2014/main" val="1077818"/>
                    </a:ext>
                  </a:extLst>
                </a:gridCol>
                <a:gridCol w="1502240">
                  <a:extLst>
                    <a:ext uri="{9D8B030D-6E8A-4147-A177-3AD203B41FA5}">
                      <a16:colId xmlns:a16="http://schemas.microsoft.com/office/drawing/2014/main" val="2909394767"/>
                    </a:ext>
                  </a:extLst>
                </a:gridCol>
                <a:gridCol w="1751591">
                  <a:extLst>
                    <a:ext uri="{9D8B030D-6E8A-4147-A177-3AD203B41FA5}">
                      <a16:colId xmlns:a16="http://schemas.microsoft.com/office/drawing/2014/main" val="2098402323"/>
                    </a:ext>
                  </a:extLst>
                </a:gridCol>
                <a:gridCol w="581954">
                  <a:extLst>
                    <a:ext uri="{9D8B030D-6E8A-4147-A177-3AD203B41FA5}">
                      <a16:colId xmlns:a16="http://schemas.microsoft.com/office/drawing/2014/main" val="1128915710"/>
                    </a:ext>
                  </a:extLst>
                </a:gridCol>
                <a:gridCol w="2666407">
                  <a:extLst>
                    <a:ext uri="{9D8B030D-6E8A-4147-A177-3AD203B41FA5}">
                      <a16:colId xmlns:a16="http://schemas.microsoft.com/office/drawing/2014/main" val="2016696647"/>
                    </a:ext>
                  </a:extLst>
                </a:gridCol>
                <a:gridCol w="876333">
                  <a:extLst>
                    <a:ext uri="{9D8B030D-6E8A-4147-A177-3AD203B41FA5}">
                      <a16:colId xmlns:a16="http://schemas.microsoft.com/office/drawing/2014/main" val="3445961140"/>
                    </a:ext>
                  </a:extLst>
                </a:gridCol>
              </a:tblGrid>
              <a:tr h="538690">
                <a:tc gridSpan="6">
                  <a:txBody>
                    <a:bodyPr/>
                    <a:lstStyle/>
                    <a:p>
                      <a:pPr lvl="0">
                        <a:buNone/>
                      </a:pPr>
                      <a:r>
                        <a:rPr lang="en-US" sz="1800" b="1" i="0" u="none" strike="noStrike" noProof="0" dirty="0">
                          <a:solidFill>
                            <a:srgbClr val="000000"/>
                          </a:solidFill>
                          <a:effectLst/>
                        </a:rPr>
                        <a:t>TABLE 2:  Risk Factors Independently Associated with Alcohol Abuse Risk using Multiple Logistic Regression among veterans in 2022 </a:t>
                      </a:r>
                      <a:r>
                        <a:rPr lang="en-US" sz="1800" b="1" i="0" kern="0" dirty="0">
                          <a:effectLst/>
                          <a:ea typeface="Times New Roman" panose="02020603050405020304" pitchFamily="18" charset="0"/>
                        </a:rPr>
                        <a:t>The Military Health and Well-Being Project from ICPSR Michigan </a:t>
                      </a:r>
                      <a:r>
                        <a:rPr lang="en-US" sz="1800" b="1" i="0" u="none" strike="noStrike" noProof="0" dirty="0">
                          <a:solidFill>
                            <a:srgbClr val="000000"/>
                          </a:solidFill>
                          <a:effectLst/>
                        </a:rPr>
                        <a:t>(N=1,495)</a:t>
                      </a:r>
                      <a:endParaRPr lang="en-US" sz="2400" b="1" i="0" u="none" strike="noStrike" noProof="0" dirty="0">
                        <a:solidFill>
                          <a:srgbClr val="000000"/>
                        </a:solidFill>
                        <a:effectLst/>
                      </a:endParaRPr>
                    </a:p>
                  </a:txBody>
                  <a:tcPr anchor="b">
                    <a:lnL>
                      <a:noFill/>
                    </a:lnL>
                    <a:lnR>
                      <a:noFill/>
                    </a:lnR>
                    <a:lnT>
                      <a:noFill/>
                    </a:lnT>
                    <a:lnB w="9525" cap="flat" cmpd="sng" algn="ctr">
                      <a:solidFill>
                        <a:srgbClr val="507ECB"/>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ln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2816435"/>
                  </a:ext>
                </a:extLst>
              </a:tr>
              <a:tr h="347135">
                <a:tc>
                  <a:txBody>
                    <a:bodyPr/>
                    <a:lstStyle/>
                    <a:p>
                      <a:pPr rtl="0" fontAlgn="base"/>
                      <a:r>
                        <a:rPr lang="en-US" sz="1400" dirty="0">
                          <a:solidFill>
                            <a:srgbClr val="FFFFFF"/>
                          </a:solidFill>
                          <a:effectLst/>
                          <a:highlight>
                            <a:srgbClr val="000000"/>
                          </a:highlight>
                          <a:latin typeface="Cambria"/>
                        </a:rPr>
                        <a:t>Measures </a:t>
                      </a:r>
                      <a:endParaRPr lang="en-US" sz="1400" dirty="0">
                        <a:effectLst/>
                        <a:highlight>
                          <a:srgbClr val="000000"/>
                        </a:highlight>
                        <a:latin typeface="Cambria"/>
                      </a:endParaRPr>
                    </a:p>
                  </a:txBody>
                  <a:tcPr anchor="b">
                    <a:lnL>
                      <a:noFill/>
                    </a:lnL>
                    <a:lnR>
                      <a:noFill/>
                    </a:lnR>
                    <a:lnT w="9525" cap="flat" cmpd="sng" algn="ctr">
                      <a:solidFill>
                        <a:srgbClr val="507ECB"/>
                      </a:solidFill>
                      <a:prstDash val="solid"/>
                      <a:round/>
                      <a:headEnd type="none" w="med" len="med"/>
                      <a:tailEnd type="none" w="med" len="med"/>
                    </a:lnT>
                    <a:lnB w="9525" cap="flat" cmpd="sng" algn="ctr">
                      <a:solidFill>
                        <a:srgbClr val="D07FCB"/>
                      </a:solidFill>
                      <a:prstDash val="solid"/>
                      <a:round/>
                      <a:headEnd type="none" w="med" len="med"/>
                      <a:tailEnd type="none" w="med" len="med"/>
                    </a:lnB>
                    <a:solidFill>
                      <a:srgbClr val="000000"/>
                    </a:solidFill>
                  </a:tcPr>
                </a:tc>
                <a:tc>
                  <a:txBody>
                    <a:bodyPr/>
                    <a:lstStyle/>
                    <a:p>
                      <a:pPr algn="ctr" rtl="0" fontAlgn="base"/>
                      <a:r>
                        <a:rPr lang="en-US" sz="1400" dirty="0">
                          <a:solidFill>
                            <a:srgbClr val="FFFFFF"/>
                          </a:solidFill>
                          <a:effectLst/>
                          <a:highlight>
                            <a:srgbClr val="000000"/>
                          </a:highlight>
                          <a:latin typeface="Cambria"/>
                        </a:rPr>
                        <a:t>                ß </a:t>
                      </a:r>
                      <a:endParaRPr lang="en-US" sz="1400" dirty="0">
                        <a:effectLst/>
                        <a:highlight>
                          <a:srgbClr val="000000"/>
                        </a:highlight>
                        <a:latin typeface="Cambria"/>
                      </a:endParaRPr>
                    </a:p>
                  </a:txBody>
                  <a:tcPr anchor="b">
                    <a:lnL>
                      <a:noFill/>
                    </a:lnL>
                    <a:lnR>
                      <a:noFill/>
                    </a:lnR>
                    <a:lnT w="9525" cap="flat" cmpd="sng" algn="ctr">
                      <a:solidFill>
                        <a:srgbClr val="9081CB"/>
                      </a:solidFill>
                      <a:prstDash val="solid"/>
                      <a:round/>
                      <a:headEnd type="none" w="med" len="med"/>
                      <a:tailEnd type="none" w="med" len="med"/>
                    </a:lnT>
                    <a:lnB w="9525" cap="flat" cmpd="sng" algn="ctr">
                      <a:solidFill>
                        <a:srgbClr val="7086CB"/>
                      </a:solidFill>
                      <a:prstDash val="solid"/>
                      <a:round/>
                      <a:headEnd type="none" w="med" len="med"/>
                      <a:tailEnd type="none" w="med" len="med"/>
                    </a:lnB>
                    <a:solidFill>
                      <a:srgbClr val="000000"/>
                    </a:solidFill>
                  </a:tcPr>
                </a:tc>
                <a:tc>
                  <a:txBody>
                    <a:bodyPr/>
                    <a:lstStyle/>
                    <a:p>
                      <a:pPr algn="ctr" rtl="0" fontAlgn="base"/>
                      <a:r>
                        <a:rPr lang="en-US" sz="1400" dirty="0">
                          <a:solidFill>
                            <a:srgbClr val="FFFFFF"/>
                          </a:solidFill>
                          <a:effectLst/>
                          <a:highlight>
                            <a:srgbClr val="000000"/>
                          </a:highlight>
                          <a:latin typeface="Cambria"/>
                        </a:rPr>
                        <a:t>                p-value </a:t>
                      </a:r>
                      <a:endParaRPr lang="en-US" sz="1400" dirty="0">
                        <a:effectLst/>
                        <a:highlight>
                          <a:srgbClr val="000000"/>
                        </a:highlight>
                        <a:latin typeface="Cambria"/>
                      </a:endParaRPr>
                    </a:p>
                  </a:txBody>
                  <a:tcPr anchor="b">
                    <a:lnL>
                      <a:noFill/>
                    </a:lnL>
                    <a:lnR>
                      <a:noFill/>
                    </a:lnR>
                    <a:lnT w="9525" cap="flat" cmpd="sng" algn="ctr">
                      <a:solidFill>
                        <a:srgbClr val="307ACB"/>
                      </a:solidFill>
                      <a:prstDash val="solid"/>
                      <a:round/>
                      <a:headEnd type="none" w="med" len="med"/>
                      <a:tailEnd type="none" w="med" len="med"/>
                    </a:lnT>
                    <a:lnB w="9525" cap="flat" cmpd="sng" algn="ctr">
                      <a:solidFill>
                        <a:srgbClr val="D08FCB"/>
                      </a:solidFill>
                      <a:prstDash val="solid"/>
                      <a:round/>
                      <a:headEnd type="none" w="med" len="med"/>
                      <a:tailEnd type="none" w="med" len="med"/>
                    </a:lnB>
                    <a:solidFill>
                      <a:srgbClr val="000000"/>
                    </a:solidFill>
                  </a:tcPr>
                </a:tc>
                <a:tc>
                  <a:txBody>
                    <a:bodyPr/>
                    <a:lstStyle/>
                    <a:p>
                      <a:pPr algn="ctr" rtl="0" fontAlgn="base"/>
                      <a:r>
                        <a:rPr lang="en-US" sz="1400" dirty="0">
                          <a:solidFill>
                            <a:srgbClr val="FFFFFF"/>
                          </a:solidFill>
                          <a:effectLst/>
                          <a:highlight>
                            <a:srgbClr val="000000"/>
                          </a:highlight>
                          <a:latin typeface="Cambria"/>
                        </a:rPr>
                        <a:t>  </a:t>
                      </a:r>
                      <a:endParaRPr lang="en-US" sz="1400" dirty="0">
                        <a:effectLst/>
                        <a:highlight>
                          <a:srgbClr val="000000"/>
                        </a:highlight>
                        <a:latin typeface="Cambria"/>
                      </a:endParaRPr>
                    </a:p>
                  </a:txBody>
                  <a:tcPr anchor="b">
                    <a:lnL>
                      <a:noFill/>
                    </a:lnL>
                    <a:lnR>
                      <a:noFill/>
                    </a:lnR>
                    <a:lnB>
                      <a:noFill/>
                    </a:lnB>
                    <a:solidFill>
                      <a:srgbClr val="000000"/>
                    </a:solidFill>
                  </a:tcPr>
                </a:tc>
                <a:tc>
                  <a:txBody>
                    <a:bodyPr/>
                    <a:lstStyle/>
                    <a:p>
                      <a:pPr algn="ctr" rtl="0" fontAlgn="base"/>
                      <a:r>
                        <a:rPr lang="en-US" sz="1400" dirty="0">
                          <a:solidFill>
                            <a:srgbClr val="FFFFFF"/>
                          </a:solidFill>
                          <a:effectLst/>
                          <a:highlight>
                            <a:srgbClr val="000000"/>
                          </a:highlight>
                          <a:latin typeface="Cambria"/>
                        </a:rPr>
                        <a:t>  </a:t>
                      </a:r>
                      <a:endParaRPr lang="en-US" sz="1400" dirty="0">
                        <a:effectLst/>
                        <a:highlight>
                          <a:srgbClr val="000000"/>
                        </a:highlight>
                        <a:latin typeface="Cambria"/>
                      </a:endParaRPr>
                    </a:p>
                  </a:txBody>
                  <a:tcPr anchor="b">
                    <a:lnL>
                      <a:noFill/>
                    </a:lnL>
                    <a:lnR>
                      <a:noFill/>
                    </a:lnR>
                    <a:lnT>
                      <a:noFill/>
                    </a:lnT>
                    <a:lnB>
                      <a:noFill/>
                    </a:lnB>
                    <a:solidFill>
                      <a:srgbClr val="000000"/>
                    </a:solidFill>
                  </a:tcPr>
                </a:tc>
                <a:tc>
                  <a:txBody>
                    <a:bodyPr/>
                    <a:lstStyle/>
                    <a:p>
                      <a:pPr algn="r" rtl="0" fontAlgn="base"/>
                      <a:r>
                        <a:rPr lang="en-US" sz="1400" dirty="0">
                          <a:solidFill>
                            <a:srgbClr val="FFFFFF"/>
                          </a:solidFill>
                          <a:effectLst/>
                          <a:highlight>
                            <a:srgbClr val="000000"/>
                          </a:highlight>
                          <a:latin typeface="Cambria"/>
                        </a:rPr>
                        <a:t>  </a:t>
                      </a:r>
                      <a:endParaRPr lang="en-US" sz="1400" dirty="0">
                        <a:effectLst/>
                        <a:highlight>
                          <a:srgbClr val="000000"/>
                        </a:highlight>
                        <a:latin typeface="Cambria"/>
                      </a:endParaRPr>
                    </a:p>
                  </a:txBody>
                  <a:tcPr anchor="b">
                    <a:lnL>
                      <a:noFill/>
                    </a:lnL>
                    <a:lnR>
                      <a:noFill/>
                    </a:lnR>
                    <a:lnT>
                      <a:noFill/>
                    </a:lnT>
                    <a:lnB>
                      <a:noFill/>
                    </a:lnB>
                    <a:solidFill>
                      <a:srgbClr val="000000"/>
                    </a:solidFill>
                  </a:tcPr>
                </a:tc>
                <a:extLst>
                  <a:ext uri="{0D108BD9-81ED-4DB2-BD59-A6C34878D82A}">
                    <a16:rowId xmlns:a16="http://schemas.microsoft.com/office/drawing/2014/main" val="328053608"/>
                  </a:ext>
                </a:extLst>
              </a:tr>
              <a:tr h="349861">
                <a:tc>
                  <a:txBody>
                    <a:bodyPr/>
                    <a:lstStyle/>
                    <a:p>
                      <a:pPr rtl="0" fontAlgn="base"/>
                      <a:r>
                        <a:rPr lang="en-US" sz="1400" b="1" dirty="0">
                          <a:effectLst/>
                          <a:latin typeface="Cambria"/>
                        </a:rPr>
                        <a:t>Constant</a:t>
                      </a:r>
                      <a:r>
                        <a:rPr lang="en-US" sz="1400" dirty="0">
                          <a:effectLst/>
                          <a:latin typeface="Cambria"/>
                        </a:rPr>
                        <a:t> </a:t>
                      </a:r>
                    </a:p>
                  </a:txBody>
                  <a:tcPr anchor="b">
                    <a:lnL>
                      <a:noFill/>
                    </a:lnL>
                    <a:lnR>
                      <a:noFill/>
                    </a:lnR>
                    <a:lnT w="9525" cap="flat" cmpd="sng" algn="ctr">
                      <a:solidFill>
                        <a:srgbClr val="D07FCB"/>
                      </a:solidFill>
                      <a:prstDash val="solid"/>
                      <a:round/>
                      <a:headEnd type="none" w="med" len="med"/>
                      <a:tailEnd type="none" w="med" len="med"/>
                    </a:lnT>
                    <a:lnB>
                      <a:noFill/>
                    </a:lnB>
                    <a:noFill/>
                  </a:tcPr>
                </a:tc>
                <a:tc>
                  <a:txBody>
                    <a:bodyPr/>
                    <a:lstStyle/>
                    <a:p>
                      <a:pPr algn="r" rtl="0" fontAlgn="base"/>
                      <a:r>
                        <a:rPr lang="en-US" sz="1400" dirty="0">
                          <a:effectLst/>
                          <a:latin typeface="Cambria"/>
                        </a:rPr>
                        <a:t>-2.810</a:t>
                      </a:r>
                    </a:p>
                  </a:txBody>
                  <a:tcPr anchor="b">
                    <a:lnL>
                      <a:noFill/>
                    </a:lnL>
                    <a:lnR>
                      <a:noFill/>
                    </a:lnR>
                    <a:lnT w="9525" cap="flat" cmpd="sng" algn="ctr">
                      <a:solidFill>
                        <a:srgbClr val="7086CB"/>
                      </a:solidFill>
                      <a:prstDash val="solid"/>
                      <a:round/>
                      <a:headEnd type="none" w="med" len="med"/>
                      <a:tailEnd type="none" w="med" len="med"/>
                    </a:lnT>
                    <a:lnB>
                      <a:noFill/>
                    </a:lnB>
                    <a:noFill/>
                  </a:tcPr>
                </a:tc>
                <a:tc>
                  <a:txBody>
                    <a:bodyPr/>
                    <a:lstStyle/>
                    <a:p>
                      <a:pPr algn="r" rtl="0" fontAlgn="base"/>
                      <a:r>
                        <a:rPr lang="en-US" sz="1400" dirty="0">
                          <a:effectLst/>
                          <a:highlight>
                            <a:srgbClr val="D9D9D9"/>
                          </a:highlight>
                          <a:latin typeface="Cambria"/>
                        </a:rPr>
                        <a:t>  </a:t>
                      </a:r>
                    </a:p>
                  </a:txBody>
                  <a:tcPr anchor="b">
                    <a:lnL>
                      <a:noFill/>
                    </a:lnL>
                    <a:lnR>
                      <a:noFill/>
                    </a:lnR>
                    <a:lnT w="9525" cap="flat" cmpd="sng" algn="ctr">
                      <a:solidFill>
                        <a:srgbClr val="D08FCB"/>
                      </a:solidFill>
                      <a:prstDash val="solid"/>
                      <a:round/>
                      <a:headEnd type="none" w="med" len="med"/>
                      <a:tailEnd type="none" w="med" len="med"/>
                    </a:lnT>
                    <a:lnB>
                      <a:noFill/>
                    </a:lnB>
                    <a:solidFill>
                      <a:srgbClr val="D9D9D9"/>
                    </a:solidFill>
                  </a:tcPr>
                </a:tc>
                <a:tc>
                  <a:txBody>
                    <a:bodyPr/>
                    <a:lstStyle/>
                    <a:p>
                      <a:pPr rtl="0" fontAlgn="base"/>
                      <a:endParaRPr lang="en-US" sz="1400">
                        <a:effectLst/>
                        <a:latin typeface="Cambria"/>
                      </a:endParaRPr>
                    </a:p>
                  </a:txBody>
                  <a:tcPr anchor="b">
                    <a:lnL>
                      <a:noFill/>
                    </a:lnL>
                    <a:lnR>
                      <a:noFill/>
                    </a:lnR>
                    <a:lnT>
                      <a:noFill/>
                    </a:lnT>
                    <a:lnB>
                      <a:noFill/>
                    </a:lnB>
                    <a:noFill/>
                  </a:tcPr>
                </a:tc>
                <a:tc>
                  <a:txBody>
                    <a:bodyPr/>
                    <a:lstStyle/>
                    <a:p>
                      <a:pPr algn="r" rtl="0" fontAlgn="base"/>
                      <a:r>
                        <a:rPr lang="en-US" sz="1400" b="1" dirty="0">
                          <a:effectLst/>
                          <a:latin typeface="Cambria"/>
                        </a:rPr>
                        <a:t>% correctly predicted: </a:t>
                      </a:r>
                      <a:r>
                        <a:rPr lang="en-US" sz="1400" dirty="0">
                          <a:effectLst/>
                          <a:latin typeface="Cambria"/>
                        </a:rPr>
                        <a:t> </a:t>
                      </a:r>
                    </a:p>
                  </a:txBody>
                  <a:tcPr anchor="b">
                    <a:lnL>
                      <a:noFill/>
                    </a:lnL>
                    <a:lnR>
                      <a:noFill/>
                    </a:lnR>
                    <a:lnT>
                      <a:noFill/>
                    </a:lnT>
                    <a:lnB>
                      <a:noFill/>
                    </a:lnB>
                    <a:noFill/>
                  </a:tcPr>
                </a:tc>
                <a:tc>
                  <a:txBody>
                    <a:bodyPr/>
                    <a:lstStyle/>
                    <a:p>
                      <a:pPr algn="r" rtl="0" fontAlgn="base"/>
                      <a:r>
                        <a:rPr lang="en-US" sz="1400" dirty="0">
                          <a:effectLst/>
                          <a:latin typeface="Cambria"/>
                        </a:rPr>
                        <a:t>  </a:t>
                      </a:r>
                    </a:p>
                  </a:txBody>
                  <a:tcPr anchor="b">
                    <a:lnL>
                      <a:noFill/>
                    </a:lnL>
                    <a:lnR>
                      <a:noFill/>
                    </a:lnR>
                    <a:lnT>
                      <a:noFill/>
                    </a:lnT>
                    <a:lnB>
                      <a:noFill/>
                    </a:lnB>
                    <a:noFill/>
                  </a:tcPr>
                </a:tc>
                <a:extLst>
                  <a:ext uri="{0D108BD9-81ED-4DB2-BD59-A6C34878D82A}">
                    <a16:rowId xmlns:a16="http://schemas.microsoft.com/office/drawing/2014/main" val="705443823"/>
                  </a:ext>
                </a:extLst>
              </a:tr>
              <a:tr h="384894">
                <a:tc>
                  <a:txBody>
                    <a:bodyPr/>
                    <a:lstStyle/>
                    <a:p>
                      <a:pPr rtl="0" fontAlgn="base"/>
                      <a:endParaRPr lang="en-US" sz="1400" dirty="0">
                        <a:effectLst/>
                        <a:latin typeface="Cambria"/>
                      </a:endParaRPr>
                    </a:p>
                  </a:txBody>
                  <a:tcPr anchor="b">
                    <a:lnL>
                      <a:noFill/>
                    </a:lnL>
                    <a:lnR>
                      <a:noFill/>
                    </a:lnR>
                    <a:lnT>
                      <a:noFill/>
                    </a:lnT>
                    <a:lnB>
                      <a:noFill/>
                    </a:lnB>
                    <a:noFill/>
                  </a:tcPr>
                </a:tc>
                <a:tc>
                  <a:txBody>
                    <a:bodyPr/>
                    <a:lstStyle/>
                    <a:p>
                      <a:pPr rtl="0" fontAlgn="base"/>
                      <a:endParaRPr lang="en-US" sz="1400">
                        <a:effectLst/>
                        <a:latin typeface="Cambria"/>
                      </a:endParaRPr>
                    </a:p>
                  </a:txBody>
                  <a:tcPr anchor="b">
                    <a:lnL>
                      <a:noFill/>
                    </a:lnL>
                    <a:lnR>
                      <a:noFill/>
                    </a:lnR>
                    <a:lnT>
                      <a:noFill/>
                    </a:lnT>
                    <a:lnB>
                      <a:noFill/>
                    </a:lnB>
                    <a:noFill/>
                  </a:tcPr>
                </a:tc>
                <a:tc>
                  <a:txBody>
                    <a:bodyPr/>
                    <a:lstStyle/>
                    <a:p>
                      <a:pPr rtl="0" fontAlgn="base"/>
                      <a:endParaRPr lang="en-US" sz="1400">
                        <a:effectLst/>
                        <a:latin typeface="Cambria"/>
                      </a:endParaRPr>
                    </a:p>
                  </a:txBody>
                  <a:tcPr anchor="b">
                    <a:lnL>
                      <a:noFill/>
                    </a:lnL>
                    <a:lnR>
                      <a:noFill/>
                    </a:lnR>
                    <a:lnT>
                      <a:noFill/>
                    </a:lnT>
                    <a:lnB>
                      <a:noFill/>
                    </a:lnB>
                    <a:noFill/>
                  </a:tcPr>
                </a:tc>
                <a:tc>
                  <a:txBody>
                    <a:bodyPr/>
                    <a:lstStyle/>
                    <a:p>
                      <a:pPr rtl="0" fontAlgn="base"/>
                      <a:endParaRPr lang="en-US" sz="1400">
                        <a:effectLst/>
                        <a:latin typeface="Cambria"/>
                      </a:endParaRPr>
                    </a:p>
                  </a:txBody>
                  <a:tcPr anchor="b">
                    <a:lnL>
                      <a:noFill/>
                    </a:lnL>
                    <a:lnR>
                      <a:noFill/>
                    </a:lnR>
                    <a:lnT>
                      <a:noFill/>
                    </a:lnT>
                    <a:lnB>
                      <a:noFill/>
                    </a:lnB>
                    <a:noFill/>
                  </a:tcPr>
                </a:tc>
                <a:tc>
                  <a:txBody>
                    <a:bodyPr/>
                    <a:lstStyle/>
                    <a:p>
                      <a:pPr algn="r" rtl="0" fontAlgn="base"/>
                      <a:r>
                        <a:rPr lang="en-US" sz="1400" b="1" dirty="0">
                          <a:effectLst/>
                          <a:latin typeface="Cambria"/>
                        </a:rPr>
                        <a:t>Overall p-value &lt;</a:t>
                      </a:r>
                      <a:r>
                        <a:rPr lang="en-US" sz="1400" dirty="0">
                          <a:effectLst/>
                          <a:latin typeface="Cambria"/>
                        </a:rPr>
                        <a:t> </a:t>
                      </a:r>
                    </a:p>
                  </a:txBody>
                  <a:tcPr anchor="b">
                    <a:lnL>
                      <a:noFill/>
                    </a:lnL>
                    <a:lnR>
                      <a:noFill/>
                    </a:lnR>
                    <a:lnT>
                      <a:noFill/>
                    </a:lnT>
                    <a:lnB>
                      <a:noFill/>
                    </a:lnB>
                    <a:noFill/>
                  </a:tcPr>
                </a:tc>
                <a:tc>
                  <a:txBody>
                    <a:bodyPr/>
                    <a:lstStyle/>
                    <a:p>
                      <a:pPr algn="r" rtl="0" fontAlgn="base"/>
                      <a:r>
                        <a:rPr lang="en-US" sz="1400" dirty="0">
                          <a:effectLst/>
                          <a:latin typeface="Cambria"/>
                        </a:rPr>
                        <a:t>0.175 </a:t>
                      </a:r>
                    </a:p>
                  </a:txBody>
                  <a:tcPr anchor="b">
                    <a:lnL>
                      <a:noFill/>
                    </a:lnL>
                    <a:lnR>
                      <a:noFill/>
                    </a:lnR>
                    <a:lnT>
                      <a:noFill/>
                    </a:lnT>
                    <a:lnB>
                      <a:noFill/>
                    </a:lnB>
                    <a:noFill/>
                  </a:tcPr>
                </a:tc>
                <a:extLst>
                  <a:ext uri="{0D108BD9-81ED-4DB2-BD59-A6C34878D82A}">
                    <a16:rowId xmlns:a16="http://schemas.microsoft.com/office/drawing/2014/main" val="1441362451"/>
                  </a:ext>
                </a:extLst>
              </a:tr>
              <a:tr h="260438">
                <a:tc>
                  <a:txBody>
                    <a:bodyPr/>
                    <a:lstStyle/>
                    <a:p>
                      <a:pPr rtl="0" fontAlgn="base"/>
                      <a:r>
                        <a:rPr lang="en-US" sz="1400" b="1" dirty="0">
                          <a:effectLst/>
                          <a:latin typeface="Cambria"/>
                        </a:rPr>
                        <a:t>Combat Exposure</a:t>
                      </a:r>
                      <a:endParaRPr lang="en-US" sz="1400" dirty="0">
                        <a:effectLst/>
                        <a:latin typeface="Cambria"/>
                      </a:endParaRPr>
                    </a:p>
                  </a:txBody>
                  <a:tcPr anchor="b">
                    <a:lnL>
                      <a:noFill/>
                    </a:lnL>
                    <a:lnR>
                      <a:noFill/>
                    </a:lnR>
                    <a:lnT>
                      <a:noFill/>
                    </a:lnT>
                    <a:lnB>
                      <a:noFill/>
                    </a:lnB>
                    <a:noFill/>
                  </a:tcPr>
                </a:tc>
                <a:tc>
                  <a:txBody>
                    <a:bodyPr/>
                    <a:lstStyle/>
                    <a:p>
                      <a:pPr algn="r" rtl="0" fontAlgn="base"/>
                      <a:r>
                        <a:rPr lang="en-US" sz="1400" dirty="0">
                          <a:effectLst/>
                          <a:latin typeface="Cambria"/>
                        </a:rPr>
                        <a:t>0.187</a:t>
                      </a:r>
                    </a:p>
                  </a:txBody>
                  <a:tcPr anchor="b">
                    <a:lnL>
                      <a:noFill/>
                    </a:lnL>
                    <a:lnR>
                      <a:noFill/>
                    </a:lnR>
                    <a:lnT>
                      <a:noFill/>
                    </a:lnT>
                    <a:lnB>
                      <a:noFill/>
                    </a:lnB>
                    <a:noFill/>
                  </a:tcPr>
                </a:tc>
                <a:tc>
                  <a:txBody>
                    <a:bodyPr/>
                    <a:lstStyle/>
                    <a:p>
                      <a:pPr algn="r" rtl="0" fontAlgn="base"/>
                      <a:r>
                        <a:rPr lang="en-US" sz="1400" dirty="0">
                          <a:effectLst/>
                          <a:latin typeface="Cambria"/>
                        </a:rPr>
                        <a:t>0.167</a:t>
                      </a:r>
                    </a:p>
                  </a:txBody>
                  <a:tcPr anchor="b">
                    <a:lnL>
                      <a:noFill/>
                    </a:lnL>
                    <a:lnR>
                      <a:noFill/>
                    </a:lnR>
                    <a:lnT>
                      <a:noFill/>
                    </a:lnT>
                    <a:lnB>
                      <a:noFill/>
                    </a:lnB>
                    <a:noFill/>
                  </a:tcPr>
                </a:tc>
                <a:tc>
                  <a:txBody>
                    <a:bodyPr/>
                    <a:lstStyle/>
                    <a:p>
                      <a:pPr rtl="0" fontAlgn="base"/>
                      <a:endParaRPr lang="en-US" sz="1400" dirty="0">
                        <a:effectLst/>
                        <a:latin typeface="Cambria"/>
                      </a:endParaRPr>
                    </a:p>
                  </a:txBody>
                  <a:tcPr anchor="b">
                    <a:lnL>
                      <a:noFill/>
                    </a:lnL>
                    <a:lnR>
                      <a:noFill/>
                    </a:lnR>
                    <a:lnT>
                      <a:noFill/>
                    </a:lnT>
                    <a:lnB>
                      <a:noFill/>
                    </a:lnB>
                    <a:noFill/>
                  </a:tcPr>
                </a:tc>
                <a:tc>
                  <a:txBody>
                    <a:bodyPr/>
                    <a:lstStyle/>
                    <a:p>
                      <a:pPr rtl="0" fontAlgn="base"/>
                      <a:endParaRPr lang="en-US" sz="1400" dirty="0">
                        <a:effectLst/>
                        <a:latin typeface="Cambria"/>
                      </a:endParaRPr>
                    </a:p>
                  </a:txBody>
                  <a:tcPr anchor="b">
                    <a:lnL>
                      <a:noFill/>
                    </a:lnL>
                    <a:lnR>
                      <a:noFill/>
                    </a:lnR>
                    <a:lnT>
                      <a:noFill/>
                    </a:lnT>
                    <a:lnB>
                      <a:noFill/>
                    </a:lnB>
                    <a:noFill/>
                  </a:tcPr>
                </a:tc>
                <a:tc>
                  <a:txBody>
                    <a:bodyPr/>
                    <a:lstStyle/>
                    <a:p>
                      <a:pPr rtl="0" fontAlgn="base"/>
                      <a:endParaRPr lang="en-US" sz="1400" dirty="0">
                        <a:effectLst/>
                        <a:latin typeface="Cambria"/>
                      </a:endParaRPr>
                    </a:p>
                  </a:txBody>
                  <a:tcPr anchor="b">
                    <a:lnL>
                      <a:noFill/>
                    </a:lnL>
                    <a:lnR>
                      <a:noFill/>
                    </a:lnR>
                    <a:lnT>
                      <a:noFill/>
                    </a:lnT>
                    <a:lnB>
                      <a:noFill/>
                    </a:lnB>
                    <a:noFill/>
                  </a:tcPr>
                </a:tc>
                <a:extLst>
                  <a:ext uri="{0D108BD9-81ED-4DB2-BD59-A6C34878D82A}">
                    <a16:rowId xmlns:a16="http://schemas.microsoft.com/office/drawing/2014/main" val="2509826204"/>
                  </a:ext>
                </a:extLst>
              </a:tr>
              <a:tr h="530717">
                <a:tc>
                  <a:txBody>
                    <a:bodyPr/>
                    <a:lstStyle/>
                    <a:p>
                      <a:pPr rtl="0" fontAlgn="base"/>
                      <a:r>
                        <a:rPr lang="en-US" sz="1400" b="1" dirty="0">
                          <a:effectLst/>
                          <a:latin typeface="Cambria"/>
                        </a:rPr>
                        <a:t>Daily Stress Status</a:t>
                      </a:r>
                    </a:p>
                  </a:txBody>
                  <a:tcPr anchor="b">
                    <a:lnL>
                      <a:noFill/>
                    </a:lnL>
                    <a:lnR>
                      <a:noFill/>
                    </a:lnR>
                    <a:lnT>
                      <a:noFill/>
                    </a:lnT>
                    <a:lnB>
                      <a:noFill/>
                    </a:lnB>
                    <a:noFill/>
                  </a:tcPr>
                </a:tc>
                <a:tc>
                  <a:txBody>
                    <a:bodyPr/>
                    <a:lstStyle/>
                    <a:p>
                      <a:pPr algn="r" rtl="0" fontAlgn="base"/>
                      <a:r>
                        <a:rPr lang="en-US" sz="1400" dirty="0">
                          <a:effectLst/>
                          <a:latin typeface="Cambria"/>
                        </a:rPr>
                        <a:t>0.562</a:t>
                      </a:r>
                    </a:p>
                  </a:txBody>
                  <a:tcPr anchor="b">
                    <a:lnL>
                      <a:noFill/>
                    </a:lnL>
                    <a:lnR>
                      <a:noFill/>
                    </a:lnR>
                    <a:lnT>
                      <a:noFill/>
                    </a:lnT>
                    <a:lnB>
                      <a:noFill/>
                    </a:lnB>
                    <a:noFill/>
                  </a:tcPr>
                </a:tc>
                <a:tc>
                  <a:txBody>
                    <a:bodyPr/>
                    <a:lstStyle/>
                    <a:p>
                      <a:pPr algn="r" rtl="0" fontAlgn="base"/>
                      <a:r>
                        <a:rPr lang="en-US" sz="1400" dirty="0">
                          <a:effectLst/>
                          <a:latin typeface="Cambria"/>
                        </a:rPr>
                        <a:t>0.157</a:t>
                      </a:r>
                    </a:p>
                  </a:txBody>
                  <a:tcPr anchor="b">
                    <a:lnL>
                      <a:noFill/>
                    </a:lnL>
                    <a:lnR>
                      <a:noFill/>
                    </a:lnR>
                    <a:lnT>
                      <a:noFill/>
                    </a:lnT>
                    <a:lnB>
                      <a:noFill/>
                    </a:lnB>
                    <a:noFill/>
                  </a:tcPr>
                </a:tc>
                <a:tc>
                  <a:txBody>
                    <a:bodyPr/>
                    <a:lstStyle/>
                    <a:p>
                      <a:pPr rtl="0" fontAlgn="base"/>
                      <a:endParaRPr lang="en-US" sz="1400" dirty="0">
                        <a:effectLst/>
                        <a:latin typeface="Cambria"/>
                      </a:endParaRPr>
                    </a:p>
                  </a:txBody>
                  <a:tcPr anchor="b">
                    <a:lnL>
                      <a:noFill/>
                    </a:lnL>
                    <a:lnR>
                      <a:noFill/>
                    </a:lnR>
                    <a:lnT>
                      <a:noFill/>
                    </a:lnT>
                    <a:lnB>
                      <a:noFill/>
                    </a:lnB>
                    <a:noFill/>
                  </a:tcPr>
                </a:tc>
                <a:tc>
                  <a:txBody>
                    <a:bodyPr/>
                    <a:lstStyle/>
                    <a:p>
                      <a:pPr rtl="0" fontAlgn="base"/>
                      <a:endParaRPr lang="en-US" sz="1400" dirty="0">
                        <a:effectLst/>
                        <a:latin typeface="Cambria"/>
                      </a:endParaRPr>
                    </a:p>
                  </a:txBody>
                  <a:tcPr anchor="b">
                    <a:lnL>
                      <a:noFill/>
                    </a:lnL>
                    <a:lnR>
                      <a:noFill/>
                    </a:lnR>
                    <a:lnT>
                      <a:noFill/>
                    </a:lnT>
                    <a:lnB>
                      <a:noFill/>
                    </a:lnB>
                    <a:noFill/>
                  </a:tcPr>
                </a:tc>
                <a:tc>
                  <a:txBody>
                    <a:bodyPr/>
                    <a:lstStyle/>
                    <a:p>
                      <a:pPr rtl="0" fontAlgn="base"/>
                      <a:endParaRPr lang="en-US" sz="1400" dirty="0">
                        <a:effectLst/>
                        <a:latin typeface="Cambria"/>
                      </a:endParaRPr>
                    </a:p>
                  </a:txBody>
                  <a:tcPr anchor="b">
                    <a:lnL>
                      <a:noFill/>
                    </a:lnL>
                    <a:lnR>
                      <a:noFill/>
                    </a:lnR>
                    <a:lnT>
                      <a:noFill/>
                    </a:lnT>
                    <a:lnB>
                      <a:noFill/>
                    </a:lnB>
                    <a:noFill/>
                  </a:tcPr>
                </a:tc>
                <a:extLst>
                  <a:ext uri="{0D108BD9-81ED-4DB2-BD59-A6C34878D82A}">
                    <a16:rowId xmlns:a16="http://schemas.microsoft.com/office/drawing/2014/main" val="1871278331"/>
                  </a:ext>
                </a:extLst>
              </a:tr>
              <a:tr h="160144">
                <a:tc>
                  <a:txBody>
                    <a:bodyPr/>
                    <a:lstStyle/>
                    <a:p>
                      <a:pPr rtl="0" fontAlgn="base"/>
                      <a:r>
                        <a:rPr lang="en-US" sz="1400" b="1" dirty="0">
                          <a:effectLst/>
                          <a:latin typeface="Cambria"/>
                        </a:rPr>
                        <a:t>Loneliness</a:t>
                      </a:r>
                    </a:p>
                    <a:p>
                      <a:pPr rtl="0" fontAlgn="base"/>
                      <a:r>
                        <a:rPr lang="en-US" sz="1400" dirty="0">
                          <a:effectLst/>
                          <a:latin typeface="Cambria"/>
                        </a:rPr>
                        <a:t> </a:t>
                      </a:r>
                    </a:p>
                  </a:txBody>
                  <a:tcPr anchor="b">
                    <a:lnL>
                      <a:noFill/>
                    </a:lnL>
                    <a:lnR>
                      <a:noFill/>
                    </a:lnR>
                    <a:lnT>
                      <a:noFill/>
                    </a:lnT>
                    <a:lnB>
                      <a:noFill/>
                    </a:lnB>
                    <a:noFill/>
                  </a:tcPr>
                </a:tc>
                <a:tc>
                  <a:txBody>
                    <a:bodyPr/>
                    <a:lstStyle/>
                    <a:p>
                      <a:pPr algn="r" rtl="0" fontAlgn="base"/>
                      <a:endParaRPr lang="en-US" sz="1400" dirty="0">
                        <a:effectLst/>
                        <a:latin typeface="Cambria"/>
                      </a:endParaRPr>
                    </a:p>
                  </a:txBody>
                  <a:tcPr anchor="b">
                    <a:lnL>
                      <a:noFill/>
                    </a:lnL>
                    <a:lnR>
                      <a:noFill/>
                    </a:lnR>
                    <a:lnT>
                      <a:noFill/>
                    </a:lnT>
                    <a:lnB>
                      <a:noFill/>
                    </a:lnB>
                    <a:noFill/>
                  </a:tcPr>
                </a:tc>
                <a:tc>
                  <a:txBody>
                    <a:bodyPr/>
                    <a:lstStyle/>
                    <a:p>
                      <a:pPr algn="r" rtl="0" fontAlgn="base"/>
                      <a:endParaRPr lang="en-US" sz="1400" dirty="0">
                        <a:effectLst/>
                        <a:latin typeface="Cambria"/>
                      </a:endParaRPr>
                    </a:p>
                    <a:p>
                      <a:pPr algn="r" rtl="0" fontAlgn="base"/>
                      <a:endParaRPr lang="en-US" sz="1400" dirty="0">
                        <a:effectLst/>
                        <a:latin typeface="Cambria"/>
                      </a:endParaRPr>
                    </a:p>
                    <a:p>
                      <a:pPr algn="r" rtl="0" fontAlgn="base"/>
                      <a:endParaRPr lang="en-US" sz="1400" dirty="0">
                        <a:effectLst/>
                        <a:latin typeface="Cambria"/>
                      </a:endParaRPr>
                    </a:p>
                  </a:txBody>
                  <a:tcPr anchor="b">
                    <a:lnL>
                      <a:noFill/>
                    </a:lnL>
                    <a:lnR>
                      <a:noFill/>
                    </a:lnR>
                    <a:lnT>
                      <a:noFill/>
                    </a:lnT>
                    <a:lnB>
                      <a:noFill/>
                    </a:lnB>
                    <a:noFill/>
                  </a:tcPr>
                </a:tc>
                <a:tc>
                  <a:txBody>
                    <a:bodyPr/>
                    <a:lstStyle/>
                    <a:p>
                      <a:pPr rtl="0" fontAlgn="base"/>
                      <a:endParaRPr lang="en-US" sz="1400" dirty="0">
                        <a:effectLst/>
                        <a:latin typeface="Cambria"/>
                      </a:endParaRPr>
                    </a:p>
                  </a:txBody>
                  <a:tcPr anchor="b">
                    <a:lnL>
                      <a:noFill/>
                    </a:lnL>
                    <a:lnR>
                      <a:noFill/>
                    </a:lnR>
                    <a:lnT>
                      <a:noFill/>
                    </a:lnT>
                    <a:lnB>
                      <a:noFill/>
                    </a:lnB>
                    <a:noFill/>
                  </a:tcPr>
                </a:tc>
                <a:tc>
                  <a:txBody>
                    <a:bodyPr/>
                    <a:lstStyle/>
                    <a:p>
                      <a:pPr rtl="0" fontAlgn="base"/>
                      <a:endParaRPr lang="en-US" sz="1400" dirty="0">
                        <a:effectLst/>
                        <a:latin typeface="Cambria"/>
                      </a:endParaRPr>
                    </a:p>
                  </a:txBody>
                  <a:tcPr anchor="b">
                    <a:lnL>
                      <a:noFill/>
                    </a:lnL>
                    <a:lnR>
                      <a:noFill/>
                    </a:lnR>
                    <a:lnT>
                      <a:noFill/>
                    </a:lnT>
                    <a:lnB>
                      <a:noFill/>
                    </a:lnB>
                    <a:noFill/>
                  </a:tcPr>
                </a:tc>
                <a:tc>
                  <a:txBody>
                    <a:bodyPr/>
                    <a:lstStyle/>
                    <a:p>
                      <a:pPr rtl="0" fontAlgn="base"/>
                      <a:endParaRPr lang="en-US" sz="1400" dirty="0">
                        <a:effectLst/>
                        <a:latin typeface="Cambria"/>
                      </a:endParaRPr>
                    </a:p>
                  </a:txBody>
                  <a:tcPr anchor="b">
                    <a:lnL>
                      <a:noFill/>
                    </a:lnL>
                    <a:lnR>
                      <a:noFill/>
                    </a:lnR>
                    <a:lnT>
                      <a:noFill/>
                    </a:lnT>
                    <a:lnB>
                      <a:noFill/>
                    </a:lnB>
                    <a:noFill/>
                  </a:tcPr>
                </a:tc>
                <a:extLst>
                  <a:ext uri="{0D108BD9-81ED-4DB2-BD59-A6C34878D82A}">
                    <a16:rowId xmlns:a16="http://schemas.microsoft.com/office/drawing/2014/main" val="2180220232"/>
                  </a:ext>
                </a:extLst>
              </a:tr>
              <a:tr h="347135">
                <a:tc>
                  <a:txBody>
                    <a:bodyPr/>
                    <a:lstStyle/>
                    <a:p>
                      <a:pPr rtl="0" fontAlgn="base"/>
                      <a:r>
                        <a:rPr lang="en-US" sz="1400" b="1" dirty="0">
                          <a:effectLst/>
                          <a:latin typeface="Cambria"/>
                        </a:rPr>
                        <a:t>Military Calling</a:t>
                      </a:r>
                      <a:endParaRPr lang="en-US" sz="1400" dirty="0">
                        <a:effectLst/>
                        <a:latin typeface="Cambria"/>
                      </a:endParaRPr>
                    </a:p>
                  </a:txBody>
                  <a:tcPr anchor="b">
                    <a:lnL>
                      <a:noFill/>
                    </a:lnL>
                    <a:lnR>
                      <a:noFill/>
                    </a:lnR>
                    <a:lnT>
                      <a:noFill/>
                    </a:lnT>
                    <a:lnB>
                      <a:noFill/>
                    </a:lnB>
                    <a:noFill/>
                  </a:tcPr>
                </a:tc>
                <a:tc>
                  <a:txBody>
                    <a:bodyPr/>
                    <a:lstStyle/>
                    <a:p>
                      <a:pPr algn="r" rtl="0" fontAlgn="base"/>
                      <a:r>
                        <a:rPr lang="en-US" sz="1400" dirty="0">
                          <a:effectLst/>
                          <a:latin typeface="Cambria"/>
                        </a:rPr>
                        <a:t>-0.046</a:t>
                      </a:r>
                    </a:p>
                  </a:txBody>
                  <a:tcPr anchor="b">
                    <a:lnL>
                      <a:noFill/>
                    </a:lnL>
                    <a:lnR>
                      <a:noFill/>
                    </a:lnR>
                    <a:lnT>
                      <a:noFill/>
                    </a:lnT>
                    <a:lnB>
                      <a:noFill/>
                    </a:lnB>
                    <a:noFill/>
                  </a:tcPr>
                </a:tc>
                <a:tc>
                  <a:txBody>
                    <a:bodyPr/>
                    <a:lstStyle/>
                    <a:p>
                      <a:pPr algn="r" rtl="0" fontAlgn="base"/>
                      <a:r>
                        <a:rPr lang="en-US" sz="1400" dirty="0">
                          <a:effectLst/>
                          <a:latin typeface="Cambria"/>
                        </a:rPr>
                        <a:t>0.021*</a:t>
                      </a:r>
                    </a:p>
                  </a:txBody>
                  <a:tcPr anchor="b">
                    <a:lnL>
                      <a:noFill/>
                    </a:lnL>
                    <a:lnR>
                      <a:noFill/>
                    </a:lnR>
                    <a:lnT>
                      <a:noFill/>
                    </a:lnT>
                    <a:lnB>
                      <a:noFill/>
                    </a:lnB>
                    <a:noFill/>
                  </a:tcPr>
                </a:tc>
                <a:tc>
                  <a:txBody>
                    <a:bodyPr/>
                    <a:lstStyle/>
                    <a:p>
                      <a:pPr rtl="0" fontAlgn="base"/>
                      <a:endParaRPr lang="en-US" sz="1400" dirty="0">
                        <a:effectLst/>
                        <a:latin typeface="Cambria"/>
                      </a:endParaRPr>
                    </a:p>
                  </a:txBody>
                  <a:tcPr anchor="b">
                    <a:lnL>
                      <a:noFill/>
                    </a:lnL>
                    <a:lnR>
                      <a:noFill/>
                    </a:lnR>
                    <a:lnT>
                      <a:noFill/>
                    </a:lnT>
                    <a:lnB>
                      <a:noFill/>
                    </a:lnB>
                    <a:noFill/>
                  </a:tcPr>
                </a:tc>
                <a:tc>
                  <a:txBody>
                    <a:bodyPr/>
                    <a:lstStyle/>
                    <a:p>
                      <a:pPr rtl="0" fontAlgn="base"/>
                      <a:endParaRPr lang="en-US" sz="1400" dirty="0">
                        <a:effectLst/>
                        <a:latin typeface="Cambria"/>
                      </a:endParaRPr>
                    </a:p>
                  </a:txBody>
                  <a:tcPr anchor="b">
                    <a:lnL>
                      <a:noFill/>
                    </a:lnL>
                    <a:lnR>
                      <a:noFill/>
                    </a:lnR>
                    <a:lnT>
                      <a:noFill/>
                    </a:lnT>
                    <a:lnB>
                      <a:noFill/>
                    </a:lnB>
                    <a:noFill/>
                  </a:tcPr>
                </a:tc>
                <a:tc>
                  <a:txBody>
                    <a:bodyPr/>
                    <a:lstStyle/>
                    <a:p>
                      <a:pPr rtl="0" fontAlgn="base"/>
                      <a:endParaRPr lang="en-US" sz="1400" dirty="0">
                        <a:effectLst/>
                        <a:latin typeface="Cambria"/>
                      </a:endParaRPr>
                    </a:p>
                  </a:txBody>
                  <a:tcPr anchor="b">
                    <a:lnL>
                      <a:noFill/>
                    </a:lnL>
                    <a:lnR>
                      <a:noFill/>
                    </a:lnR>
                    <a:lnT>
                      <a:noFill/>
                    </a:lnT>
                    <a:lnB>
                      <a:noFill/>
                    </a:lnB>
                    <a:noFill/>
                  </a:tcPr>
                </a:tc>
                <a:extLst>
                  <a:ext uri="{0D108BD9-81ED-4DB2-BD59-A6C34878D82A}">
                    <a16:rowId xmlns:a16="http://schemas.microsoft.com/office/drawing/2014/main" val="2918243154"/>
                  </a:ext>
                </a:extLst>
              </a:tr>
              <a:tr h="347135">
                <a:tc>
                  <a:txBody>
                    <a:bodyPr/>
                    <a:lstStyle/>
                    <a:p>
                      <a:pPr rtl="0" fontAlgn="base"/>
                      <a:r>
                        <a:rPr lang="en-US" sz="1400" b="1" dirty="0">
                          <a:effectLst/>
                          <a:latin typeface="Cambria"/>
                        </a:rPr>
                        <a:t>Quality of Life</a:t>
                      </a:r>
                      <a:endParaRPr lang="en-US" sz="1400" dirty="0">
                        <a:effectLst/>
                        <a:latin typeface="Cambria"/>
                      </a:endParaRPr>
                    </a:p>
                  </a:txBody>
                  <a:tcPr anchor="b">
                    <a:lnL>
                      <a:noFill/>
                    </a:lnL>
                    <a:lnR>
                      <a:noFill/>
                    </a:lnR>
                    <a:lnT>
                      <a:noFill/>
                    </a:lnT>
                    <a:lnB>
                      <a:noFill/>
                    </a:lnB>
                    <a:noFill/>
                  </a:tcPr>
                </a:tc>
                <a:tc>
                  <a:txBody>
                    <a:bodyPr/>
                    <a:lstStyle/>
                    <a:p>
                      <a:pPr algn="r" rtl="0" fontAlgn="base"/>
                      <a:endParaRPr lang="en-US" sz="1400" dirty="0">
                        <a:effectLst/>
                        <a:latin typeface="Cambria"/>
                      </a:endParaRPr>
                    </a:p>
                  </a:txBody>
                  <a:tcPr anchor="b">
                    <a:lnL>
                      <a:noFill/>
                    </a:lnL>
                    <a:lnR>
                      <a:noFill/>
                    </a:lnR>
                    <a:lnT>
                      <a:noFill/>
                    </a:lnT>
                    <a:lnB>
                      <a:noFill/>
                    </a:lnB>
                    <a:noFill/>
                  </a:tcPr>
                </a:tc>
                <a:tc>
                  <a:txBody>
                    <a:bodyPr/>
                    <a:lstStyle/>
                    <a:p>
                      <a:pPr algn="r" rtl="0" fontAlgn="base"/>
                      <a:endParaRPr lang="en-US" sz="1400" dirty="0">
                        <a:effectLst/>
                        <a:latin typeface="Cambria"/>
                      </a:endParaRPr>
                    </a:p>
                  </a:txBody>
                  <a:tcPr anchor="b">
                    <a:lnL>
                      <a:noFill/>
                    </a:lnL>
                    <a:lnR>
                      <a:noFill/>
                    </a:lnR>
                    <a:lnT>
                      <a:noFill/>
                    </a:lnT>
                    <a:lnB>
                      <a:noFill/>
                    </a:lnB>
                    <a:noFill/>
                  </a:tcPr>
                </a:tc>
                <a:tc>
                  <a:txBody>
                    <a:bodyPr/>
                    <a:lstStyle/>
                    <a:p>
                      <a:pPr rtl="0" fontAlgn="base"/>
                      <a:endParaRPr lang="en-US" sz="1400" dirty="0">
                        <a:effectLst/>
                        <a:latin typeface="Cambria"/>
                      </a:endParaRPr>
                    </a:p>
                  </a:txBody>
                  <a:tcPr anchor="b">
                    <a:lnL>
                      <a:noFill/>
                    </a:lnL>
                    <a:lnR>
                      <a:noFill/>
                    </a:lnR>
                    <a:lnT>
                      <a:noFill/>
                    </a:lnT>
                    <a:lnB>
                      <a:noFill/>
                    </a:lnB>
                    <a:noFill/>
                  </a:tcPr>
                </a:tc>
                <a:tc>
                  <a:txBody>
                    <a:bodyPr/>
                    <a:lstStyle/>
                    <a:p>
                      <a:pPr rtl="0" fontAlgn="base"/>
                      <a:endParaRPr lang="en-US" sz="1400" dirty="0">
                        <a:effectLst/>
                        <a:latin typeface="Cambria"/>
                      </a:endParaRPr>
                    </a:p>
                  </a:txBody>
                  <a:tcPr anchor="b">
                    <a:lnL>
                      <a:noFill/>
                    </a:lnL>
                    <a:lnR>
                      <a:noFill/>
                    </a:lnR>
                    <a:lnT>
                      <a:noFill/>
                    </a:lnT>
                    <a:lnB>
                      <a:noFill/>
                    </a:lnB>
                    <a:noFill/>
                  </a:tcPr>
                </a:tc>
                <a:tc>
                  <a:txBody>
                    <a:bodyPr/>
                    <a:lstStyle/>
                    <a:p>
                      <a:pPr rtl="0" fontAlgn="base"/>
                      <a:endParaRPr lang="en-US" sz="1400" dirty="0">
                        <a:effectLst/>
                        <a:latin typeface="Cambria"/>
                      </a:endParaRPr>
                    </a:p>
                  </a:txBody>
                  <a:tcPr anchor="b">
                    <a:lnL>
                      <a:noFill/>
                    </a:lnL>
                    <a:lnR>
                      <a:noFill/>
                    </a:lnR>
                    <a:lnT>
                      <a:noFill/>
                    </a:lnT>
                    <a:lnB>
                      <a:noFill/>
                    </a:lnB>
                    <a:noFill/>
                  </a:tcPr>
                </a:tc>
                <a:extLst>
                  <a:ext uri="{0D108BD9-81ED-4DB2-BD59-A6C34878D82A}">
                    <a16:rowId xmlns:a16="http://schemas.microsoft.com/office/drawing/2014/main" val="619859740"/>
                  </a:ext>
                </a:extLst>
              </a:tr>
              <a:tr h="347135">
                <a:tc>
                  <a:txBody>
                    <a:bodyPr/>
                    <a:lstStyle/>
                    <a:p>
                      <a:pPr rtl="0" fontAlgn="base"/>
                      <a:r>
                        <a:rPr lang="en-US" sz="1400" b="0" dirty="0">
                          <a:effectLst/>
                          <a:latin typeface="Cambria"/>
                        </a:rPr>
                        <a:t> </a:t>
                      </a:r>
                      <a:r>
                        <a:rPr lang="en-US" sz="1400" b="0" i="1" dirty="0">
                          <a:effectLst/>
                          <a:latin typeface="Cambria"/>
                        </a:rPr>
                        <a:t>Very poor</a:t>
                      </a:r>
                      <a:endParaRPr lang="en-US" sz="1400" b="0" dirty="0">
                        <a:effectLst/>
                        <a:latin typeface="Cambria"/>
                      </a:endParaRPr>
                    </a:p>
                  </a:txBody>
                  <a:tcPr anchor="b">
                    <a:lnL>
                      <a:noFill/>
                    </a:lnL>
                    <a:lnR>
                      <a:noFill/>
                    </a:lnR>
                    <a:lnT>
                      <a:noFill/>
                    </a:lnT>
                    <a:lnB>
                      <a:noFill/>
                    </a:lnB>
                    <a:noFill/>
                  </a:tcPr>
                </a:tc>
                <a:tc>
                  <a:txBody>
                    <a:bodyPr/>
                    <a:lstStyle/>
                    <a:p>
                      <a:pPr algn="r" rtl="0" fontAlgn="base"/>
                      <a:r>
                        <a:rPr lang="en-US" sz="1400" dirty="0">
                          <a:effectLst/>
                          <a:latin typeface="Cambria"/>
                        </a:rPr>
                        <a:t>ref</a:t>
                      </a:r>
                    </a:p>
                  </a:txBody>
                  <a:tcPr anchor="b">
                    <a:lnL>
                      <a:noFill/>
                    </a:lnL>
                    <a:lnR>
                      <a:noFill/>
                    </a:lnR>
                    <a:lnT>
                      <a:noFill/>
                    </a:lnT>
                    <a:lnB>
                      <a:noFill/>
                    </a:lnB>
                    <a:noFill/>
                  </a:tcPr>
                </a:tc>
                <a:tc>
                  <a:txBody>
                    <a:bodyPr/>
                    <a:lstStyle/>
                    <a:p>
                      <a:pPr algn="r" rtl="0" fontAlgn="base"/>
                      <a:endParaRPr lang="en-US" sz="1400" dirty="0">
                        <a:effectLst/>
                        <a:latin typeface="Cambria"/>
                      </a:endParaRPr>
                    </a:p>
                  </a:txBody>
                  <a:tcPr anchor="b">
                    <a:lnL>
                      <a:noFill/>
                    </a:lnL>
                    <a:lnR>
                      <a:noFill/>
                    </a:lnR>
                    <a:lnT>
                      <a:noFill/>
                    </a:lnT>
                    <a:lnB>
                      <a:noFill/>
                    </a:lnB>
                    <a:noFill/>
                  </a:tcPr>
                </a:tc>
                <a:tc>
                  <a:txBody>
                    <a:bodyPr/>
                    <a:lstStyle/>
                    <a:p>
                      <a:pPr rtl="0" fontAlgn="base"/>
                      <a:endParaRPr lang="en-US" sz="1400" dirty="0">
                        <a:effectLst/>
                        <a:latin typeface="Cambria"/>
                      </a:endParaRPr>
                    </a:p>
                  </a:txBody>
                  <a:tcPr anchor="b">
                    <a:lnL>
                      <a:noFill/>
                    </a:lnL>
                    <a:lnR>
                      <a:noFill/>
                    </a:lnR>
                    <a:lnT>
                      <a:noFill/>
                    </a:lnT>
                    <a:lnB>
                      <a:noFill/>
                    </a:lnB>
                    <a:noFill/>
                  </a:tcPr>
                </a:tc>
                <a:tc>
                  <a:txBody>
                    <a:bodyPr/>
                    <a:lstStyle/>
                    <a:p>
                      <a:pPr rtl="0" fontAlgn="base"/>
                      <a:endParaRPr lang="en-US" sz="1400" dirty="0">
                        <a:effectLst/>
                        <a:latin typeface="Cambria"/>
                      </a:endParaRPr>
                    </a:p>
                  </a:txBody>
                  <a:tcPr anchor="b">
                    <a:lnL>
                      <a:noFill/>
                    </a:lnL>
                    <a:lnR>
                      <a:noFill/>
                    </a:lnR>
                    <a:lnT>
                      <a:noFill/>
                    </a:lnT>
                    <a:lnB>
                      <a:noFill/>
                    </a:lnB>
                    <a:noFill/>
                  </a:tcPr>
                </a:tc>
                <a:tc>
                  <a:txBody>
                    <a:bodyPr/>
                    <a:lstStyle/>
                    <a:p>
                      <a:pPr rtl="0" fontAlgn="base"/>
                      <a:endParaRPr lang="en-US" sz="1400" dirty="0">
                        <a:effectLst/>
                        <a:latin typeface="Cambria"/>
                      </a:endParaRPr>
                    </a:p>
                  </a:txBody>
                  <a:tcPr anchor="b">
                    <a:lnL>
                      <a:noFill/>
                    </a:lnL>
                    <a:lnR>
                      <a:noFill/>
                    </a:lnR>
                    <a:lnT>
                      <a:noFill/>
                    </a:lnT>
                    <a:lnB>
                      <a:noFill/>
                    </a:lnB>
                    <a:noFill/>
                  </a:tcPr>
                </a:tc>
                <a:extLst>
                  <a:ext uri="{0D108BD9-81ED-4DB2-BD59-A6C34878D82A}">
                    <a16:rowId xmlns:a16="http://schemas.microsoft.com/office/drawing/2014/main" val="1380181918"/>
                  </a:ext>
                </a:extLst>
              </a:tr>
              <a:tr h="347135">
                <a:tc>
                  <a:txBody>
                    <a:bodyPr/>
                    <a:lstStyle/>
                    <a:p>
                      <a:pPr rtl="0" fontAlgn="base"/>
                      <a:r>
                        <a:rPr lang="en-US" sz="1400" b="0" dirty="0">
                          <a:effectLst/>
                          <a:latin typeface="Cambria"/>
                        </a:rPr>
                        <a:t> </a:t>
                      </a:r>
                      <a:r>
                        <a:rPr lang="en-US" sz="1400" b="0" i="1" dirty="0">
                          <a:effectLst/>
                          <a:latin typeface="Cambria"/>
                        </a:rPr>
                        <a:t>Poor</a:t>
                      </a:r>
                      <a:endParaRPr lang="en-US" sz="1400" b="0" dirty="0">
                        <a:effectLst/>
                        <a:latin typeface="Cambria"/>
                      </a:endParaRPr>
                    </a:p>
                  </a:txBody>
                  <a:tcPr anchor="b">
                    <a:lnL>
                      <a:noFill/>
                    </a:lnL>
                    <a:lnR>
                      <a:noFill/>
                    </a:lnR>
                    <a:lnT>
                      <a:noFill/>
                    </a:lnT>
                    <a:lnB>
                      <a:noFill/>
                    </a:lnB>
                    <a:noFill/>
                  </a:tcPr>
                </a:tc>
                <a:tc>
                  <a:txBody>
                    <a:bodyPr/>
                    <a:lstStyle/>
                    <a:p>
                      <a:pPr algn="r" rtl="0" fontAlgn="base"/>
                      <a:r>
                        <a:rPr lang="en-US" sz="1400" dirty="0">
                          <a:effectLst/>
                          <a:latin typeface="Cambria"/>
                        </a:rPr>
                        <a:t>0.805 </a:t>
                      </a:r>
                    </a:p>
                  </a:txBody>
                  <a:tcPr anchor="b">
                    <a:lnL>
                      <a:noFill/>
                    </a:lnL>
                    <a:lnR>
                      <a:noFill/>
                    </a:lnR>
                    <a:lnT>
                      <a:noFill/>
                    </a:lnT>
                    <a:lnB>
                      <a:noFill/>
                    </a:lnB>
                    <a:noFill/>
                  </a:tcPr>
                </a:tc>
                <a:tc>
                  <a:txBody>
                    <a:bodyPr/>
                    <a:lstStyle/>
                    <a:p>
                      <a:pPr algn="r" rtl="0" fontAlgn="base"/>
                      <a:r>
                        <a:rPr lang="en-US" sz="1400" dirty="0">
                          <a:effectLst/>
                          <a:latin typeface="Cambria"/>
                        </a:rPr>
                        <a:t>0.525</a:t>
                      </a:r>
                    </a:p>
                  </a:txBody>
                  <a:tcPr anchor="b">
                    <a:lnL>
                      <a:noFill/>
                    </a:lnL>
                    <a:lnR>
                      <a:noFill/>
                    </a:lnR>
                    <a:lnT>
                      <a:noFill/>
                    </a:lnT>
                    <a:lnB>
                      <a:noFill/>
                    </a:lnB>
                    <a:noFill/>
                  </a:tcPr>
                </a:tc>
                <a:tc>
                  <a:txBody>
                    <a:bodyPr/>
                    <a:lstStyle/>
                    <a:p>
                      <a:pPr rtl="0" fontAlgn="base"/>
                      <a:endParaRPr lang="en-US" sz="1400" dirty="0">
                        <a:effectLst/>
                        <a:latin typeface="Cambria"/>
                      </a:endParaRPr>
                    </a:p>
                  </a:txBody>
                  <a:tcPr anchor="b">
                    <a:lnL>
                      <a:noFill/>
                    </a:lnL>
                    <a:lnR>
                      <a:noFill/>
                    </a:lnR>
                    <a:lnT>
                      <a:noFill/>
                    </a:lnT>
                    <a:lnB>
                      <a:noFill/>
                    </a:lnB>
                    <a:noFill/>
                  </a:tcPr>
                </a:tc>
                <a:tc>
                  <a:txBody>
                    <a:bodyPr/>
                    <a:lstStyle/>
                    <a:p>
                      <a:pPr rtl="0" fontAlgn="base"/>
                      <a:endParaRPr lang="en-US" sz="1400" dirty="0">
                        <a:effectLst/>
                        <a:latin typeface="Cambria"/>
                      </a:endParaRPr>
                    </a:p>
                  </a:txBody>
                  <a:tcPr anchor="b">
                    <a:lnL>
                      <a:noFill/>
                    </a:lnL>
                    <a:lnR>
                      <a:noFill/>
                    </a:lnR>
                    <a:lnT>
                      <a:noFill/>
                    </a:lnT>
                    <a:lnB>
                      <a:noFill/>
                    </a:lnB>
                    <a:noFill/>
                  </a:tcPr>
                </a:tc>
                <a:tc>
                  <a:txBody>
                    <a:bodyPr/>
                    <a:lstStyle/>
                    <a:p>
                      <a:pPr rtl="0" fontAlgn="base"/>
                      <a:endParaRPr lang="en-US" sz="1400" dirty="0">
                        <a:effectLst/>
                        <a:latin typeface="Cambria"/>
                      </a:endParaRPr>
                    </a:p>
                  </a:txBody>
                  <a:tcPr anchor="b">
                    <a:lnL>
                      <a:noFill/>
                    </a:lnL>
                    <a:lnR>
                      <a:noFill/>
                    </a:lnR>
                    <a:lnT>
                      <a:noFill/>
                    </a:lnT>
                    <a:lnB>
                      <a:noFill/>
                    </a:lnB>
                    <a:noFill/>
                  </a:tcPr>
                </a:tc>
                <a:extLst>
                  <a:ext uri="{0D108BD9-81ED-4DB2-BD59-A6C34878D82A}">
                    <a16:rowId xmlns:a16="http://schemas.microsoft.com/office/drawing/2014/main" val="1620897494"/>
                  </a:ext>
                </a:extLst>
              </a:tr>
              <a:tr h="347135">
                <a:tc>
                  <a:txBody>
                    <a:bodyPr/>
                    <a:lstStyle/>
                    <a:p>
                      <a:pPr rtl="0" fontAlgn="base"/>
                      <a:r>
                        <a:rPr lang="en-US" sz="1400" dirty="0">
                          <a:effectLst/>
                          <a:latin typeface="Cambria"/>
                        </a:rPr>
                        <a:t> </a:t>
                      </a:r>
                      <a:r>
                        <a:rPr lang="en-US" sz="1400" i="1" dirty="0">
                          <a:effectLst/>
                          <a:latin typeface="Cambria"/>
                        </a:rPr>
                        <a:t>Neither poor nor good</a:t>
                      </a:r>
                      <a:endParaRPr lang="en-US" sz="1400" dirty="0">
                        <a:effectLst/>
                        <a:latin typeface="Cambria"/>
                      </a:endParaRPr>
                    </a:p>
                  </a:txBody>
                  <a:tcPr anchor="b">
                    <a:lnL>
                      <a:noFill/>
                    </a:lnL>
                    <a:lnR>
                      <a:noFill/>
                    </a:lnR>
                    <a:lnT>
                      <a:noFill/>
                    </a:lnT>
                    <a:lnB>
                      <a:noFill/>
                    </a:lnB>
                    <a:noFill/>
                  </a:tcPr>
                </a:tc>
                <a:tc>
                  <a:txBody>
                    <a:bodyPr/>
                    <a:lstStyle/>
                    <a:p>
                      <a:pPr algn="r" rtl="0" fontAlgn="base"/>
                      <a:r>
                        <a:rPr lang="en-US" sz="1400" dirty="0">
                          <a:effectLst/>
                          <a:latin typeface="Cambria"/>
                        </a:rPr>
                        <a:t>0.346</a:t>
                      </a:r>
                    </a:p>
                  </a:txBody>
                  <a:tcPr anchor="b">
                    <a:lnL>
                      <a:noFill/>
                    </a:lnL>
                    <a:lnR>
                      <a:noFill/>
                    </a:lnR>
                    <a:lnT>
                      <a:noFill/>
                    </a:lnT>
                    <a:lnB>
                      <a:noFill/>
                    </a:lnB>
                    <a:noFill/>
                  </a:tcPr>
                </a:tc>
                <a:tc>
                  <a:txBody>
                    <a:bodyPr/>
                    <a:lstStyle/>
                    <a:p>
                      <a:pPr algn="r" rtl="0" fontAlgn="base"/>
                      <a:r>
                        <a:rPr lang="en-US" sz="1400" dirty="0">
                          <a:effectLst/>
                          <a:latin typeface="Cambria"/>
                        </a:rPr>
                        <a:t>0.500</a:t>
                      </a:r>
                    </a:p>
                  </a:txBody>
                  <a:tcPr anchor="b">
                    <a:lnL>
                      <a:noFill/>
                    </a:lnL>
                    <a:lnR>
                      <a:noFill/>
                    </a:lnR>
                    <a:lnT>
                      <a:noFill/>
                    </a:lnT>
                    <a:lnB>
                      <a:noFill/>
                    </a:lnB>
                    <a:noFill/>
                  </a:tcPr>
                </a:tc>
                <a:tc>
                  <a:txBody>
                    <a:bodyPr/>
                    <a:lstStyle/>
                    <a:p>
                      <a:pPr rtl="0" fontAlgn="base"/>
                      <a:endParaRPr lang="en-US" sz="1400" dirty="0">
                        <a:effectLst/>
                        <a:latin typeface="Cambria"/>
                      </a:endParaRPr>
                    </a:p>
                  </a:txBody>
                  <a:tcPr anchor="b">
                    <a:lnL>
                      <a:noFill/>
                    </a:lnL>
                    <a:lnR>
                      <a:noFill/>
                    </a:lnR>
                    <a:lnT>
                      <a:noFill/>
                    </a:lnT>
                    <a:lnB>
                      <a:noFill/>
                    </a:lnB>
                    <a:noFill/>
                  </a:tcPr>
                </a:tc>
                <a:tc>
                  <a:txBody>
                    <a:bodyPr/>
                    <a:lstStyle/>
                    <a:p>
                      <a:pPr rtl="0" fontAlgn="base"/>
                      <a:endParaRPr lang="en-US" sz="1400" dirty="0">
                        <a:effectLst/>
                        <a:latin typeface="Cambria"/>
                      </a:endParaRPr>
                    </a:p>
                  </a:txBody>
                  <a:tcPr anchor="b">
                    <a:lnL>
                      <a:noFill/>
                    </a:lnL>
                    <a:lnR>
                      <a:noFill/>
                    </a:lnR>
                    <a:lnT>
                      <a:noFill/>
                    </a:lnT>
                    <a:lnB>
                      <a:noFill/>
                    </a:lnB>
                    <a:noFill/>
                  </a:tcPr>
                </a:tc>
                <a:tc>
                  <a:txBody>
                    <a:bodyPr/>
                    <a:lstStyle/>
                    <a:p>
                      <a:pPr rtl="0" fontAlgn="base"/>
                      <a:endParaRPr lang="en-US" sz="1400" dirty="0">
                        <a:effectLst/>
                        <a:latin typeface="Cambria"/>
                      </a:endParaRPr>
                    </a:p>
                  </a:txBody>
                  <a:tcPr anchor="b">
                    <a:lnL>
                      <a:noFill/>
                    </a:lnL>
                    <a:lnR>
                      <a:noFill/>
                    </a:lnR>
                    <a:lnT>
                      <a:noFill/>
                    </a:lnT>
                    <a:lnB>
                      <a:noFill/>
                    </a:lnB>
                    <a:noFill/>
                  </a:tcPr>
                </a:tc>
                <a:extLst>
                  <a:ext uri="{0D108BD9-81ED-4DB2-BD59-A6C34878D82A}">
                    <a16:rowId xmlns:a16="http://schemas.microsoft.com/office/drawing/2014/main" val="1388630104"/>
                  </a:ext>
                </a:extLst>
              </a:tr>
              <a:tr h="347135">
                <a:tc>
                  <a:txBody>
                    <a:bodyPr/>
                    <a:lstStyle/>
                    <a:p>
                      <a:pPr rtl="0" fontAlgn="base"/>
                      <a:r>
                        <a:rPr lang="en-US" sz="1400" i="1" dirty="0">
                          <a:effectLst/>
                          <a:latin typeface="Cambria"/>
                        </a:rPr>
                        <a:t> Good</a:t>
                      </a:r>
                    </a:p>
                  </a:txBody>
                  <a:tcPr anchor="b">
                    <a:lnL>
                      <a:noFill/>
                    </a:lnL>
                    <a:lnR>
                      <a:noFill/>
                    </a:lnR>
                    <a:lnT>
                      <a:noFill/>
                    </a:lnT>
                    <a:lnB>
                      <a:noFill/>
                    </a:lnB>
                    <a:noFill/>
                  </a:tcPr>
                </a:tc>
                <a:tc>
                  <a:txBody>
                    <a:bodyPr/>
                    <a:lstStyle/>
                    <a:p>
                      <a:pPr algn="r" rtl="0" fontAlgn="base"/>
                      <a:r>
                        <a:rPr lang="en-US" sz="1400" dirty="0">
                          <a:effectLst/>
                          <a:latin typeface="Cambria"/>
                        </a:rPr>
                        <a:t>-0.138</a:t>
                      </a:r>
                    </a:p>
                  </a:txBody>
                  <a:tcPr anchor="b">
                    <a:lnL>
                      <a:noFill/>
                    </a:lnL>
                    <a:lnR>
                      <a:noFill/>
                    </a:lnR>
                    <a:lnT>
                      <a:noFill/>
                    </a:lnT>
                    <a:lnB>
                      <a:noFill/>
                    </a:lnB>
                    <a:noFill/>
                  </a:tcPr>
                </a:tc>
                <a:tc>
                  <a:txBody>
                    <a:bodyPr/>
                    <a:lstStyle/>
                    <a:p>
                      <a:pPr algn="r" rtl="0" fontAlgn="base"/>
                      <a:r>
                        <a:rPr lang="en-US" sz="1400" dirty="0">
                          <a:effectLst/>
                          <a:latin typeface="Cambria"/>
                        </a:rPr>
                        <a:t>0.495</a:t>
                      </a:r>
                    </a:p>
                  </a:txBody>
                  <a:tcPr anchor="b">
                    <a:lnL>
                      <a:noFill/>
                    </a:lnL>
                    <a:lnR>
                      <a:noFill/>
                    </a:lnR>
                    <a:lnT>
                      <a:noFill/>
                    </a:lnT>
                    <a:lnB>
                      <a:noFill/>
                    </a:lnB>
                    <a:noFill/>
                  </a:tcPr>
                </a:tc>
                <a:tc>
                  <a:txBody>
                    <a:bodyPr/>
                    <a:lstStyle/>
                    <a:p>
                      <a:pPr rtl="0" fontAlgn="base"/>
                      <a:endParaRPr lang="en-US" sz="1400" dirty="0">
                        <a:effectLst/>
                        <a:latin typeface="Cambria"/>
                      </a:endParaRPr>
                    </a:p>
                  </a:txBody>
                  <a:tcPr anchor="b">
                    <a:lnL>
                      <a:noFill/>
                    </a:lnL>
                    <a:lnR>
                      <a:noFill/>
                    </a:lnR>
                    <a:lnT>
                      <a:noFill/>
                    </a:lnT>
                    <a:lnB>
                      <a:noFill/>
                    </a:lnB>
                    <a:noFill/>
                  </a:tcPr>
                </a:tc>
                <a:tc>
                  <a:txBody>
                    <a:bodyPr/>
                    <a:lstStyle/>
                    <a:p>
                      <a:pPr rtl="0" fontAlgn="base"/>
                      <a:endParaRPr lang="en-US" sz="1400" dirty="0">
                        <a:effectLst/>
                        <a:latin typeface="Cambria"/>
                      </a:endParaRPr>
                    </a:p>
                  </a:txBody>
                  <a:tcPr anchor="b">
                    <a:lnL>
                      <a:noFill/>
                    </a:lnL>
                    <a:lnR>
                      <a:noFill/>
                    </a:lnR>
                    <a:lnT>
                      <a:noFill/>
                    </a:lnT>
                    <a:lnB>
                      <a:noFill/>
                    </a:lnB>
                    <a:noFill/>
                  </a:tcPr>
                </a:tc>
                <a:tc>
                  <a:txBody>
                    <a:bodyPr/>
                    <a:lstStyle/>
                    <a:p>
                      <a:pPr rtl="0" fontAlgn="base"/>
                      <a:endParaRPr lang="en-US" sz="1400" dirty="0">
                        <a:effectLst/>
                        <a:latin typeface="Cambria"/>
                      </a:endParaRPr>
                    </a:p>
                  </a:txBody>
                  <a:tcPr anchor="b">
                    <a:lnL>
                      <a:noFill/>
                    </a:lnL>
                    <a:lnR>
                      <a:noFill/>
                    </a:lnR>
                    <a:lnT>
                      <a:noFill/>
                    </a:lnT>
                    <a:lnB>
                      <a:noFill/>
                    </a:lnB>
                    <a:noFill/>
                  </a:tcPr>
                </a:tc>
                <a:extLst>
                  <a:ext uri="{0D108BD9-81ED-4DB2-BD59-A6C34878D82A}">
                    <a16:rowId xmlns:a16="http://schemas.microsoft.com/office/drawing/2014/main" val="2915606904"/>
                  </a:ext>
                </a:extLst>
              </a:tr>
              <a:tr h="347135">
                <a:tc>
                  <a:txBody>
                    <a:bodyPr/>
                    <a:lstStyle/>
                    <a:p>
                      <a:pPr rtl="0" fontAlgn="base"/>
                      <a:r>
                        <a:rPr lang="en-US" sz="1400" dirty="0">
                          <a:effectLst/>
                          <a:latin typeface="Cambria"/>
                        </a:rPr>
                        <a:t> </a:t>
                      </a:r>
                      <a:r>
                        <a:rPr lang="en-US" sz="1400" i="1" dirty="0">
                          <a:effectLst/>
                          <a:latin typeface="Cambria"/>
                        </a:rPr>
                        <a:t>Very good</a:t>
                      </a:r>
                      <a:endParaRPr lang="en-US" sz="1400" dirty="0">
                        <a:effectLst/>
                        <a:latin typeface="Cambria"/>
                      </a:endParaRPr>
                    </a:p>
                  </a:txBody>
                  <a:tcPr anchor="b">
                    <a:lnL>
                      <a:noFill/>
                    </a:lnL>
                    <a:lnR>
                      <a:noFill/>
                    </a:lnR>
                    <a:lnT>
                      <a:noFill/>
                    </a:lnT>
                    <a:lnB>
                      <a:noFill/>
                    </a:lnB>
                    <a:noFill/>
                  </a:tcPr>
                </a:tc>
                <a:tc>
                  <a:txBody>
                    <a:bodyPr/>
                    <a:lstStyle/>
                    <a:p>
                      <a:pPr algn="r" rtl="0" fontAlgn="base"/>
                      <a:r>
                        <a:rPr lang="en-US" sz="1400" dirty="0">
                          <a:effectLst/>
                          <a:latin typeface="Cambria"/>
                        </a:rPr>
                        <a:t>-0.181</a:t>
                      </a:r>
                    </a:p>
                  </a:txBody>
                  <a:tcPr anchor="b">
                    <a:lnL>
                      <a:noFill/>
                    </a:lnL>
                    <a:lnR>
                      <a:noFill/>
                    </a:lnR>
                    <a:lnT>
                      <a:noFill/>
                    </a:lnT>
                    <a:lnB>
                      <a:noFill/>
                    </a:lnB>
                    <a:noFill/>
                  </a:tcPr>
                </a:tc>
                <a:tc>
                  <a:txBody>
                    <a:bodyPr/>
                    <a:lstStyle/>
                    <a:p>
                      <a:pPr algn="r" rtl="0" fontAlgn="base"/>
                      <a:r>
                        <a:rPr lang="en-US" sz="1400" dirty="0">
                          <a:effectLst/>
                          <a:latin typeface="Cambria"/>
                        </a:rPr>
                        <a:t>0.523</a:t>
                      </a:r>
                    </a:p>
                  </a:txBody>
                  <a:tcPr anchor="b">
                    <a:lnL>
                      <a:noFill/>
                    </a:lnL>
                    <a:lnR>
                      <a:noFill/>
                    </a:lnR>
                    <a:lnT>
                      <a:noFill/>
                    </a:lnT>
                    <a:lnB>
                      <a:noFill/>
                    </a:lnB>
                    <a:noFill/>
                  </a:tcPr>
                </a:tc>
                <a:tc>
                  <a:txBody>
                    <a:bodyPr/>
                    <a:lstStyle/>
                    <a:p>
                      <a:pPr rtl="0" fontAlgn="base"/>
                      <a:endParaRPr lang="en-US" sz="1400" dirty="0">
                        <a:effectLst/>
                        <a:latin typeface="Cambria"/>
                      </a:endParaRPr>
                    </a:p>
                  </a:txBody>
                  <a:tcPr anchor="b">
                    <a:lnL>
                      <a:noFill/>
                    </a:lnL>
                    <a:lnR>
                      <a:noFill/>
                    </a:lnR>
                    <a:lnT>
                      <a:noFill/>
                    </a:lnT>
                    <a:lnB>
                      <a:noFill/>
                    </a:lnB>
                    <a:noFill/>
                  </a:tcPr>
                </a:tc>
                <a:tc>
                  <a:txBody>
                    <a:bodyPr/>
                    <a:lstStyle/>
                    <a:p>
                      <a:pPr rtl="0" fontAlgn="base"/>
                      <a:endParaRPr lang="en-US" sz="1400" dirty="0">
                        <a:effectLst/>
                        <a:latin typeface="Cambria"/>
                      </a:endParaRPr>
                    </a:p>
                  </a:txBody>
                  <a:tcPr anchor="b">
                    <a:lnL>
                      <a:noFill/>
                    </a:lnL>
                    <a:lnR>
                      <a:noFill/>
                    </a:lnR>
                    <a:lnT>
                      <a:noFill/>
                    </a:lnT>
                    <a:lnB>
                      <a:noFill/>
                    </a:lnB>
                    <a:noFill/>
                  </a:tcPr>
                </a:tc>
                <a:tc>
                  <a:txBody>
                    <a:bodyPr/>
                    <a:lstStyle/>
                    <a:p>
                      <a:pPr rtl="0" fontAlgn="base"/>
                      <a:endParaRPr lang="en-US" sz="1400" dirty="0">
                        <a:effectLst/>
                        <a:latin typeface="Cambria"/>
                      </a:endParaRPr>
                    </a:p>
                  </a:txBody>
                  <a:tcPr anchor="b">
                    <a:lnL>
                      <a:noFill/>
                    </a:lnL>
                    <a:lnR>
                      <a:noFill/>
                    </a:lnR>
                    <a:lnT>
                      <a:noFill/>
                    </a:lnT>
                    <a:lnB>
                      <a:noFill/>
                    </a:lnB>
                    <a:noFill/>
                  </a:tcPr>
                </a:tc>
                <a:extLst>
                  <a:ext uri="{0D108BD9-81ED-4DB2-BD59-A6C34878D82A}">
                    <a16:rowId xmlns:a16="http://schemas.microsoft.com/office/drawing/2014/main" val="3795828682"/>
                  </a:ext>
                </a:extLst>
              </a:tr>
              <a:tr h="347135">
                <a:tc>
                  <a:txBody>
                    <a:bodyPr/>
                    <a:lstStyle/>
                    <a:p>
                      <a:pPr rtl="0" fontAlgn="base"/>
                      <a:r>
                        <a:rPr lang="en-US" sz="1400" b="1" dirty="0">
                          <a:effectLst/>
                          <a:latin typeface="Cambria"/>
                        </a:rPr>
                        <a:t>Public Service Motivation</a:t>
                      </a:r>
                      <a:endParaRPr lang="en-US" sz="1400" dirty="0">
                        <a:effectLst/>
                        <a:latin typeface="Cambria"/>
                      </a:endParaRPr>
                    </a:p>
                  </a:txBody>
                  <a:tcPr anchor="b">
                    <a:lnL>
                      <a:noFill/>
                    </a:lnL>
                    <a:lnR>
                      <a:noFill/>
                    </a:lnR>
                    <a:lnT>
                      <a:noFill/>
                    </a:lnT>
                    <a:lnB>
                      <a:noFill/>
                    </a:lnB>
                    <a:noFill/>
                  </a:tcPr>
                </a:tc>
                <a:tc>
                  <a:txBody>
                    <a:bodyPr/>
                    <a:lstStyle/>
                    <a:p>
                      <a:pPr algn="r" rtl="0" fontAlgn="base"/>
                      <a:r>
                        <a:rPr lang="en-US" sz="1400" dirty="0">
                          <a:effectLst/>
                          <a:latin typeface="Cambria"/>
                        </a:rPr>
                        <a:t>0.042</a:t>
                      </a:r>
                    </a:p>
                  </a:txBody>
                  <a:tcPr anchor="b">
                    <a:lnL>
                      <a:noFill/>
                    </a:lnL>
                    <a:lnR>
                      <a:noFill/>
                    </a:lnR>
                    <a:lnT>
                      <a:noFill/>
                    </a:lnT>
                    <a:lnB>
                      <a:noFill/>
                    </a:lnB>
                    <a:noFill/>
                  </a:tcPr>
                </a:tc>
                <a:tc>
                  <a:txBody>
                    <a:bodyPr/>
                    <a:lstStyle/>
                    <a:p>
                      <a:pPr algn="r" rtl="0" fontAlgn="base"/>
                      <a:r>
                        <a:rPr lang="en-US" sz="1400" dirty="0">
                          <a:effectLst/>
                          <a:latin typeface="Cambria"/>
                        </a:rPr>
                        <a:t>0.027*</a:t>
                      </a:r>
                    </a:p>
                  </a:txBody>
                  <a:tcPr anchor="b">
                    <a:lnL>
                      <a:noFill/>
                    </a:lnL>
                    <a:lnR>
                      <a:noFill/>
                    </a:lnR>
                    <a:lnT>
                      <a:noFill/>
                    </a:lnT>
                    <a:lnB>
                      <a:noFill/>
                    </a:lnB>
                    <a:noFill/>
                  </a:tcPr>
                </a:tc>
                <a:tc>
                  <a:txBody>
                    <a:bodyPr/>
                    <a:lstStyle/>
                    <a:p>
                      <a:pPr rtl="0" fontAlgn="base"/>
                      <a:endParaRPr lang="en-US" sz="1400" dirty="0">
                        <a:effectLst/>
                        <a:latin typeface="Cambria"/>
                      </a:endParaRPr>
                    </a:p>
                  </a:txBody>
                  <a:tcPr anchor="b">
                    <a:lnL>
                      <a:noFill/>
                    </a:lnL>
                    <a:lnR>
                      <a:noFill/>
                    </a:lnR>
                    <a:lnT>
                      <a:noFill/>
                    </a:lnT>
                    <a:lnB>
                      <a:noFill/>
                    </a:lnB>
                    <a:noFill/>
                  </a:tcPr>
                </a:tc>
                <a:tc>
                  <a:txBody>
                    <a:bodyPr/>
                    <a:lstStyle/>
                    <a:p>
                      <a:pPr rtl="0" fontAlgn="base"/>
                      <a:endParaRPr lang="en-US" sz="1400" dirty="0">
                        <a:effectLst/>
                        <a:latin typeface="Cambria"/>
                      </a:endParaRPr>
                    </a:p>
                  </a:txBody>
                  <a:tcPr anchor="b">
                    <a:lnL>
                      <a:noFill/>
                    </a:lnL>
                    <a:lnR>
                      <a:noFill/>
                    </a:lnR>
                    <a:lnT>
                      <a:noFill/>
                    </a:lnT>
                    <a:lnB>
                      <a:noFill/>
                    </a:lnB>
                    <a:noFill/>
                  </a:tcPr>
                </a:tc>
                <a:tc>
                  <a:txBody>
                    <a:bodyPr/>
                    <a:lstStyle/>
                    <a:p>
                      <a:pPr rtl="0" fontAlgn="base"/>
                      <a:endParaRPr lang="en-US" sz="1400" dirty="0">
                        <a:effectLst/>
                        <a:latin typeface="Cambria"/>
                      </a:endParaRPr>
                    </a:p>
                  </a:txBody>
                  <a:tcPr anchor="b">
                    <a:lnL>
                      <a:noFill/>
                    </a:lnL>
                    <a:lnR>
                      <a:noFill/>
                    </a:lnR>
                    <a:lnT>
                      <a:noFill/>
                    </a:lnT>
                    <a:lnB>
                      <a:noFill/>
                    </a:lnB>
                    <a:noFill/>
                  </a:tcPr>
                </a:tc>
                <a:extLst>
                  <a:ext uri="{0D108BD9-81ED-4DB2-BD59-A6C34878D82A}">
                    <a16:rowId xmlns:a16="http://schemas.microsoft.com/office/drawing/2014/main" val="2619648318"/>
                  </a:ext>
                </a:extLst>
              </a:tr>
              <a:tr h="347135">
                <a:tc>
                  <a:txBody>
                    <a:bodyPr/>
                    <a:lstStyle/>
                    <a:p>
                      <a:pPr rtl="0" fontAlgn="base"/>
                      <a:r>
                        <a:rPr lang="en-US" sz="1400" b="1" dirty="0">
                          <a:effectLst/>
                          <a:latin typeface="Cambria"/>
                        </a:rPr>
                        <a:t>Wellness</a:t>
                      </a:r>
                      <a:endParaRPr lang="en-US" sz="1400" dirty="0">
                        <a:effectLst/>
                        <a:latin typeface="Cambria"/>
                      </a:endParaRPr>
                    </a:p>
                  </a:txBody>
                  <a:tcPr anchor="b">
                    <a:lnL>
                      <a:noFill/>
                    </a:lnL>
                    <a:lnR>
                      <a:noFill/>
                    </a:lnR>
                    <a:lnT>
                      <a:noFill/>
                    </a:lnT>
                    <a:lnB>
                      <a:noFill/>
                    </a:lnB>
                    <a:noFill/>
                  </a:tcPr>
                </a:tc>
                <a:tc>
                  <a:txBody>
                    <a:bodyPr/>
                    <a:lstStyle/>
                    <a:p>
                      <a:pPr algn="r" rtl="0" fontAlgn="base"/>
                      <a:r>
                        <a:rPr lang="en-US" sz="1400" dirty="0">
                          <a:effectLst/>
                          <a:latin typeface="Cambria"/>
                        </a:rPr>
                        <a:t>-0.214</a:t>
                      </a:r>
                    </a:p>
                  </a:txBody>
                  <a:tcPr anchor="b">
                    <a:lnL>
                      <a:noFill/>
                    </a:lnL>
                    <a:lnR>
                      <a:noFill/>
                    </a:lnR>
                    <a:lnT>
                      <a:noFill/>
                    </a:lnT>
                    <a:lnB>
                      <a:noFill/>
                    </a:lnB>
                    <a:noFill/>
                  </a:tcPr>
                </a:tc>
                <a:tc>
                  <a:txBody>
                    <a:bodyPr/>
                    <a:lstStyle/>
                    <a:p>
                      <a:pPr algn="r" rtl="0" fontAlgn="base"/>
                      <a:r>
                        <a:rPr lang="en-US" sz="1400" dirty="0">
                          <a:effectLst/>
                          <a:latin typeface="Cambria"/>
                        </a:rPr>
                        <a:t>0.297</a:t>
                      </a:r>
                    </a:p>
                  </a:txBody>
                  <a:tcPr anchor="b">
                    <a:lnL>
                      <a:noFill/>
                    </a:lnL>
                    <a:lnR>
                      <a:noFill/>
                    </a:lnR>
                    <a:lnT>
                      <a:noFill/>
                    </a:lnT>
                    <a:lnB>
                      <a:noFill/>
                    </a:lnB>
                    <a:noFill/>
                  </a:tcPr>
                </a:tc>
                <a:tc>
                  <a:txBody>
                    <a:bodyPr/>
                    <a:lstStyle/>
                    <a:p>
                      <a:pPr rtl="0" fontAlgn="base"/>
                      <a:endParaRPr lang="en-US" sz="1400" dirty="0">
                        <a:effectLst/>
                        <a:latin typeface="Cambria"/>
                      </a:endParaRPr>
                    </a:p>
                  </a:txBody>
                  <a:tcPr anchor="b">
                    <a:lnL>
                      <a:noFill/>
                    </a:lnL>
                    <a:lnR>
                      <a:noFill/>
                    </a:lnR>
                    <a:lnT>
                      <a:noFill/>
                    </a:lnT>
                    <a:lnB>
                      <a:noFill/>
                    </a:lnB>
                    <a:noFill/>
                  </a:tcPr>
                </a:tc>
                <a:tc>
                  <a:txBody>
                    <a:bodyPr/>
                    <a:lstStyle/>
                    <a:p>
                      <a:pPr rtl="0" fontAlgn="base"/>
                      <a:endParaRPr lang="en-US" sz="1400" dirty="0">
                        <a:effectLst/>
                        <a:latin typeface="Cambria"/>
                      </a:endParaRPr>
                    </a:p>
                  </a:txBody>
                  <a:tcPr anchor="b">
                    <a:lnL>
                      <a:noFill/>
                    </a:lnL>
                    <a:lnR>
                      <a:noFill/>
                    </a:lnR>
                    <a:lnT>
                      <a:noFill/>
                    </a:lnT>
                    <a:lnB>
                      <a:noFill/>
                    </a:lnB>
                    <a:noFill/>
                  </a:tcPr>
                </a:tc>
                <a:tc>
                  <a:txBody>
                    <a:bodyPr/>
                    <a:lstStyle/>
                    <a:p>
                      <a:pPr rtl="0" fontAlgn="base"/>
                      <a:endParaRPr lang="en-US" sz="1400" dirty="0">
                        <a:effectLst/>
                        <a:latin typeface="Cambria"/>
                      </a:endParaRPr>
                    </a:p>
                  </a:txBody>
                  <a:tcPr anchor="b">
                    <a:lnL>
                      <a:noFill/>
                    </a:lnL>
                    <a:lnR>
                      <a:noFill/>
                    </a:lnR>
                    <a:lnT>
                      <a:noFill/>
                    </a:lnT>
                    <a:lnB>
                      <a:noFill/>
                    </a:lnB>
                    <a:noFill/>
                  </a:tcPr>
                </a:tc>
                <a:extLst>
                  <a:ext uri="{0D108BD9-81ED-4DB2-BD59-A6C34878D82A}">
                    <a16:rowId xmlns:a16="http://schemas.microsoft.com/office/drawing/2014/main" val="992812743"/>
                  </a:ext>
                </a:extLst>
              </a:tr>
              <a:tr h="347135">
                <a:tc>
                  <a:txBody>
                    <a:bodyPr/>
                    <a:lstStyle/>
                    <a:p>
                      <a:pPr rtl="0" fontAlgn="base"/>
                      <a:r>
                        <a:rPr lang="en-US" sz="1400" dirty="0">
                          <a:effectLst/>
                          <a:latin typeface="Cambria"/>
                        </a:rPr>
                        <a:t>*Denote p-value &lt; 0.05</a:t>
                      </a:r>
                    </a:p>
                  </a:txBody>
                  <a:tcPr anchor="b">
                    <a:lnL>
                      <a:noFill/>
                    </a:lnL>
                    <a:lnR>
                      <a:noFill/>
                    </a:lnR>
                    <a:lnT>
                      <a:noFill/>
                    </a:lnT>
                    <a:lnB>
                      <a:noFill/>
                    </a:lnB>
                    <a:noFill/>
                  </a:tcPr>
                </a:tc>
                <a:tc>
                  <a:txBody>
                    <a:bodyPr/>
                    <a:lstStyle/>
                    <a:p>
                      <a:pPr algn="r" rtl="0" fontAlgn="base"/>
                      <a:endParaRPr lang="en-US" sz="1400" dirty="0">
                        <a:effectLst/>
                        <a:latin typeface="Cambria"/>
                      </a:endParaRPr>
                    </a:p>
                  </a:txBody>
                  <a:tcPr anchor="b">
                    <a:lnL>
                      <a:noFill/>
                    </a:lnL>
                    <a:lnR>
                      <a:noFill/>
                    </a:lnR>
                    <a:lnT>
                      <a:noFill/>
                    </a:lnT>
                    <a:lnB>
                      <a:noFill/>
                    </a:lnB>
                    <a:noFill/>
                  </a:tcPr>
                </a:tc>
                <a:tc>
                  <a:txBody>
                    <a:bodyPr/>
                    <a:lstStyle/>
                    <a:p>
                      <a:pPr algn="r" rtl="0" fontAlgn="base"/>
                      <a:endParaRPr lang="en-US" sz="1400" dirty="0">
                        <a:effectLst/>
                        <a:latin typeface="Cambria"/>
                      </a:endParaRPr>
                    </a:p>
                  </a:txBody>
                  <a:tcPr anchor="b">
                    <a:lnL>
                      <a:noFill/>
                    </a:lnL>
                    <a:lnR>
                      <a:noFill/>
                    </a:lnR>
                    <a:lnT>
                      <a:noFill/>
                    </a:lnT>
                    <a:lnB>
                      <a:noFill/>
                    </a:lnB>
                    <a:noFill/>
                  </a:tcPr>
                </a:tc>
                <a:tc>
                  <a:txBody>
                    <a:bodyPr/>
                    <a:lstStyle/>
                    <a:p>
                      <a:pPr rtl="0" fontAlgn="base"/>
                      <a:endParaRPr lang="en-US" sz="1400" dirty="0">
                        <a:effectLst/>
                        <a:latin typeface="Cambria"/>
                      </a:endParaRPr>
                    </a:p>
                  </a:txBody>
                  <a:tcPr anchor="b">
                    <a:lnL>
                      <a:noFill/>
                    </a:lnL>
                    <a:lnR>
                      <a:noFill/>
                    </a:lnR>
                    <a:lnT>
                      <a:noFill/>
                    </a:lnT>
                    <a:lnB>
                      <a:noFill/>
                    </a:lnB>
                    <a:noFill/>
                  </a:tcPr>
                </a:tc>
                <a:tc>
                  <a:txBody>
                    <a:bodyPr/>
                    <a:lstStyle/>
                    <a:p>
                      <a:pPr rtl="0" fontAlgn="base"/>
                      <a:endParaRPr lang="en-US" sz="1400" dirty="0">
                        <a:effectLst/>
                        <a:latin typeface="Cambria"/>
                      </a:endParaRPr>
                    </a:p>
                  </a:txBody>
                  <a:tcPr anchor="b">
                    <a:lnL>
                      <a:noFill/>
                    </a:lnL>
                    <a:lnR>
                      <a:noFill/>
                    </a:lnR>
                    <a:lnT>
                      <a:noFill/>
                    </a:lnT>
                    <a:lnB>
                      <a:noFill/>
                    </a:lnB>
                    <a:noFill/>
                  </a:tcPr>
                </a:tc>
                <a:tc>
                  <a:txBody>
                    <a:bodyPr/>
                    <a:lstStyle/>
                    <a:p>
                      <a:pPr rtl="0" fontAlgn="base"/>
                      <a:endParaRPr lang="en-US" sz="1400" dirty="0">
                        <a:effectLst/>
                        <a:latin typeface="Cambria"/>
                      </a:endParaRPr>
                    </a:p>
                  </a:txBody>
                  <a:tcPr anchor="b">
                    <a:lnL>
                      <a:noFill/>
                    </a:lnL>
                    <a:lnR>
                      <a:noFill/>
                    </a:lnR>
                    <a:lnT>
                      <a:noFill/>
                    </a:lnT>
                    <a:lnB>
                      <a:noFill/>
                    </a:lnB>
                    <a:noFill/>
                  </a:tcPr>
                </a:tc>
                <a:extLst>
                  <a:ext uri="{0D108BD9-81ED-4DB2-BD59-A6C34878D82A}">
                    <a16:rowId xmlns:a16="http://schemas.microsoft.com/office/drawing/2014/main" val="2023792302"/>
                  </a:ext>
                </a:extLst>
              </a:tr>
            </a:tbl>
          </a:graphicData>
        </a:graphic>
      </p:graphicFrame>
    </p:spTree>
    <p:extLst>
      <p:ext uri="{BB962C8B-B14F-4D97-AF65-F5344CB8AC3E}">
        <p14:creationId xmlns:p14="http://schemas.microsoft.com/office/powerpoint/2010/main" val="825490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unset over the ocean&#10;&#10;Description automatically generated">
            <a:extLst>
              <a:ext uri="{FF2B5EF4-FFF2-40B4-BE49-F238E27FC236}">
                <a16:creationId xmlns:a16="http://schemas.microsoft.com/office/drawing/2014/main" id="{0ABD6469-3872-7DB2-16C4-CF454D9C3D70}"/>
              </a:ext>
            </a:extLst>
          </p:cNvPr>
          <p:cNvPicPr>
            <a:picLocks noChangeAspect="1"/>
          </p:cNvPicPr>
          <p:nvPr/>
        </p:nvPicPr>
        <p:blipFill rotWithShape="1">
          <a:blip r:embed="rId3">
            <a:alphaModFix amt="50000"/>
          </a:blip>
          <a:srcRect t="442"/>
          <a:stretch/>
        </p:blipFill>
        <p:spPr>
          <a:xfrm>
            <a:off x="631104" y="453786"/>
            <a:ext cx="10929772" cy="6147423"/>
          </a:xfrm>
          <a:prstGeom prst="rect">
            <a:avLst/>
          </a:prstGeom>
        </p:spPr>
      </p:pic>
      <p:sp>
        <p:nvSpPr>
          <p:cNvPr id="2" name="Title 1">
            <a:extLst>
              <a:ext uri="{FF2B5EF4-FFF2-40B4-BE49-F238E27FC236}">
                <a16:creationId xmlns:a16="http://schemas.microsoft.com/office/drawing/2014/main" id="{8BFDA98C-7887-8402-7E2D-F475EFED4114}"/>
              </a:ext>
            </a:extLst>
          </p:cNvPr>
          <p:cNvSpPr>
            <a:spLocks noGrp="1"/>
          </p:cNvSpPr>
          <p:nvPr>
            <p:ph type="title"/>
          </p:nvPr>
        </p:nvSpPr>
        <p:spPr>
          <a:xfrm>
            <a:off x="1616208" y="4096096"/>
            <a:ext cx="9144000" cy="1156735"/>
          </a:xfrm>
        </p:spPr>
        <p:txBody>
          <a:bodyPr vert="horz" lIns="91440" tIns="45720" rIns="91440" bIns="45720" rtlCol="0" anchor="b">
            <a:normAutofit/>
          </a:bodyPr>
          <a:lstStyle/>
          <a:p>
            <a:pPr algn="ctr"/>
            <a:r>
              <a:rPr lang="en-US" sz="2400">
                <a:solidFill>
                  <a:srgbClr val="FFFFFF"/>
                </a:solidFill>
              </a:rPr>
              <a:t>Thank You</a:t>
            </a:r>
            <a:br>
              <a:rPr lang="en-US" sz="2400">
                <a:solidFill>
                  <a:srgbClr val="FFFFFF"/>
                </a:solidFill>
              </a:rPr>
            </a:br>
            <a:br>
              <a:rPr lang="en-US" sz="2400">
                <a:solidFill>
                  <a:srgbClr val="FFFFFF"/>
                </a:solidFill>
              </a:rPr>
            </a:br>
            <a:r>
              <a:rPr lang="en-US" sz="2400">
                <a:solidFill>
                  <a:srgbClr val="FFFFFF"/>
                </a:solidFill>
              </a:rPr>
              <a:t>Questions</a:t>
            </a:r>
          </a:p>
        </p:txBody>
      </p:sp>
      <p:sp>
        <p:nvSpPr>
          <p:cNvPr id="6" name="TextBox 5">
            <a:extLst>
              <a:ext uri="{FF2B5EF4-FFF2-40B4-BE49-F238E27FC236}">
                <a16:creationId xmlns:a16="http://schemas.microsoft.com/office/drawing/2014/main" id="{CC6A1E79-629D-3642-D8ED-EA8E1D498FB1}"/>
              </a:ext>
            </a:extLst>
          </p:cNvPr>
          <p:cNvSpPr txBox="1"/>
          <p:nvPr/>
        </p:nvSpPr>
        <p:spPr>
          <a:xfrm>
            <a:off x="6933560" y="6324209"/>
            <a:ext cx="4761540" cy="276999"/>
          </a:xfrm>
          <a:prstGeom prst="rect">
            <a:avLst/>
          </a:prstGeom>
          <a:noFill/>
        </p:spPr>
        <p:txBody>
          <a:bodyPr wrap="square" rtlCol="0">
            <a:spAutoFit/>
          </a:bodyPr>
          <a:lstStyle/>
          <a:p>
            <a:pPr algn="r"/>
            <a:r>
              <a:rPr lang="en-US" sz="1200"/>
              <a:t>Herzliya, Israel Overlooking the Mediterranean Sea, October 30, 2008 </a:t>
            </a:r>
          </a:p>
        </p:txBody>
      </p:sp>
    </p:spTree>
    <p:extLst>
      <p:ext uri="{BB962C8B-B14F-4D97-AF65-F5344CB8AC3E}">
        <p14:creationId xmlns:p14="http://schemas.microsoft.com/office/powerpoint/2010/main" val="142835306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FF76A-6D4F-76DD-49CF-A80B74EBAC55}"/>
            </a:ext>
          </a:extLst>
        </p:cNvPr>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B1CD4484-F44D-9A17-EFEA-FEB72C2DF891}"/>
              </a:ext>
            </a:extLst>
          </p:cNvPr>
          <p:cNvGraphicFramePr>
            <a:graphicFrameLocks noGrp="1"/>
          </p:cNvGraphicFramePr>
          <p:nvPr>
            <p:ph idx="1"/>
            <p:extLst>
              <p:ext uri="{D42A27DB-BD31-4B8C-83A1-F6EECF244321}">
                <p14:modId xmlns:p14="http://schemas.microsoft.com/office/powerpoint/2010/main" val="3195324833"/>
              </p:ext>
            </p:extLst>
          </p:nvPr>
        </p:nvGraphicFramePr>
        <p:xfrm>
          <a:off x="657110" y="830997"/>
          <a:ext cx="10877780" cy="5364806"/>
        </p:xfrm>
        <a:graphic>
          <a:graphicData uri="http://schemas.openxmlformats.org/drawingml/2006/table">
            <a:tbl>
              <a:tblPr firstRow="1" bandRow="1">
                <a:tableStyleId>{EB9631B5-78F2-41C9-869B-9F39066F8104}</a:tableStyleId>
              </a:tblPr>
              <a:tblGrid>
                <a:gridCol w="6101244">
                  <a:extLst>
                    <a:ext uri="{9D8B030D-6E8A-4147-A177-3AD203B41FA5}">
                      <a16:colId xmlns:a16="http://schemas.microsoft.com/office/drawing/2014/main" val="20000"/>
                    </a:ext>
                  </a:extLst>
                </a:gridCol>
                <a:gridCol w="4776536">
                  <a:extLst>
                    <a:ext uri="{9D8B030D-6E8A-4147-A177-3AD203B41FA5}">
                      <a16:colId xmlns:a16="http://schemas.microsoft.com/office/drawing/2014/main" val="20001"/>
                    </a:ext>
                  </a:extLst>
                </a:gridCol>
              </a:tblGrid>
              <a:tr h="532932">
                <a:tc>
                  <a:txBody>
                    <a:bodyPr/>
                    <a:lstStyle/>
                    <a:p>
                      <a:pPr marL="0" marR="0" indent="0" algn="ctr" rtl="0" eaLnBrk="1" fontAlgn="auto" latinLnBrk="0" hangingPunct="1">
                        <a:lnSpc>
                          <a:spcPct val="100000"/>
                        </a:lnSpc>
                        <a:spcBef>
                          <a:spcPts val="0"/>
                        </a:spcBef>
                        <a:spcAft>
                          <a:spcPts val="0"/>
                        </a:spcAft>
                        <a:buClrTx/>
                        <a:buSzTx/>
                        <a:buFontTx/>
                        <a:buNone/>
                      </a:pPr>
                      <a:r>
                        <a:rPr lang="en-US" sz="2400" b="1" i="0" dirty="0">
                          <a:solidFill>
                            <a:schemeClr val="tx1"/>
                          </a:solidFill>
                          <a:latin typeface="Calibri"/>
                          <a:ea typeface="Helvetica Neue" charset="0"/>
                          <a:cs typeface="Helvetica Neue" charset="0"/>
                        </a:rPr>
                        <a:t>Independent Variables (Protective Behaviors)</a:t>
                      </a:r>
                    </a:p>
                  </a:txBody>
                  <a:tcPr marL="68580" marR="68580">
                    <a:lnB w="12700" cap="flat" cmpd="sng" algn="ctr">
                      <a:solidFill>
                        <a:schemeClr val="tx1"/>
                      </a:solidFill>
                      <a:prstDash val="solid"/>
                      <a:round/>
                      <a:headEnd type="none" w="med" len="med"/>
                      <a:tailEnd type="none" w="med" len="med"/>
                    </a:lnB>
                    <a:solidFill>
                      <a:srgbClr val="FF8300"/>
                    </a:solidFill>
                  </a:tcPr>
                </a:tc>
                <a:tc>
                  <a:txBody>
                    <a:bodyPr/>
                    <a:lstStyle/>
                    <a:p>
                      <a:pPr algn="ctr"/>
                      <a:r>
                        <a:rPr lang="en-US" sz="2400" b="1" i="0">
                          <a:solidFill>
                            <a:schemeClr val="tx1"/>
                          </a:solidFill>
                          <a:latin typeface="Calibri"/>
                          <a:ea typeface="Helvetica Neue" charset="0"/>
                          <a:cs typeface="Helvetica Neue" charset="0"/>
                        </a:rPr>
                        <a:t>Units/Levels/Missing Values Code</a:t>
                      </a:r>
                    </a:p>
                  </a:txBody>
                  <a:tcPr marL="68580" marR="68580">
                    <a:lnB w="12700" cap="flat" cmpd="sng" algn="ctr">
                      <a:solidFill>
                        <a:schemeClr val="tx1"/>
                      </a:solidFill>
                      <a:prstDash val="solid"/>
                      <a:round/>
                      <a:headEnd type="none" w="med" len="med"/>
                      <a:tailEnd type="none" w="med" len="med"/>
                    </a:lnB>
                    <a:solidFill>
                      <a:srgbClr val="FF8300"/>
                    </a:solidFill>
                  </a:tcPr>
                </a:tc>
                <a:extLst>
                  <a:ext uri="{0D108BD9-81ED-4DB2-BD59-A6C34878D82A}">
                    <a16:rowId xmlns:a16="http://schemas.microsoft.com/office/drawing/2014/main" val="10000"/>
                  </a:ext>
                </a:extLst>
              </a:tr>
              <a:tr h="2195027">
                <a:tc>
                  <a:txBody>
                    <a:bodyPr/>
                    <a:lstStyle/>
                    <a:p>
                      <a:pPr lvl="0"/>
                      <a:r>
                        <a:rPr lang="en-US" sz="2400" b="1" i="0" kern="1200" dirty="0">
                          <a:solidFill>
                            <a:schemeClr val="tx1">
                              <a:lumMod val="75000"/>
                              <a:lumOff val="25000"/>
                            </a:schemeClr>
                          </a:solidFill>
                          <a:effectLst/>
                          <a:latin typeface="Calibri"/>
                          <a:ea typeface="Helvetica Neue" charset="0"/>
                          <a:cs typeface="Helvetica Neue" charset="0"/>
                        </a:rPr>
                        <a:t>X</a:t>
                      </a:r>
                      <a:r>
                        <a:rPr lang="en-US" sz="2400" b="1" i="0" kern="1200" baseline="-25000" dirty="0">
                          <a:solidFill>
                            <a:schemeClr val="tx1">
                              <a:lumMod val="75000"/>
                              <a:lumOff val="25000"/>
                            </a:schemeClr>
                          </a:solidFill>
                          <a:effectLst/>
                          <a:latin typeface="Calibri"/>
                          <a:ea typeface="Helvetica Neue" charset="0"/>
                          <a:cs typeface="Helvetica Neue" charset="0"/>
                        </a:rPr>
                        <a:t>P3</a:t>
                      </a:r>
                      <a:r>
                        <a:rPr lang="en-US" sz="2400" b="1" i="0" kern="1200" dirty="0">
                          <a:solidFill>
                            <a:schemeClr val="tx1">
                              <a:lumMod val="75000"/>
                              <a:lumOff val="25000"/>
                            </a:schemeClr>
                          </a:solidFill>
                          <a:effectLst/>
                          <a:latin typeface="Calibri"/>
                          <a:ea typeface="Helvetica Neue" charset="0"/>
                          <a:cs typeface="Helvetica Neue" charset="0"/>
                        </a:rPr>
                        <a:t>: Help-seeking Behaviors (Continuous)</a:t>
                      </a:r>
                    </a:p>
                    <a:p>
                      <a:pPr lvl="0"/>
                      <a:r>
                        <a:rPr lang="en-US" sz="2400" b="0" i="0" kern="1200" dirty="0">
                          <a:solidFill>
                            <a:schemeClr val="tx1">
                              <a:lumMod val="75000"/>
                              <a:lumOff val="25000"/>
                            </a:schemeClr>
                          </a:solidFill>
                          <a:effectLst/>
                          <a:latin typeface="Calibri"/>
                          <a:ea typeface="Helvetica Neue" charset="0"/>
                          <a:cs typeface="Helvetica Neue" charset="0"/>
                        </a:rPr>
                        <a:t>(HELP_TOTAL)</a:t>
                      </a:r>
                    </a:p>
                    <a:p>
                      <a:pPr lvl="0"/>
                      <a:endParaRPr lang="en-US" sz="2400" b="0" i="0" kern="1200" dirty="0">
                        <a:solidFill>
                          <a:schemeClr val="tx1">
                            <a:lumMod val="75000"/>
                            <a:lumOff val="25000"/>
                          </a:schemeClr>
                        </a:solidFill>
                        <a:effectLst/>
                        <a:latin typeface="Calibri"/>
                        <a:ea typeface="Helvetica Neue" charset="0"/>
                        <a:cs typeface="Helvetica Neue" charset="0"/>
                      </a:endParaRPr>
                    </a:p>
                    <a:p>
                      <a:pPr lvl="0"/>
                      <a:r>
                        <a:rPr lang="en-US" sz="2400" b="1" i="0" kern="1200" dirty="0">
                          <a:solidFill>
                            <a:schemeClr val="tx1">
                              <a:lumMod val="75000"/>
                              <a:lumOff val="25000"/>
                            </a:schemeClr>
                          </a:solidFill>
                          <a:effectLst/>
                          <a:latin typeface="Calibri"/>
                          <a:ea typeface="Helvetica Neue" charset="0"/>
                          <a:cs typeface="Helvetica Neue" charset="0"/>
                        </a:rPr>
                        <a:t>Recoded </a:t>
                      </a:r>
                      <a:r>
                        <a:rPr lang="en-US" sz="2400" b="0" i="0" kern="1200" dirty="0">
                          <a:solidFill>
                            <a:schemeClr val="tx1">
                              <a:lumMod val="75000"/>
                              <a:lumOff val="25000"/>
                            </a:schemeClr>
                          </a:solidFill>
                          <a:effectLst/>
                          <a:latin typeface="Calibri"/>
                          <a:ea typeface="Helvetica Neue" charset="0"/>
                          <a:cs typeface="Helvetica Neue" charset="0"/>
                        </a:rPr>
                        <a:t>from summation of HELP_SEEKING_1 through HELP_SEEKING_3</a:t>
                      </a:r>
                    </a:p>
                    <a:p>
                      <a:pPr lvl="0">
                        <a:buNone/>
                      </a:pPr>
                      <a:endParaRPr lang="en-US" sz="2400" b="0" i="0" kern="1200" dirty="0">
                        <a:solidFill>
                          <a:schemeClr val="tx1">
                            <a:lumMod val="75000"/>
                            <a:lumOff val="25000"/>
                          </a:schemeClr>
                        </a:solidFill>
                        <a:effectLst/>
                        <a:latin typeface="Calibri"/>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a:buNone/>
                      </a:pPr>
                      <a:r>
                        <a:rPr lang="en-US" sz="2400" b="1" i="0" u="none" strike="noStrike" baseline="0" noProof="0" dirty="0">
                          <a:solidFill>
                            <a:schemeClr val="tx1">
                              <a:lumMod val="75000"/>
                              <a:lumOff val="25000"/>
                            </a:schemeClr>
                          </a:solidFill>
                          <a:latin typeface="+mn-lt"/>
                        </a:rPr>
                        <a:t>Units/Range (Min, Max):</a:t>
                      </a:r>
                      <a:r>
                        <a:rPr lang="en-US" sz="2400" b="0" i="0" u="none" strike="noStrike" baseline="0" noProof="0" dirty="0">
                          <a:solidFill>
                            <a:schemeClr val="tx1">
                              <a:lumMod val="75000"/>
                              <a:lumOff val="25000"/>
                            </a:schemeClr>
                          </a:solidFill>
                          <a:latin typeface="+mn-lt"/>
                        </a:rPr>
                        <a:t> </a:t>
                      </a:r>
                      <a:endParaRPr lang="en-US" sz="2400" dirty="0">
                        <a:latin typeface="+mn-lt"/>
                      </a:endParaRPr>
                    </a:p>
                    <a:p>
                      <a:pPr lvl="0" algn="l">
                        <a:buNone/>
                      </a:pPr>
                      <a:r>
                        <a:rPr lang="en-US" sz="2400" b="0" i="0" u="none" strike="noStrike" baseline="0" noProof="0" dirty="0">
                          <a:solidFill>
                            <a:schemeClr val="tx1">
                              <a:lumMod val="75000"/>
                              <a:lumOff val="25000"/>
                            </a:schemeClr>
                          </a:solidFill>
                          <a:latin typeface="+mn-lt"/>
                        </a:rPr>
                        <a:t>Years / 18 (3, 21)</a:t>
                      </a:r>
                    </a:p>
                    <a:p>
                      <a:pPr lvl="0" algn="l">
                        <a:buNone/>
                      </a:pPr>
                      <a:endParaRPr lang="en-US" sz="2400" b="0" i="0" u="none" strike="noStrike" baseline="0" noProof="0" dirty="0">
                        <a:solidFill>
                          <a:schemeClr val="tx1">
                            <a:lumMod val="75000"/>
                            <a:lumOff val="25000"/>
                          </a:schemeClr>
                        </a:solidFill>
                        <a:latin typeface="+mn-lt"/>
                      </a:endParaRPr>
                    </a:p>
                    <a:p>
                      <a:pPr lvl="0" algn="l">
                        <a:lnSpc>
                          <a:spcPct val="100000"/>
                        </a:lnSpc>
                        <a:spcBef>
                          <a:spcPts val="0"/>
                        </a:spcBef>
                        <a:spcAft>
                          <a:spcPts val="0"/>
                        </a:spcAft>
                        <a:buNone/>
                      </a:pPr>
                      <a:r>
                        <a:rPr lang="en-US" sz="2400" b="1" i="0" u="none" strike="noStrike" noProof="0" dirty="0">
                          <a:solidFill>
                            <a:srgbClr val="000000"/>
                          </a:solidFill>
                          <a:effectLst/>
                          <a:latin typeface="+mn-lt"/>
                        </a:rPr>
                        <a:t>Missing Values</a:t>
                      </a:r>
                    </a:p>
                    <a:p>
                      <a:pPr lvl="0" algn="l">
                        <a:lnSpc>
                          <a:spcPct val="100000"/>
                        </a:lnSpc>
                        <a:spcBef>
                          <a:spcPts val="0"/>
                        </a:spcBef>
                        <a:spcAft>
                          <a:spcPts val="0"/>
                        </a:spcAft>
                        <a:buNone/>
                      </a:pPr>
                      <a:r>
                        <a:rPr lang="en-US" sz="2400" b="0" i="0" u="none" strike="noStrike" noProof="0" dirty="0">
                          <a:solidFill>
                            <a:srgbClr val="000000"/>
                          </a:solidFill>
                          <a:effectLst/>
                          <a:latin typeface="+mn-lt"/>
                        </a:rPr>
                        <a:t>None</a:t>
                      </a:r>
                    </a:p>
                    <a:p>
                      <a:pPr lvl="0" algn="l">
                        <a:buNone/>
                      </a:pPr>
                      <a:endParaRPr lang="en-US" sz="2400" b="0" i="0" u="none" strike="noStrike" baseline="0" noProof="0" dirty="0">
                        <a:solidFill>
                          <a:schemeClr val="tx1">
                            <a:lumMod val="75000"/>
                            <a:lumOff val="25000"/>
                          </a:schemeClr>
                        </a:solidFill>
                        <a:latin typeface="+mn-lt"/>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545874">
                <a:tc>
                  <a:txBody>
                    <a:bodyPr/>
                    <a:lstStyle/>
                    <a:p>
                      <a:r>
                        <a:rPr lang="en-US" sz="2400" b="1" i="0" dirty="0">
                          <a:solidFill>
                            <a:schemeClr val="tx1">
                              <a:lumMod val="75000"/>
                              <a:lumOff val="25000"/>
                            </a:schemeClr>
                          </a:solidFill>
                          <a:latin typeface="Calibri"/>
                          <a:ea typeface="Helvetica Neue" charset="0"/>
                          <a:cs typeface="Helvetica Neue" charset="0"/>
                        </a:rPr>
                        <a:t>X</a:t>
                      </a:r>
                      <a:r>
                        <a:rPr lang="en-US" sz="2400" b="1" i="0" baseline="-25000" dirty="0">
                          <a:solidFill>
                            <a:schemeClr val="tx1">
                              <a:lumMod val="75000"/>
                              <a:lumOff val="25000"/>
                            </a:schemeClr>
                          </a:solidFill>
                          <a:latin typeface="Calibri"/>
                          <a:ea typeface="Helvetica Neue" charset="0"/>
                          <a:cs typeface="Helvetica Neue" charset="0"/>
                        </a:rPr>
                        <a:t>P4</a:t>
                      </a:r>
                      <a:r>
                        <a:rPr lang="en-US" sz="2400" b="1" i="0" dirty="0">
                          <a:solidFill>
                            <a:schemeClr val="tx1">
                              <a:lumMod val="75000"/>
                              <a:lumOff val="25000"/>
                            </a:schemeClr>
                          </a:solidFill>
                          <a:latin typeface="Calibri"/>
                          <a:ea typeface="Helvetica Neue" charset="0"/>
                          <a:cs typeface="Helvetica Neue" charset="0"/>
                        </a:rPr>
                        <a:t>: Military Calling (Continuous)</a:t>
                      </a:r>
                    </a:p>
                    <a:p>
                      <a:pPr algn="l"/>
                      <a:r>
                        <a:rPr lang="en-US" sz="2400" b="0" i="0" dirty="0">
                          <a:solidFill>
                            <a:schemeClr val="tx1">
                              <a:lumMod val="75000"/>
                              <a:lumOff val="25000"/>
                            </a:schemeClr>
                          </a:solidFill>
                          <a:latin typeface="Calibri"/>
                          <a:ea typeface="Helvetica Neue" charset="0"/>
                          <a:cs typeface="Helvetica Neue" charset="0"/>
                        </a:rPr>
                        <a:t>(MIL_CALL)</a:t>
                      </a:r>
                    </a:p>
                    <a:p>
                      <a:pPr lvl="0">
                        <a:buNone/>
                      </a:pPr>
                      <a:endParaRPr lang="en-US" sz="2400" b="0" i="0" dirty="0">
                        <a:solidFill>
                          <a:schemeClr val="tx1">
                            <a:lumMod val="75000"/>
                            <a:lumOff val="25000"/>
                          </a:schemeClr>
                        </a:solidFill>
                        <a:latin typeface="Calibri"/>
                        <a:ea typeface="Helvetica Neue" charset="0"/>
                        <a:cs typeface="Helvetica Neue" charset="0"/>
                      </a:endParaRPr>
                    </a:p>
                    <a:p>
                      <a:pPr lvl="0"/>
                      <a:r>
                        <a:rPr lang="en-US" sz="2400" b="1" i="0" kern="1200" dirty="0">
                          <a:solidFill>
                            <a:schemeClr val="tx1">
                              <a:lumMod val="75000"/>
                              <a:lumOff val="25000"/>
                            </a:schemeClr>
                          </a:solidFill>
                          <a:effectLst/>
                          <a:latin typeface="+mn-lt"/>
                          <a:ea typeface="Helvetica Neue" charset="0"/>
                          <a:cs typeface="Helvetica Neue" charset="0"/>
                        </a:rPr>
                        <a:t>Recoded </a:t>
                      </a:r>
                      <a:r>
                        <a:rPr lang="en-US" sz="2400" b="0" i="0" kern="1200" dirty="0">
                          <a:solidFill>
                            <a:schemeClr val="tx1">
                              <a:lumMod val="75000"/>
                              <a:lumOff val="25000"/>
                            </a:schemeClr>
                          </a:solidFill>
                          <a:effectLst/>
                          <a:latin typeface="+mn-lt"/>
                          <a:ea typeface="Helvetica Neue" charset="0"/>
                          <a:cs typeface="Helvetica Neue" charset="0"/>
                        </a:rPr>
                        <a:t>from summation of NPIS_1 through 3</a:t>
                      </a: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a:buNone/>
                      </a:pPr>
                      <a:r>
                        <a:rPr lang="en-US" sz="2400" b="1" i="0" u="none" strike="noStrike" baseline="0" noProof="0" dirty="0">
                          <a:solidFill>
                            <a:schemeClr val="tx1">
                              <a:lumMod val="75000"/>
                              <a:lumOff val="25000"/>
                            </a:schemeClr>
                          </a:solidFill>
                          <a:latin typeface="Calibri"/>
                        </a:rPr>
                        <a:t>Units/Range (Min, Max):</a:t>
                      </a:r>
                      <a:r>
                        <a:rPr lang="en-US" sz="2400" b="0" i="0" u="none" strike="noStrike" baseline="0" noProof="0" dirty="0">
                          <a:solidFill>
                            <a:schemeClr val="tx1">
                              <a:lumMod val="75000"/>
                              <a:lumOff val="25000"/>
                            </a:schemeClr>
                          </a:solidFill>
                          <a:latin typeface="Calibri"/>
                        </a:rPr>
                        <a:t> </a:t>
                      </a:r>
                      <a:endParaRPr lang="en-US" sz="2400" dirty="0">
                        <a:latin typeface="Calibri"/>
                      </a:endParaRPr>
                    </a:p>
                    <a:p>
                      <a:pPr lvl="0" algn="l">
                        <a:buNone/>
                      </a:pPr>
                      <a:r>
                        <a:rPr lang="en-US" sz="2400" b="0" i="0" u="none" strike="noStrike" baseline="0" noProof="0" dirty="0">
                          <a:solidFill>
                            <a:schemeClr val="tx1">
                              <a:lumMod val="75000"/>
                              <a:lumOff val="25000"/>
                            </a:schemeClr>
                          </a:solidFill>
                          <a:latin typeface="Calibri"/>
                        </a:rPr>
                        <a:t>Years /18 (3, 21)</a:t>
                      </a:r>
                    </a:p>
                    <a:p>
                      <a:pPr lvl="0" algn="l">
                        <a:buNone/>
                      </a:pPr>
                      <a:endParaRPr lang="en-US" sz="2400" b="0" i="0" u="none" strike="noStrike" baseline="0" noProof="0" dirty="0">
                        <a:solidFill>
                          <a:schemeClr val="tx1">
                            <a:lumMod val="75000"/>
                            <a:lumOff val="25000"/>
                          </a:schemeClr>
                        </a:solidFill>
                        <a:latin typeface="Calibri"/>
                      </a:endParaRPr>
                    </a:p>
                    <a:p>
                      <a:pPr lvl="0" algn="l">
                        <a:lnSpc>
                          <a:spcPct val="100000"/>
                        </a:lnSpc>
                        <a:spcBef>
                          <a:spcPts val="0"/>
                        </a:spcBef>
                        <a:spcAft>
                          <a:spcPts val="0"/>
                        </a:spcAft>
                        <a:buNone/>
                      </a:pPr>
                      <a:r>
                        <a:rPr lang="en-US" sz="2400" b="1" i="0" u="none" strike="noStrike" noProof="0" dirty="0">
                          <a:solidFill>
                            <a:srgbClr val="000000"/>
                          </a:solidFill>
                          <a:effectLst/>
                          <a:latin typeface="+mn-lt"/>
                        </a:rPr>
                        <a:t>Missing Values</a:t>
                      </a:r>
                    </a:p>
                    <a:p>
                      <a:pPr lvl="0" algn="l">
                        <a:lnSpc>
                          <a:spcPct val="100000"/>
                        </a:lnSpc>
                        <a:spcBef>
                          <a:spcPts val="0"/>
                        </a:spcBef>
                        <a:spcAft>
                          <a:spcPts val="0"/>
                        </a:spcAft>
                        <a:buNone/>
                      </a:pPr>
                      <a:r>
                        <a:rPr lang="en-US" sz="2400" b="0" i="0" u="none" strike="noStrike" noProof="0" dirty="0">
                          <a:solidFill>
                            <a:srgbClr val="000000"/>
                          </a:solidFill>
                          <a:effectLst/>
                          <a:latin typeface="+mn-lt"/>
                        </a:rPr>
                        <a:t>None</a:t>
                      </a:r>
                    </a:p>
                    <a:p>
                      <a:pPr lvl="0" algn="l">
                        <a:buNone/>
                      </a:pPr>
                      <a:endParaRPr lang="en-US" sz="2400" b="0" i="0" u="none" strike="noStrike" baseline="0" noProof="0" dirty="0">
                        <a:solidFill>
                          <a:schemeClr val="tx1">
                            <a:lumMod val="75000"/>
                            <a:lumOff val="25000"/>
                          </a:schemeClr>
                        </a:solidFill>
                        <a:latin typeface="Calibri"/>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3" name="TextBox 2">
            <a:extLst>
              <a:ext uri="{FF2B5EF4-FFF2-40B4-BE49-F238E27FC236}">
                <a16:creationId xmlns:a16="http://schemas.microsoft.com/office/drawing/2014/main" id="{69D6DE2E-A720-EC88-50E3-549A58ECD1C6}"/>
              </a:ext>
            </a:extLst>
          </p:cNvPr>
          <p:cNvSpPr txBox="1"/>
          <p:nvPr/>
        </p:nvSpPr>
        <p:spPr>
          <a:xfrm>
            <a:off x="0" y="0"/>
            <a:ext cx="12083969" cy="830997"/>
          </a:xfrm>
          <a:prstGeom prst="rect">
            <a:avLst/>
          </a:prstGeom>
          <a:solidFill>
            <a:srgbClr val="FF8300"/>
          </a:solidFill>
        </p:spPr>
        <p:txBody>
          <a:bodyPr wrap="square" lIns="91440" tIns="45720" rIns="91440" bIns="45720" rtlCol="0" anchor="t">
            <a:spAutoFit/>
          </a:bodyPr>
          <a:lstStyle/>
          <a:p>
            <a:pPr algn="ctr"/>
            <a:r>
              <a:rPr lang="en-US" sz="2400" b="1" dirty="0"/>
              <a:t>MULTIPLE LINEAR REGRESSION </a:t>
            </a:r>
            <a:endParaRPr lang="en-US" sz="2400" dirty="0"/>
          </a:p>
          <a:p>
            <a:pPr algn="ctr"/>
            <a:r>
              <a:rPr lang="en-US" sz="2400" b="1" dirty="0"/>
              <a:t>Data Management</a:t>
            </a:r>
            <a:endParaRPr lang="en-US" sz="2400" dirty="0">
              <a:ea typeface="Calibri"/>
              <a:cs typeface="Calibri"/>
            </a:endParaRPr>
          </a:p>
        </p:txBody>
      </p:sp>
    </p:spTree>
    <p:extLst>
      <p:ext uri="{BB962C8B-B14F-4D97-AF65-F5344CB8AC3E}">
        <p14:creationId xmlns:p14="http://schemas.microsoft.com/office/powerpoint/2010/main" val="2258281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5B11A-BB03-927A-FE53-2BAD940011CB}"/>
            </a:ext>
          </a:extLst>
        </p:cNvPr>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33613BB3-05BF-E518-D2F5-AC13DED898F1}"/>
              </a:ext>
            </a:extLst>
          </p:cNvPr>
          <p:cNvGraphicFramePr>
            <a:graphicFrameLocks noGrp="1"/>
          </p:cNvGraphicFramePr>
          <p:nvPr>
            <p:ph idx="1"/>
            <p:extLst>
              <p:ext uri="{D42A27DB-BD31-4B8C-83A1-F6EECF244321}">
                <p14:modId xmlns:p14="http://schemas.microsoft.com/office/powerpoint/2010/main" val="448962237"/>
              </p:ext>
            </p:extLst>
          </p:nvPr>
        </p:nvGraphicFramePr>
        <p:xfrm>
          <a:off x="1046441" y="787865"/>
          <a:ext cx="10642644" cy="5479542"/>
        </p:xfrm>
        <a:graphic>
          <a:graphicData uri="http://schemas.openxmlformats.org/drawingml/2006/table">
            <a:tbl>
              <a:tblPr firstRow="1" bandRow="1">
                <a:tableStyleId>{EB9631B5-78F2-41C9-869B-9F39066F8104}</a:tableStyleId>
              </a:tblPr>
              <a:tblGrid>
                <a:gridCol w="5880957">
                  <a:extLst>
                    <a:ext uri="{9D8B030D-6E8A-4147-A177-3AD203B41FA5}">
                      <a16:colId xmlns:a16="http://schemas.microsoft.com/office/drawing/2014/main" val="20000"/>
                    </a:ext>
                  </a:extLst>
                </a:gridCol>
                <a:gridCol w="4761687">
                  <a:extLst>
                    <a:ext uri="{9D8B030D-6E8A-4147-A177-3AD203B41FA5}">
                      <a16:colId xmlns:a16="http://schemas.microsoft.com/office/drawing/2014/main" val="20001"/>
                    </a:ext>
                  </a:extLst>
                </a:gridCol>
              </a:tblGrid>
              <a:tr h="647668">
                <a:tc>
                  <a:txBody>
                    <a:bodyPr/>
                    <a:lstStyle/>
                    <a:p>
                      <a:pPr marL="0" marR="0" indent="0" algn="ctr" rtl="0" eaLnBrk="1" fontAlgn="auto" latinLnBrk="0" hangingPunct="1">
                        <a:lnSpc>
                          <a:spcPct val="100000"/>
                        </a:lnSpc>
                        <a:spcBef>
                          <a:spcPts val="0"/>
                        </a:spcBef>
                        <a:spcAft>
                          <a:spcPts val="0"/>
                        </a:spcAft>
                        <a:buClrTx/>
                        <a:buSzTx/>
                        <a:buFontTx/>
                        <a:buNone/>
                      </a:pPr>
                      <a:r>
                        <a:rPr lang="en-US" sz="2400" b="1" i="0" dirty="0">
                          <a:solidFill>
                            <a:schemeClr val="tx1"/>
                          </a:solidFill>
                          <a:latin typeface="Calibri"/>
                          <a:ea typeface="Helvetica Neue" charset="0"/>
                          <a:cs typeface="Helvetica Neue" charset="0"/>
                        </a:rPr>
                        <a:t>Independent Variables (Protective Behaviors)</a:t>
                      </a:r>
                    </a:p>
                  </a:txBody>
                  <a:tcPr marL="68580" marR="68580">
                    <a:lnB w="12700" cap="flat" cmpd="sng" algn="ctr">
                      <a:solidFill>
                        <a:schemeClr val="tx1"/>
                      </a:solidFill>
                      <a:prstDash val="solid"/>
                      <a:round/>
                      <a:headEnd type="none" w="med" len="med"/>
                      <a:tailEnd type="none" w="med" len="med"/>
                    </a:lnB>
                    <a:solidFill>
                      <a:srgbClr val="FF8300"/>
                    </a:solidFill>
                  </a:tcPr>
                </a:tc>
                <a:tc>
                  <a:txBody>
                    <a:bodyPr/>
                    <a:lstStyle/>
                    <a:p>
                      <a:pPr algn="ctr"/>
                      <a:r>
                        <a:rPr lang="en-US" sz="2400" b="1" i="0">
                          <a:solidFill>
                            <a:schemeClr val="tx1"/>
                          </a:solidFill>
                          <a:latin typeface="Calibri"/>
                          <a:ea typeface="Helvetica Neue" charset="0"/>
                          <a:cs typeface="Helvetica Neue" charset="0"/>
                        </a:rPr>
                        <a:t>Units/Levels/Missing Values Code</a:t>
                      </a:r>
                    </a:p>
                  </a:txBody>
                  <a:tcPr marL="68580" marR="68580">
                    <a:lnB w="12700" cap="flat" cmpd="sng" algn="ctr">
                      <a:solidFill>
                        <a:schemeClr val="tx1"/>
                      </a:solidFill>
                      <a:prstDash val="solid"/>
                      <a:round/>
                      <a:headEnd type="none" w="med" len="med"/>
                      <a:tailEnd type="none" w="med" len="med"/>
                    </a:lnB>
                    <a:solidFill>
                      <a:srgbClr val="FF8300"/>
                    </a:solidFill>
                  </a:tcPr>
                </a:tc>
                <a:extLst>
                  <a:ext uri="{0D108BD9-81ED-4DB2-BD59-A6C34878D82A}">
                    <a16:rowId xmlns:a16="http://schemas.microsoft.com/office/drawing/2014/main" val="10000"/>
                  </a:ext>
                </a:extLst>
              </a:tr>
              <a:tr h="2195027">
                <a:tc>
                  <a:txBody>
                    <a:bodyPr/>
                    <a:lstStyle/>
                    <a:p>
                      <a:pPr lvl="0"/>
                      <a:r>
                        <a:rPr lang="en-US" sz="2400" b="1" i="0" kern="1200" dirty="0">
                          <a:solidFill>
                            <a:schemeClr val="tx1">
                              <a:lumMod val="75000"/>
                              <a:lumOff val="25000"/>
                            </a:schemeClr>
                          </a:solidFill>
                          <a:effectLst/>
                          <a:latin typeface="Calibri"/>
                          <a:ea typeface="Helvetica Neue" charset="0"/>
                          <a:cs typeface="Helvetica Neue" charset="0"/>
                        </a:rPr>
                        <a:t>X</a:t>
                      </a:r>
                      <a:r>
                        <a:rPr lang="en-US" sz="2400" b="1" i="0" kern="1200" baseline="-25000" dirty="0">
                          <a:solidFill>
                            <a:schemeClr val="tx1">
                              <a:lumMod val="75000"/>
                              <a:lumOff val="25000"/>
                            </a:schemeClr>
                          </a:solidFill>
                          <a:effectLst/>
                          <a:latin typeface="Calibri"/>
                          <a:ea typeface="Helvetica Neue" charset="0"/>
                          <a:cs typeface="Helvetica Neue" charset="0"/>
                        </a:rPr>
                        <a:t>P5</a:t>
                      </a:r>
                      <a:r>
                        <a:rPr lang="en-US" sz="2400" b="1" i="0" kern="1200" dirty="0">
                          <a:solidFill>
                            <a:schemeClr val="tx1">
                              <a:lumMod val="75000"/>
                              <a:lumOff val="25000"/>
                            </a:schemeClr>
                          </a:solidFill>
                          <a:effectLst/>
                          <a:latin typeface="Calibri"/>
                          <a:ea typeface="Helvetica Neue" charset="0"/>
                          <a:cs typeface="Helvetica Neue" charset="0"/>
                        </a:rPr>
                        <a:t>: Quality of Life (Continuous)</a:t>
                      </a:r>
                    </a:p>
                    <a:p>
                      <a:pPr lvl="0"/>
                      <a:r>
                        <a:rPr lang="en-US" sz="2400" b="0" i="0" kern="1200" dirty="0">
                          <a:solidFill>
                            <a:schemeClr val="tx1">
                              <a:lumMod val="75000"/>
                              <a:lumOff val="25000"/>
                            </a:schemeClr>
                          </a:solidFill>
                          <a:effectLst/>
                          <a:latin typeface="Calibri"/>
                          <a:ea typeface="Helvetica Neue" charset="0"/>
                          <a:cs typeface="Helvetica Neue" charset="0"/>
                        </a:rPr>
                        <a:t>(WHO_TOTAL)</a:t>
                      </a:r>
                    </a:p>
                    <a:p>
                      <a:pPr lvl="0"/>
                      <a:endParaRPr lang="en-US" sz="2400" b="0" i="0" kern="1200" dirty="0">
                        <a:solidFill>
                          <a:schemeClr val="tx1">
                            <a:lumMod val="75000"/>
                            <a:lumOff val="25000"/>
                          </a:schemeClr>
                        </a:solidFill>
                        <a:effectLst/>
                        <a:latin typeface="Calibri"/>
                        <a:ea typeface="Helvetica Neue" charset="0"/>
                        <a:cs typeface="Helvetica Neue"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i="0" kern="1200" dirty="0">
                          <a:solidFill>
                            <a:schemeClr val="tx1">
                              <a:lumMod val="75000"/>
                              <a:lumOff val="25000"/>
                            </a:schemeClr>
                          </a:solidFill>
                          <a:effectLst/>
                          <a:latin typeface="+mn-lt"/>
                          <a:ea typeface="Helvetica Neue" charset="0"/>
                          <a:cs typeface="Helvetica Neue" charset="0"/>
                        </a:rPr>
                        <a:t>Recoded </a:t>
                      </a:r>
                      <a:r>
                        <a:rPr lang="en-US" sz="2400" b="0" i="0" kern="1200" dirty="0">
                          <a:solidFill>
                            <a:schemeClr val="tx1">
                              <a:lumMod val="75000"/>
                              <a:lumOff val="25000"/>
                            </a:schemeClr>
                          </a:solidFill>
                          <a:effectLst/>
                          <a:latin typeface="+mn-lt"/>
                          <a:ea typeface="Helvetica Neue" charset="0"/>
                          <a:cs typeface="Helvetica Neue" charset="0"/>
                        </a:rPr>
                        <a:t>from WHO1 thr</a:t>
                      </a:r>
                      <a:r>
                        <a:rPr lang="en-US" sz="2400" b="0" kern="1200" dirty="0">
                          <a:solidFill>
                            <a:schemeClr val="dk1"/>
                          </a:solidFill>
                          <a:effectLst/>
                          <a:latin typeface="+mn-lt"/>
                          <a:ea typeface="+mn-ea"/>
                          <a:cs typeface="+mn-cs"/>
                        </a:rPr>
                        <a:t>ough </a:t>
                      </a:r>
                      <a:r>
                        <a:rPr lang="en-US" sz="2400" kern="1200" dirty="0">
                          <a:solidFill>
                            <a:schemeClr val="dk1"/>
                          </a:solidFill>
                          <a:effectLst/>
                          <a:latin typeface="+mn-lt"/>
                          <a:ea typeface="+mn-ea"/>
                          <a:cs typeface="+mn-cs"/>
                        </a:rPr>
                        <a:t>WHO26 with reverse codes for (3R, 4R, and 26R).</a:t>
                      </a:r>
                      <a:endParaRPr lang="en-US" sz="1800" kern="1200" dirty="0">
                        <a:solidFill>
                          <a:schemeClr val="dk1"/>
                        </a:solidFill>
                        <a:effectLst/>
                        <a:latin typeface="+mn-lt"/>
                        <a:ea typeface="+mn-ea"/>
                        <a:cs typeface="+mn-cs"/>
                      </a:endParaRPr>
                    </a:p>
                    <a:p>
                      <a:pPr lvl="0">
                        <a:buNone/>
                      </a:pPr>
                      <a:endParaRPr lang="en-US" sz="2400" b="0" i="0" kern="1200" dirty="0">
                        <a:solidFill>
                          <a:schemeClr val="tx1">
                            <a:lumMod val="75000"/>
                            <a:lumOff val="25000"/>
                          </a:schemeClr>
                        </a:solidFill>
                        <a:effectLst/>
                        <a:latin typeface="Calibri"/>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a:buNone/>
                      </a:pPr>
                      <a:r>
                        <a:rPr lang="en-US" sz="2400" b="1" i="0" u="none" strike="noStrike" baseline="0" noProof="0" dirty="0">
                          <a:solidFill>
                            <a:schemeClr val="tx1">
                              <a:lumMod val="75000"/>
                              <a:lumOff val="25000"/>
                            </a:schemeClr>
                          </a:solidFill>
                          <a:latin typeface="+mn-lt"/>
                        </a:rPr>
                        <a:t>Units/Range (Min, Max):</a:t>
                      </a:r>
                      <a:r>
                        <a:rPr lang="en-US" sz="2400" b="0" i="0" u="none" strike="noStrike" baseline="0" noProof="0" dirty="0">
                          <a:solidFill>
                            <a:schemeClr val="tx1">
                              <a:lumMod val="75000"/>
                              <a:lumOff val="25000"/>
                            </a:schemeClr>
                          </a:solidFill>
                          <a:latin typeface="+mn-lt"/>
                        </a:rPr>
                        <a:t> </a:t>
                      </a:r>
                      <a:endParaRPr lang="en-US" sz="2400" dirty="0">
                        <a:latin typeface="+mn-lt"/>
                      </a:endParaRPr>
                    </a:p>
                    <a:p>
                      <a:pPr lvl="0" algn="l">
                        <a:buNone/>
                      </a:pPr>
                      <a:r>
                        <a:rPr lang="en-US" sz="2400" b="0" i="0" u="none" strike="noStrike" baseline="0" noProof="0" dirty="0">
                          <a:solidFill>
                            <a:schemeClr val="tx1">
                              <a:lumMod val="75000"/>
                              <a:lumOff val="25000"/>
                            </a:schemeClr>
                          </a:solidFill>
                          <a:latin typeface="+mn-lt"/>
                        </a:rPr>
                        <a:t>Scale / 104 (26, 130)</a:t>
                      </a:r>
                    </a:p>
                    <a:p>
                      <a:pPr lvl="0" algn="l">
                        <a:lnSpc>
                          <a:spcPct val="100000"/>
                        </a:lnSpc>
                        <a:spcBef>
                          <a:spcPts val="0"/>
                        </a:spcBef>
                        <a:spcAft>
                          <a:spcPts val="0"/>
                        </a:spcAft>
                        <a:buNone/>
                      </a:pPr>
                      <a:endParaRPr lang="en-US" sz="2400" b="1" i="0" u="none" strike="noStrike" noProof="0" dirty="0">
                        <a:solidFill>
                          <a:srgbClr val="000000"/>
                        </a:solidFill>
                        <a:effectLst/>
                        <a:latin typeface="+mn-lt"/>
                      </a:endParaRPr>
                    </a:p>
                    <a:p>
                      <a:pPr lvl="0" algn="l">
                        <a:lnSpc>
                          <a:spcPct val="100000"/>
                        </a:lnSpc>
                        <a:spcBef>
                          <a:spcPts val="0"/>
                        </a:spcBef>
                        <a:spcAft>
                          <a:spcPts val="0"/>
                        </a:spcAft>
                        <a:buNone/>
                      </a:pPr>
                      <a:r>
                        <a:rPr lang="en-US" sz="2400" b="1" i="0" u="none" strike="noStrike" noProof="0" dirty="0">
                          <a:solidFill>
                            <a:srgbClr val="000000"/>
                          </a:solidFill>
                          <a:effectLst/>
                          <a:latin typeface="+mn-lt"/>
                        </a:rPr>
                        <a:t>Missing Values</a:t>
                      </a:r>
                    </a:p>
                    <a:p>
                      <a:pPr lvl="0" algn="l">
                        <a:lnSpc>
                          <a:spcPct val="100000"/>
                        </a:lnSpc>
                        <a:spcBef>
                          <a:spcPts val="0"/>
                        </a:spcBef>
                        <a:spcAft>
                          <a:spcPts val="0"/>
                        </a:spcAft>
                        <a:buNone/>
                      </a:pPr>
                      <a:r>
                        <a:rPr lang="en-US" sz="2400" b="0" i="0" u="none" strike="noStrike" noProof="0" dirty="0">
                          <a:solidFill>
                            <a:srgbClr val="000000"/>
                          </a:solidFill>
                          <a:effectLst/>
                          <a:latin typeface="+mn-lt"/>
                        </a:rPr>
                        <a:t>None</a:t>
                      </a:r>
                    </a:p>
                    <a:p>
                      <a:pPr lvl="0" algn="l">
                        <a:lnSpc>
                          <a:spcPct val="100000"/>
                        </a:lnSpc>
                        <a:spcBef>
                          <a:spcPts val="0"/>
                        </a:spcBef>
                        <a:spcAft>
                          <a:spcPts val="0"/>
                        </a:spcAft>
                        <a:buNone/>
                      </a:pPr>
                      <a:r>
                        <a:rPr lang="en-US" sz="2400" b="0" i="0" u="none" strike="noStrike" noProof="0" dirty="0">
                          <a:solidFill>
                            <a:srgbClr val="000000"/>
                          </a:solidFill>
                          <a:effectLst/>
                          <a:latin typeface="+mn-lt"/>
                        </a:rPr>
                        <a:t> </a:t>
                      </a: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545874">
                <a:tc>
                  <a:txBody>
                    <a:bodyPr/>
                    <a:lstStyle/>
                    <a:p>
                      <a:r>
                        <a:rPr lang="en-US" sz="2400" b="1" i="0" dirty="0">
                          <a:solidFill>
                            <a:schemeClr val="tx1">
                              <a:lumMod val="75000"/>
                              <a:lumOff val="25000"/>
                            </a:schemeClr>
                          </a:solidFill>
                          <a:latin typeface="Calibri"/>
                          <a:ea typeface="Helvetica Neue" charset="0"/>
                          <a:cs typeface="Helvetica Neue" charset="0"/>
                        </a:rPr>
                        <a:t>X</a:t>
                      </a:r>
                      <a:r>
                        <a:rPr lang="en-US" sz="2400" b="1" i="0" baseline="-25000" dirty="0">
                          <a:solidFill>
                            <a:schemeClr val="tx1">
                              <a:lumMod val="75000"/>
                              <a:lumOff val="25000"/>
                            </a:schemeClr>
                          </a:solidFill>
                          <a:latin typeface="Calibri"/>
                          <a:ea typeface="Helvetica Neue" charset="0"/>
                          <a:cs typeface="Helvetica Neue" charset="0"/>
                        </a:rPr>
                        <a:t>P6</a:t>
                      </a:r>
                      <a:r>
                        <a:rPr lang="en-US" sz="2400" b="1" i="0" dirty="0">
                          <a:solidFill>
                            <a:schemeClr val="tx1">
                              <a:lumMod val="75000"/>
                              <a:lumOff val="25000"/>
                            </a:schemeClr>
                          </a:solidFill>
                          <a:latin typeface="Calibri"/>
                          <a:ea typeface="Helvetica Neue" charset="0"/>
                          <a:cs typeface="Helvetica Neue" charset="0"/>
                        </a:rPr>
                        <a:t>: Public Service Motivation (Continuous)</a:t>
                      </a:r>
                    </a:p>
                    <a:p>
                      <a:r>
                        <a:rPr lang="en-US" sz="2400" b="0" i="0" dirty="0">
                          <a:solidFill>
                            <a:schemeClr val="tx1">
                              <a:lumMod val="75000"/>
                              <a:lumOff val="25000"/>
                            </a:schemeClr>
                          </a:solidFill>
                          <a:latin typeface="Calibri"/>
                          <a:ea typeface="Helvetica Neue" charset="0"/>
                          <a:cs typeface="Helvetica Neue" charset="0"/>
                        </a:rPr>
                        <a:t>(PUB_SER)</a:t>
                      </a:r>
                    </a:p>
                    <a:p>
                      <a:pPr lvl="0">
                        <a:buNone/>
                      </a:pPr>
                      <a:endParaRPr lang="en-US" sz="2400" b="0" i="0" dirty="0">
                        <a:solidFill>
                          <a:schemeClr val="tx1">
                            <a:lumMod val="75000"/>
                            <a:lumOff val="25000"/>
                          </a:schemeClr>
                        </a:solidFill>
                        <a:latin typeface="Calibri"/>
                        <a:ea typeface="Helvetica Neue" charset="0"/>
                        <a:cs typeface="Helvetica Neue" charset="0"/>
                      </a:endParaRPr>
                    </a:p>
                    <a:p>
                      <a:pPr lvl="0"/>
                      <a:r>
                        <a:rPr lang="en-US" sz="2400" b="1" i="0" kern="1200" dirty="0">
                          <a:solidFill>
                            <a:schemeClr val="tx1">
                              <a:lumMod val="75000"/>
                              <a:lumOff val="25000"/>
                            </a:schemeClr>
                          </a:solidFill>
                          <a:effectLst/>
                          <a:latin typeface="+mn-lt"/>
                          <a:ea typeface="Helvetica Neue" charset="0"/>
                          <a:cs typeface="Helvetica Neue" charset="0"/>
                        </a:rPr>
                        <a:t>Recoded </a:t>
                      </a:r>
                      <a:r>
                        <a:rPr lang="en-US" sz="2400" b="0" i="0" kern="1200" dirty="0">
                          <a:solidFill>
                            <a:schemeClr val="tx1">
                              <a:lumMod val="75000"/>
                              <a:lumOff val="25000"/>
                            </a:schemeClr>
                          </a:solidFill>
                          <a:effectLst/>
                          <a:latin typeface="+mn-lt"/>
                          <a:ea typeface="Helvetica Neue" charset="0"/>
                          <a:cs typeface="Helvetica Neue" charset="0"/>
                        </a:rPr>
                        <a:t>from the summation of PUBLIC_1 </a:t>
                      </a:r>
                    </a:p>
                    <a:p>
                      <a:pPr lvl="0"/>
                      <a:r>
                        <a:rPr lang="en-US" sz="2400" b="0" i="0" kern="1200" dirty="0">
                          <a:solidFill>
                            <a:schemeClr val="tx1">
                              <a:lumMod val="75000"/>
                              <a:lumOff val="25000"/>
                            </a:schemeClr>
                          </a:solidFill>
                          <a:effectLst/>
                          <a:latin typeface="+mn-lt"/>
                          <a:ea typeface="Helvetica Neue" charset="0"/>
                          <a:cs typeface="Helvetica Neue" charset="0"/>
                        </a:rPr>
                        <a:t>through PUBLIC_5</a:t>
                      </a: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a:buNone/>
                      </a:pPr>
                      <a:r>
                        <a:rPr lang="en-US" sz="2400" b="1" i="0" u="none" strike="noStrike" baseline="0" noProof="0" dirty="0">
                          <a:solidFill>
                            <a:schemeClr val="tx1">
                              <a:lumMod val="75000"/>
                              <a:lumOff val="25000"/>
                            </a:schemeClr>
                          </a:solidFill>
                          <a:latin typeface="Calibri"/>
                        </a:rPr>
                        <a:t>Units/Range (Min, Max):</a:t>
                      </a:r>
                      <a:r>
                        <a:rPr lang="en-US" sz="2400" b="0" i="0" u="none" strike="noStrike" baseline="0" noProof="0" dirty="0">
                          <a:solidFill>
                            <a:schemeClr val="tx1">
                              <a:lumMod val="75000"/>
                              <a:lumOff val="25000"/>
                            </a:schemeClr>
                          </a:solidFill>
                          <a:latin typeface="Calibri"/>
                        </a:rPr>
                        <a:t> </a:t>
                      </a:r>
                      <a:endParaRPr lang="en-US" sz="2400" dirty="0">
                        <a:latin typeface="Calibri"/>
                      </a:endParaRPr>
                    </a:p>
                    <a:p>
                      <a:pPr lvl="0" algn="l">
                        <a:buNone/>
                      </a:pPr>
                      <a:r>
                        <a:rPr lang="en-US" sz="2400" b="0" i="0" u="none" strike="noStrike" baseline="0" noProof="0" dirty="0">
                          <a:solidFill>
                            <a:schemeClr val="tx1">
                              <a:lumMod val="75000"/>
                              <a:lumOff val="25000"/>
                            </a:schemeClr>
                          </a:solidFill>
                          <a:latin typeface="Calibri"/>
                        </a:rPr>
                        <a:t>Scale / 20 (5, 25)</a:t>
                      </a:r>
                    </a:p>
                    <a:p>
                      <a:pPr lvl="0" algn="l">
                        <a:lnSpc>
                          <a:spcPct val="100000"/>
                        </a:lnSpc>
                        <a:spcBef>
                          <a:spcPts val="0"/>
                        </a:spcBef>
                        <a:spcAft>
                          <a:spcPts val="0"/>
                        </a:spcAft>
                        <a:buNone/>
                      </a:pPr>
                      <a:endParaRPr lang="en-US" sz="2400" b="1" i="0" u="none" strike="noStrike" noProof="0" dirty="0">
                        <a:solidFill>
                          <a:srgbClr val="000000"/>
                        </a:solidFill>
                        <a:effectLst/>
                        <a:latin typeface="+mn-lt"/>
                      </a:endParaRPr>
                    </a:p>
                    <a:p>
                      <a:pPr lvl="0" algn="l">
                        <a:lnSpc>
                          <a:spcPct val="100000"/>
                        </a:lnSpc>
                        <a:spcBef>
                          <a:spcPts val="0"/>
                        </a:spcBef>
                        <a:spcAft>
                          <a:spcPts val="0"/>
                        </a:spcAft>
                        <a:buNone/>
                      </a:pPr>
                      <a:r>
                        <a:rPr lang="en-US" sz="2400" b="1" i="0" u="none" strike="noStrike" noProof="0" dirty="0">
                          <a:solidFill>
                            <a:srgbClr val="000000"/>
                          </a:solidFill>
                          <a:effectLst/>
                          <a:latin typeface="+mn-lt"/>
                        </a:rPr>
                        <a:t>Missing Values</a:t>
                      </a:r>
                    </a:p>
                    <a:p>
                      <a:pPr lvl="0" algn="l">
                        <a:lnSpc>
                          <a:spcPct val="100000"/>
                        </a:lnSpc>
                        <a:spcBef>
                          <a:spcPts val="0"/>
                        </a:spcBef>
                        <a:spcAft>
                          <a:spcPts val="0"/>
                        </a:spcAft>
                        <a:buNone/>
                      </a:pPr>
                      <a:r>
                        <a:rPr lang="en-US" sz="2400" b="0" i="0" u="none" strike="noStrike" noProof="0" dirty="0">
                          <a:solidFill>
                            <a:srgbClr val="000000"/>
                          </a:solidFill>
                          <a:effectLst/>
                          <a:latin typeface="+mn-lt"/>
                        </a:rPr>
                        <a:t>None</a:t>
                      </a:r>
                    </a:p>
                    <a:p>
                      <a:pPr lvl="0" algn="l">
                        <a:buNone/>
                      </a:pPr>
                      <a:endParaRPr lang="en-US" sz="2400" b="0" i="0" u="none" strike="noStrike" baseline="0" noProof="0" dirty="0">
                        <a:solidFill>
                          <a:schemeClr val="tx1">
                            <a:lumMod val="75000"/>
                            <a:lumOff val="25000"/>
                          </a:schemeClr>
                        </a:solidFill>
                        <a:latin typeface="Calibri"/>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3" name="TextBox 2">
            <a:extLst>
              <a:ext uri="{FF2B5EF4-FFF2-40B4-BE49-F238E27FC236}">
                <a16:creationId xmlns:a16="http://schemas.microsoft.com/office/drawing/2014/main" id="{0F9E4632-0ACE-A1E6-65AF-D401B9E2DA09}"/>
              </a:ext>
            </a:extLst>
          </p:cNvPr>
          <p:cNvSpPr txBox="1"/>
          <p:nvPr/>
        </p:nvSpPr>
        <p:spPr>
          <a:xfrm>
            <a:off x="0" y="-43132"/>
            <a:ext cx="12192000" cy="830997"/>
          </a:xfrm>
          <a:prstGeom prst="rect">
            <a:avLst/>
          </a:prstGeom>
          <a:solidFill>
            <a:srgbClr val="FF8300"/>
          </a:solidFill>
        </p:spPr>
        <p:txBody>
          <a:bodyPr wrap="square" lIns="91440" tIns="45720" rIns="91440" bIns="45720" rtlCol="0" anchor="t">
            <a:spAutoFit/>
          </a:bodyPr>
          <a:lstStyle/>
          <a:p>
            <a:pPr algn="ctr"/>
            <a:r>
              <a:rPr lang="en-US" sz="2400" b="1" dirty="0"/>
              <a:t>MULTIPLE LINEAR REGRESSION </a:t>
            </a:r>
            <a:endParaRPr lang="en-US" sz="2400" dirty="0"/>
          </a:p>
          <a:p>
            <a:pPr algn="ctr"/>
            <a:r>
              <a:rPr lang="en-US" sz="2400" b="1" dirty="0"/>
              <a:t>Data Management</a:t>
            </a:r>
            <a:endParaRPr lang="en-US" sz="2400" dirty="0">
              <a:ea typeface="Calibri"/>
              <a:cs typeface="Calibri"/>
            </a:endParaRPr>
          </a:p>
        </p:txBody>
      </p:sp>
    </p:spTree>
    <p:extLst>
      <p:ext uri="{BB962C8B-B14F-4D97-AF65-F5344CB8AC3E}">
        <p14:creationId xmlns:p14="http://schemas.microsoft.com/office/powerpoint/2010/main" val="2282732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84DD1-CC73-53EA-C529-6AD973B759C9}"/>
            </a:ext>
          </a:extLst>
        </p:cNvPr>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C1258D58-F28A-08C7-62C0-D96951D22ACE}"/>
              </a:ext>
            </a:extLst>
          </p:cNvPr>
          <p:cNvGraphicFramePr>
            <a:graphicFrameLocks noGrp="1"/>
          </p:cNvGraphicFramePr>
          <p:nvPr>
            <p:ph idx="1"/>
            <p:extLst>
              <p:ext uri="{D42A27DB-BD31-4B8C-83A1-F6EECF244321}">
                <p14:modId xmlns:p14="http://schemas.microsoft.com/office/powerpoint/2010/main" val="1685975595"/>
              </p:ext>
            </p:extLst>
          </p:nvPr>
        </p:nvGraphicFramePr>
        <p:xfrm>
          <a:off x="1046441" y="830997"/>
          <a:ext cx="10642644" cy="5836676"/>
        </p:xfrm>
        <a:graphic>
          <a:graphicData uri="http://schemas.openxmlformats.org/drawingml/2006/table">
            <a:tbl>
              <a:tblPr firstRow="1" bandRow="1">
                <a:tableStyleId>{EB9631B5-78F2-41C9-869B-9F39066F8104}</a:tableStyleId>
              </a:tblPr>
              <a:tblGrid>
                <a:gridCol w="5880957">
                  <a:extLst>
                    <a:ext uri="{9D8B030D-6E8A-4147-A177-3AD203B41FA5}">
                      <a16:colId xmlns:a16="http://schemas.microsoft.com/office/drawing/2014/main" val="20000"/>
                    </a:ext>
                  </a:extLst>
                </a:gridCol>
                <a:gridCol w="4761687">
                  <a:extLst>
                    <a:ext uri="{9D8B030D-6E8A-4147-A177-3AD203B41FA5}">
                      <a16:colId xmlns:a16="http://schemas.microsoft.com/office/drawing/2014/main" val="20001"/>
                    </a:ext>
                  </a:extLst>
                </a:gridCol>
              </a:tblGrid>
              <a:tr h="639042">
                <a:tc>
                  <a:txBody>
                    <a:bodyPr/>
                    <a:lstStyle/>
                    <a:p>
                      <a:pPr marL="0" marR="0" indent="0" algn="ctr" rtl="0" eaLnBrk="1" fontAlgn="auto" latinLnBrk="0" hangingPunct="1">
                        <a:lnSpc>
                          <a:spcPct val="100000"/>
                        </a:lnSpc>
                        <a:spcBef>
                          <a:spcPts val="0"/>
                        </a:spcBef>
                        <a:spcAft>
                          <a:spcPts val="0"/>
                        </a:spcAft>
                        <a:buClrTx/>
                        <a:buSzTx/>
                        <a:buFontTx/>
                        <a:buNone/>
                      </a:pPr>
                      <a:r>
                        <a:rPr lang="en-US" sz="2400" b="1" i="0" dirty="0">
                          <a:solidFill>
                            <a:schemeClr val="tx1"/>
                          </a:solidFill>
                          <a:latin typeface="Calibri"/>
                          <a:ea typeface="Helvetica Neue" charset="0"/>
                          <a:cs typeface="Helvetica Neue" charset="0"/>
                        </a:rPr>
                        <a:t>Independent Variables (Protective Behaviors)</a:t>
                      </a:r>
                    </a:p>
                  </a:txBody>
                  <a:tcPr marL="68580" marR="68580">
                    <a:lnB w="12700" cap="flat" cmpd="sng" algn="ctr">
                      <a:solidFill>
                        <a:schemeClr val="tx1"/>
                      </a:solidFill>
                      <a:prstDash val="solid"/>
                      <a:round/>
                      <a:headEnd type="none" w="med" len="med"/>
                      <a:tailEnd type="none" w="med" len="med"/>
                    </a:lnB>
                    <a:solidFill>
                      <a:srgbClr val="FF8300"/>
                    </a:solidFill>
                  </a:tcPr>
                </a:tc>
                <a:tc>
                  <a:txBody>
                    <a:bodyPr/>
                    <a:lstStyle/>
                    <a:p>
                      <a:pPr algn="ctr"/>
                      <a:r>
                        <a:rPr lang="en-US" sz="2400" b="1" i="0">
                          <a:solidFill>
                            <a:schemeClr val="tx1"/>
                          </a:solidFill>
                          <a:latin typeface="Calibri"/>
                          <a:ea typeface="Helvetica Neue" charset="0"/>
                          <a:cs typeface="Helvetica Neue" charset="0"/>
                        </a:rPr>
                        <a:t>Units/Levels/Missing Values Code</a:t>
                      </a:r>
                    </a:p>
                  </a:txBody>
                  <a:tcPr marL="68580" marR="68580">
                    <a:lnB w="12700" cap="flat" cmpd="sng" algn="ctr">
                      <a:solidFill>
                        <a:schemeClr val="tx1"/>
                      </a:solidFill>
                      <a:prstDash val="solid"/>
                      <a:round/>
                      <a:headEnd type="none" w="med" len="med"/>
                      <a:tailEnd type="none" w="med" len="med"/>
                    </a:lnB>
                    <a:solidFill>
                      <a:srgbClr val="FF8300"/>
                    </a:solidFill>
                  </a:tcPr>
                </a:tc>
                <a:extLst>
                  <a:ext uri="{0D108BD9-81ED-4DB2-BD59-A6C34878D82A}">
                    <a16:rowId xmlns:a16="http://schemas.microsoft.com/office/drawing/2014/main" val="10000"/>
                  </a:ext>
                </a:extLst>
              </a:tr>
              <a:tr h="2195027">
                <a:tc>
                  <a:txBody>
                    <a:bodyPr/>
                    <a:lstStyle/>
                    <a:p>
                      <a:pPr lvl="0"/>
                      <a:r>
                        <a:rPr lang="en-US" sz="2400" b="1" i="0" kern="1200" dirty="0">
                          <a:solidFill>
                            <a:schemeClr val="tx1">
                              <a:lumMod val="75000"/>
                              <a:lumOff val="25000"/>
                            </a:schemeClr>
                          </a:solidFill>
                          <a:effectLst/>
                          <a:latin typeface="Calibri"/>
                          <a:ea typeface="Helvetica Neue" charset="0"/>
                          <a:cs typeface="Helvetica Neue" charset="0"/>
                        </a:rPr>
                        <a:t>X</a:t>
                      </a:r>
                      <a:r>
                        <a:rPr lang="en-US" sz="2400" b="1" i="0" kern="1200" baseline="-25000" dirty="0">
                          <a:solidFill>
                            <a:schemeClr val="tx1">
                              <a:lumMod val="75000"/>
                              <a:lumOff val="25000"/>
                            </a:schemeClr>
                          </a:solidFill>
                          <a:effectLst/>
                          <a:latin typeface="Calibri"/>
                          <a:ea typeface="Helvetica Neue" charset="0"/>
                          <a:cs typeface="Helvetica Neue" charset="0"/>
                        </a:rPr>
                        <a:t>P7</a:t>
                      </a:r>
                      <a:r>
                        <a:rPr lang="en-US" sz="2400" b="1" i="0" kern="1200" dirty="0">
                          <a:solidFill>
                            <a:schemeClr val="tx1">
                              <a:lumMod val="75000"/>
                              <a:lumOff val="25000"/>
                            </a:schemeClr>
                          </a:solidFill>
                          <a:effectLst/>
                          <a:latin typeface="Calibri"/>
                          <a:ea typeface="Helvetica Neue" charset="0"/>
                          <a:cs typeface="Helvetica Neue" charset="0"/>
                        </a:rPr>
                        <a:t>: Overall Wellness Level</a:t>
                      </a:r>
                    </a:p>
                    <a:p>
                      <a:pPr lvl="0"/>
                      <a:r>
                        <a:rPr lang="en-US" sz="2400" b="0" i="0" kern="1200" dirty="0">
                          <a:solidFill>
                            <a:schemeClr val="tx1">
                              <a:lumMod val="75000"/>
                              <a:lumOff val="25000"/>
                            </a:schemeClr>
                          </a:solidFill>
                          <a:effectLst/>
                          <a:latin typeface="Calibri"/>
                          <a:ea typeface="Helvetica Neue" charset="0"/>
                          <a:cs typeface="Helvetica Neue" charset="0"/>
                        </a:rPr>
                        <a:t>(WELL_MAG)</a:t>
                      </a:r>
                    </a:p>
                    <a:p>
                      <a:pPr lvl="0"/>
                      <a:endParaRPr lang="en-US" sz="2400" b="0" i="0" kern="1200" dirty="0">
                        <a:solidFill>
                          <a:schemeClr val="tx1">
                            <a:lumMod val="75000"/>
                            <a:lumOff val="25000"/>
                          </a:schemeClr>
                        </a:solidFill>
                        <a:effectLst/>
                        <a:latin typeface="Calibri"/>
                        <a:ea typeface="Helvetica Neue" charset="0"/>
                        <a:cs typeface="Helvetica Neue" charset="0"/>
                      </a:endParaRPr>
                    </a:p>
                    <a:p>
                      <a:r>
                        <a:rPr lang="en-US" sz="2400" b="1" i="0" kern="1200" dirty="0">
                          <a:solidFill>
                            <a:schemeClr val="tx1">
                              <a:lumMod val="75000"/>
                              <a:lumOff val="25000"/>
                            </a:schemeClr>
                          </a:solidFill>
                          <a:effectLst/>
                          <a:latin typeface="Calibri"/>
                          <a:ea typeface="Helvetica Neue" charset="0"/>
                          <a:cs typeface="Helvetica Neue" charset="0"/>
                        </a:rPr>
                        <a:t>Recoded </a:t>
                      </a:r>
                      <a:r>
                        <a:rPr lang="en-US" sz="2400" b="0" i="0" kern="1200" dirty="0">
                          <a:solidFill>
                            <a:schemeClr val="tx1">
                              <a:lumMod val="75000"/>
                              <a:lumOff val="25000"/>
                            </a:schemeClr>
                          </a:solidFill>
                          <a:effectLst/>
                          <a:latin typeface="Calibri"/>
                          <a:ea typeface="Helvetica Neue" charset="0"/>
                          <a:cs typeface="Helvetica Neue" charset="0"/>
                        </a:rPr>
                        <a:t>from </a:t>
                      </a:r>
                      <a:r>
                        <a:rPr lang="en-US" sz="2400" kern="1200" dirty="0">
                          <a:solidFill>
                            <a:schemeClr val="dk1"/>
                          </a:solidFill>
                          <a:effectLst/>
                          <a:latin typeface="+mn-lt"/>
                          <a:ea typeface="+mn-ea"/>
                          <a:cs typeface="+mn-cs"/>
                        </a:rPr>
                        <a:t>WELLNESS_1 through 30 with reverse codes for 2, 6, 8, 9, 10, 12, 14, 17, 21, 23, 24, 26, 30</a:t>
                      </a:r>
                      <a:r>
                        <a:rPr lang="en-US" sz="1800" kern="1200" dirty="0">
                          <a:solidFill>
                            <a:schemeClr val="dk1"/>
                          </a:solidFill>
                          <a:effectLst/>
                          <a:latin typeface="+mn-lt"/>
                          <a:ea typeface="+mn-ea"/>
                          <a:cs typeface="+mn-cs"/>
                        </a:rPr>
                        <a:t>.</a:t>
                      </a:r>
                    </a:p>
                    <a:p>
                      <a:pPr lvl="0">
                        <a:buNone/>
                      </a:pPr>
                      <a:endParaRPr lang="en-US" sz="2400" b="0" i="0" kern="1200" dirty="0">
                        <a:solidFill>
                          <a:schemeClr val="tx1">
                            <a:lumMod val="75000"/>
                            <a:lumOff val="25000"/>
                          </a:schemeClr>
                        </a:solidFill>
                        <a:effectLst/>
                        <a:latin typeface="Calibri"/>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a:buNone/>
                      </a:pPr>
                      <a:r>
                        <a:rPr lang="en-US" sz="2400" b="1" i="0" u="none" strike="noStrike" baseline="0" noProof="0" dirty="0">
                          <a:solidFill>
                            <a:schemeClr val="tx1">
                              <a:lumMod val="75000"/>
                              <a:lumOff val="25000"/>
                            </a:schemeClr>
                          </a:solidFill>
                          <a:latin typeface="+mn-lt"/>
                        </a:rPr>
                        <a:t>Units/Range (Min, Max):</a:t>
                      </a:r>
                      <a:r>
                        <a:rPr lang="en-US" sz="2400" b="0" i="0" u="none" strike="noStrike" baseline="0" noProof="0" dirty="0">
                          <a:solidFill>
                            <a:schemeClr val="tx1">
                              <a:lumMod val="75000"/>
                              <a:lumOff val="25000"/>
                            </a:schemeClr>
                          </a:solidFill>
                          <a:latin typeface="+mn-lt"/>
                        </a:rPr>
                        <a:t> </a:t>
                      </a:r>
                      <a:endParaRPr lang="en-US" sz="2400" dirty="0">
                        <a:latin typeface="+mn-lt"/>
                      </a:endParaRPr>
                    </a:p>
                    <a:p>
                      <a:pPr lvl="0" algn="l">
                        <a:buNone/>
                      </a:pPr>
                      <a:r>
                        <a:rPr lang="en-US" sz="2400" b="0" i="0" u="none" strike="noStrike" baseline="0" noProof="0" dirty="0">
                          <a:solidFill>
                            <a:schemeClr val="tx1">
                              <a:lumMod val="75000"/>
                              <a:lumOff val="25000"/>
                            </a:schemeClr>
                          </a:solidFill>
                          <a:latin typeface="+mn-lt"/>
                        </a:rPr>
                        <a:t>Scale / 110 (40, 150 )</a:t>
                      </a:r>
                    </a:p>
                    <a:p>
                      <a:pPr lvl="0" algn="l">
                        <a:lnSpc>
                          <a:spcPct val="100000"/>
                        </a:lnSpc>
                        <a:spcBef>
                          <a:spcPts val="0"/>
                        </a:spcBef>
                        <a:spcAft>
                          <a:spcPts val="0"/>
                        </a:spcAft>
                        <a:buNone/>
                      </a:pPr>
                      <a:endParaRPr lang="en-US" sz="2400" b="0" i="0" u="none" strike="noStrike" noProof="0" dirty="0">
                        <a:solidFill>
                          <a:srgbClr val="000000"/>
                        </a:solidFill>
                        <a:effectLst/>
                        <a:latin typeface="+mn-lt"/>
                      </a:endParaRPr>
                    </a:p>
                    <a:p>
                      <a:pPr lvl="0" algn="l">
                        <a:lnSpc>
                          <a:spcPct val="100000"/>
                        </a:lnSpc>
                        <a:spcBef>
                          <a:spcPts val="0"/>
                        </a:spcBef>
                        <a:spcAft>
                          <a:spcPts val="0"/>
                        </a:spcAft>
                        <a:buNone/>
                      </a:pPr>
                      <a:r>
                        <a:rPr lang="en-US" sz="2400" b="1" i="0" u="none" strike="noStrike" noProof="0" dirty="0">
                          <a:solidFill>
                            <a:srgbClr val="000000"/>
                          </a:solidFill>
                          <a:effectLst/>
                          <a:latin typeface="+mn-lt"/>
                        </a:rPr>
                        <a:t>Missing Values</a:t>
                      </a:r>
                    </a:p>
                    <a:p>
                      <a:pPr lvl="0" algn="l">
                        <a:lnSpc>
                          <a:spcPct val="100000"/>
                        </a:lnSpc>
                        <a:spcBef>
                          <a:spcPts val="0"/>
                        </a:spcBef>
                        <a:spcAft>
                          <a:spcPts val="0"/>
                        </a:spcAft>
                        <a:buNone/>
                      </a:pPr>
                      <a:r>
                        <a:rPr lang="en-US" sz="2400" b="0" i="0" u="none" strike="noStrike" noProof="0" dirty="0">
                          <a:solidFill>
                            <a:srgbClr val="000000"/>
                          </a:solidFill>
                          <a:effectLst/>
                          <a:latin typeface="+mn-lt"/>
                        </a:rPr>
                        <a:t>None</a:t>
                      </a:r>
                    </a:p>
                    <a:p>
                      <a:pPr lvl="0" algn="l">
                        <a:lnSpc>
                          <a:spcPct val="100000"/>
                        </a:lnSpc>
                        <a:spcBef>
                          <a:spcPts val="0"/>
                        </a:spcBef>
                        <a:spcAft>
                          <a:spcPts val="0"/>
                        </a:spcAft>
                        <a:buNone/>
                      </a:pPr>
                      <a:endParaRPr lang="en-US" sz="2400" b="0" i="0" u="none" strike="noStrike" noProof="0" dirty="0">
                        <a:solidFill>
                          <a:srgbClr val="000000"/>
                        </a:solidFill>
                        <a:effectLst/>
                        <a:latin typeface="+mn-lt"/>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545874">
                <a:tc>
                  <a:txBody>
                    <a:bodyPr/>
                    <a:lstStyle/>
                    <a:p>
                      <a:endParaRPr lang="en-US" sz="2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a:buNone/>
                      </a:pPr>
                      <a:endParaRPr lang="en-US" sz="2400" b="0" i="0" u="none" strike="noStrike" baseline="0" noProof="0" dirty="0">
                        <a:solidFill>
                          <a:srgbClr val="000000"/>
                        </a:solidFill>
                        <a:latin typeface="Calibri"/>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3" name="TextBox 2">
            <a:extLst>
              <a:ext uri="{FF2B5EF4-FFF2-40B4-BE49-F238E27FC236}">
                <a16:creationId xmlns:a16="http://schemas.microsoft.com/office/drawing/2014/main" id="{DC26AAEA-5585-C43B-2B55-C8E8FDBA2961}"/>
              </a:ext>
            </a:extLst>
          </p:cNvPr>
          <p:cNvSpPr txBox="1"/>
          <p:nvPr/>
        </p:nvSpPr>
        <p:spPr>
          <a:xfrm>
            <a:off x="0" y="0"/>
            <a:ext cx="12083969" cy="830997"/>
          </a:xfrm>
          <a:prstGeom prst="rect">
            <a:avLst/>
          </a:prstGeom>
          <a:solidFill>
            <a:srgbClr val="FF8300"/>
          </a:solidFill>
        </p:spPr>
        <p:txBody>
          <a:bodyPr wrap="square" lIns="91440" tIns="45720" rIns="91440" bIns="45720" rtlCol="0" anchor="t">
            <a:spAutoFit/>
          </a:bodyPr>
          <a:lstStyle/>
          <a:p>
            <a:pPr algn="ctr"/>
            <a:r>
              <a:rPr lang="en-US" sz="2400" b="1" dirty="0"/>
              <a:t>MULTIPLE LINEAR REGRESSION </a:t>
            </a:r>
            <a:endParaRPr lang="en-US" sz="2400" dirty="0"/>
          </a:p>
          <a:p>
            <a:pPr algn="ctr"/>
            <a:r>
              <a:rPr lang="en-US" sz="2400" b="1" dirty="0"/>
              <a:t>Data Management</a:t>
            </a:r>
            <a:endParaRPr lang="en-US" sz="2400" dirty="0">
              <a:ea typeface="Calibri"/>
              <a:cs typeface="Calibri"/>
            </a:endParaRPr>
          </a:p>
        </p:txBody>
      </p:sp>
    </p:spTree>
    <p:extLst>
      <p:ext uri="{BB962C8B-B14F-4D97-AF65-F5344CB8AC3E}">
        <p14:creationId xmlns:p14="http://schemas.microsoft.com/office/powerpoint/2010/main" val="41728107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DA05E-6A20-E10E-EA9A-2D55961AC0CB}"/>
            </a:ext>
          </a:extLst>
        </p:cNvPr>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28B530B-1E0F-BDFB-1154-CD9FAFC4E279}"/>
              </a:ext>
            </a:extLst>
          </p:cNvPr>
          <p:cNvGraphicFramePr>
            <a:graphicFrameLocks noGrp="1"/>
          </p:cNvGraphicFramePr>
          <p:nvPr>
            <p:ph idx="1"/>
            <p:extLst>
              <p:ext uri="{D42A27DB-BD31-4B8C-83A1-F6EECF244321}">
                <p14:modId xmlns:p14="http://schemas.microsoft.com/office/powerpoint/2010/main" val="3084372102"/>
              </p:ext>
            </p:extLst>
          </p:nvPr>
        </p:nvGraphicFramePr>
        <p:xfrm>
          <a:off x="126331" y="877761"/>
          <a:ext cx="11831306" cy="5605354"/>
        </p:xfrm>
        <a:graphic>
          <a:graphicData uri="http://schemas.openxmlformats.org/drawingml/2006/table">
            <a:tbl>
              <a:tblPr firstRow="1" bandRow="1">
                <a:tableStyleId>{EB9631B5-78F2-41C9-869B-9F39066F8104}</a:tableStyleId>
              </a:tblPr>
              <a:tblGrid>
                <a:gridCol w="7026441">
                  <a:extLst>
                    <a:ext uri="{9D8B030D-6E8A-4147-A177-3AD203B41FA5}">
                      <a16:colId xmlns:a16="http://schemas.microsoft.com/office/drawing/2014/main" val="20000"/>
                    </a:ext>
                  </a:extLst>
                </a:gridCol>
                <a:gridCol w="4804865">
                  <a:extLst>
                    <a:ext uri="{9D8B030D-6E8A-4147-A177-3AD203B41FA5}">
                      <a16:colId xmlns:a16="http://schemas.microsoft.com/office/drawing/2014/main" val="20001"/>
                    </a:ext>
                  </a:extLst>
                </a:gridCol>
              </a:tblGrid>
              <a:tr h="814755">
                <a:tc>
                  <a:txBody>
                    <a:bodyPr/>
                    <a:lstStyle/>
                    <a:p>
                      <a:pPr marL="0" marR="0" indent="0" algn="ctr" rtl="0" eaLnBrk="1" fontAlgn="auto" latinLnBrk="0" hangingPunct="1">
                        <a:lnSpc>
                          <a:spcPct val="100000"/>
                        </a:lnSpc>
                        <a:spcBef>
                          <a:spcPts val="0"/>
                        </a:spcBef>
                        <a:spcAft>
                          <a:spcPts val="0"/>
                        </a:spcAft>
                        <a:buClrTx/>
                        <a:buSzTx/>
                        <a:buFontTx/>
                        <a:buNone/>
                      </a:pPr>
                      <a:r>
                        <a:rPr lang="en-US" sz="2400" b="1" i="0" dirty="0">
                          <a:solidFill>
                            <a:schemeClr val="tx1"/>
                          </a:solidFill>
                          <a:latin typeface="Calibri"/>
                          <a:ea typeface="Helvetica Neue" charset="0"/>
                          <a:cs typeface="Helvetica Neue" charset="0"/>
                        </a:rPr>
                        <a:t>Independent Variables (Risk Factors)</a:t>
                      </a:r>
                    </a:p>
                  </a:txBody>
                  <a:tcPr marL="68580" marR="68580">
                    <a:lnB w="12700" cap="flat" cmpd="sng" algn="ctr">
                      <a:solidFill>
                        <a:schemeClr val="tx1"/>
                      </a:solidFill>
                      <a:prstDash val="solid"/>
                      <a:round/>
                      <a:headEnd type="none" w="med" len="med"/>
                      <a:tailEnd type="none" w="med" len="med"/>
                    </a:lnB>
                    <a:solidFill>
                      <a:srgbClr val="FF8300"/>
                    </a:solidFill>
                  </a:tcPr>
                </a:tc>
                <a:tc>
                  <a:txBody>
                    <a:bodyPr/>
                    <a:lstStyle/>
                    <a:p>
                      <a:pPr algn="ctr"/>
                      <a:r>
                        <a:rPr lang="en-US" sz="2400" b="1" i="0">
                          <a:solidFill>
                            <a:schemeClr val="tx1"/>
                          </a:solidFill>
                          <a:latin typeface="Calibri"/>
                          <a:ea typeface="Helvetica Neue" charset="0"/>
                          <a:cs typeface="Helvetica Neue" charset="0"/>
                        </a:rPr>
                        <a:t>Units/Levels/Missing Values Code</a:t>
                      </a:r>
                    </a:p>
                  </a:txBody>
                  <a:tcPr marL="68580" marR="68580">
                    <a:lnB w="12700" cap="flat" cmpd="sng" algn="ctr">
                      <a:solidFill>
                        <a:schemeClr val="tx1"/>
                      </a:solidFill>
                      <a:prstDash val="solid"/>
                      <a:round/>
                      <a:headEnd type="none" w="med" len="med"/>
                      <a:tailEnd type="none" w="med" len="med"/>
                    </a:lnB>
                    <a:solidFill>
                      <a:srgbClr val="FF8300"/>
                    </a:solidFill>
                  </a:tcPr>
                </a:tc>
                <a:extLst>
                  <a:ext uri="{0D108BD9-81ED-4DB2-BD59-A6C34878D82A}">
                    <a16:rowId xmlns:a16="http://schemas.microsoft.com/office/drawing/2014/main" val="10000"/>
                  </a:ext>
                </a:extLst>
              </a:tr>
              <a:tr h="2598365">
                <a:tc>
                  <a:txBody>
                    <a:bodyPr/>
                    <a:lstStyle/>
                    <a:p>
                      <a:pPr lvl="0"/>
                      <a:r>
                        <a:rPr lang="en-US" sz="2400" b="1" i="0" kern="1200" dirty="0">
                          <a:solidFill>
                            <a:schemeClr val="tx1">
                              <a:lumMod val="75000"/>
                              <a:lumOff val="25000"/>
                            </a:schemeClr>
                          </a:solidFill>
                          <a:effectLst/>
                          <a:latin typeface="Calibri"/>
                          <a:ea typeface="Helvetica Neue" charset="0"/>
                          <a:cs typeface="Helvetica Neue" charset="0"/>
                        </a:rPr>
                        <a:t>X</a:t>
                      </a:r>
                      <a:r>
                        <a:rPr lang="en-US" sz="2400" b="1" i="0" kern="1200" baseline="-25000" dirty="0">
                          <a:solidFill>
                            <a:schemeClr val="tx1">
                              <a:lumMod val="75000"/>
                              <a:lumOff val="25000"/>
                            </a:schemeClr>
                          </a:solidFill>
                          <a:effectLst/>
                          <a:latin typeface="Calibri"/>
                          <a:ea typeface="Helvetica Neue" charset="0"/>
                          <a:cs typeface="Helvetica Neue" charset="0"/>
                        </a:rPr>
                        <a:t>N1</a:t>
                      </a:r>
                      <a:r>
                        <a:rPr lang="en-US" sz="2400" b="1" i="0" kern="1200" dirty="0">
                          <a:solidFill>
                            <a:schemeClr val="tx1">
                              <a:lumMod val="75000"/>
                              <a:lumOff val="25000"/>
                            </a:schemeClr>
                          </a:solidFill>
                          <a:effectLst/>
                          <a:latin typeface="Calibri"/>
                          <a:ea typeface="Helvetica Neue" charset="0"/>
                          <a:cs typeface="Helvetica Neue" charset="0"/>
                        </a:rPr>
                        <a:t>: Combat Exposure </a:t>
                      </a:r>
                      <a:r>
                        <a:rPr lang="en-US" sz="2400" b="0" i="0" kern="1200" dirty="0">
                          <a:solidFill>
                            <a:schemeClr val="tx1">
                              <a:lumMod val="75000"/>
                              <a:lumOff val="25000"/>
                            </a:schemeClr>
                          </a:solidFill>
                          <a:effectLst/>
                          <a:latin typeface="Calibri"/>
                          <a:ea typeface="Helvetica Neue" charset="0"/>
                          <a:cs typeface="Helvetica Neue" charset="0"/>
                        </a:rPr>
                        <a:t>(Continuous)</a:t>
                      </a:r>
                      <a:endParaRPr lang="en-US" sz="2400" b="1" i="0" kern="1200" dirty="0">
                        <a:solidFill>
                          <a:schemeClr val="tx1">
                            <a:lumMod val="75000"/>
                            <a:lumOff val="25000"/>
                          </a:schemeClr>
                        </a:solidFill>
                        <a:effectLst/>
                        <a:latin typeface="Calibri"/>
                        <a:ea typeface="Helvetica Neue" charset="0"/>
                        <a:cs typeface="Helvetica Neue" charset="0"/>
                      </a:endParaRPr>
                    </a:p>
                    <a:p>
                      <a:pPr lvl="0"/>
                      <a:r>
                        <a:rPr lang="en-US" sz="2400" b="0" i="0" kern="1200" dirty="0">
                          <a:solidFill>
                            <a:schemeClr val="tx1">
                              <a:lumMod val="75000"/>
                              <a:lumOff val="25000"/>
                            </a:schemeClr>
                          </a:solidFill>
                          <a:effectLst/>
                          <a:latin typeface="Calibri"/>
                          <a:ea typeface="Helvetica Neue" charset="0"/>
                          <a:cs typeface="Helvetica Neue" charset="0"/>
                        </a:rPr>
                        <a:t>(COM_TOTAL)</a:t>
                      </a:r>
                    </a:p>
                    <a:p>
                      <a:pPr lvl="0"/>
                      <a:endParaRPr lang="en-US" sz="1800" b="1" i="0" kern="1200" dirty="0">
                        <a:solidFill>
                          <a:schemeClr val="tx1">
                            <a:lumMod val="75000"/>
                            <a:lumOff val="25000"/>
                          </a:schemeClr>
                        </a:solidFill>
                        <a:effectLst/>
                        <a:latin typeface="Calibri"/>
                        <a:ea typeface="Helvetica Neue" charset="0"/>
                        <a:cs typeface="Helvetica Neue" charset="0"/>
                      </a:endParaRPr>
                    </a:p>
                    <a:p>
                      <a:pPr lvl="0"/>
                      <a:r>
                        <a:rPr lang="en-US" sz="1800" b="1" i="0" kern="1200" dirty="0">
                          <a:solidFill>
                            <a:schemeClr val="tx1">
                              <a:lumMod val="75000"/>
                              <a:lumOff val="25000"/>
                            </a:schemeClr>
                          </a:solidFill>
                          <a:effectLst/>
                          <a:latin typeface="Calibri"/>
                          <a:ea typeface="Helvetica Neue" charset="0"/>
                          <a:cs typeface="Helvetica Neue" charset="0"/>
                        </a:rPr>
                        <a:t>Recoded </a:t>
                      </a:r>
                      <a:r>
                        <a:rPr lang="en-US" sz="1800" b="0" i="0" kern="1200" dirty="0">
                          <a:solidFill>
                            <a:schemeClr val="tx1">
                              <a:lumMod val="75000"/>
                              <a:lumOff val="25000"/>
                            </a:schemeClr>
                          </a:solidFill>
                          <a:effectLst/>
                          <a:latin typeface="Calibri"/>
                          <a:ea typeface="Helvetica Neue" charset="0"/>
                          <a:cs typeface="Helvetica Neue" charset="0"/>
                        </a:rPr>
                        <a:t>COM_TOTAL = Summation of CES_1 through CES_7</a:t>
                      </a:r>
                    </a:p>
                    <a:p>
                      <a:pPr lvl="0">
                        <a:buNone/>
                      </a:pPr>
                      <a:endParaRPr lang="en-US" sz="2400" b="0" i="0" kern="1200" dirty="0">
                        <a:solidFill>
                          <a:schemeClr val="tx1">
                            <a:lumMod val="75000"/>
                            <a:lumOff val="25000"/>
                          </a:schemeClr>
                        </a:solidFill>
                        <a:effectLst/>
                        <a:latin typeface="Calibri"/>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a:lnSpc>
                          <a:spcPct val="100000"/>
                        </a:lnSpc>
                        <a:spcBef>
                          <a:spcPts val="0"/>
                        </a:spcBef>
                        <a:spcAft>
                          <a:spcPts val="0"/>
                        </a:spcAft>
                        <a:buNone/>
                      </a:pPr>
                      <a:r>
                        <a:rPr lang="en-US" sz="2400" b="1" i="0" u="none" strike="noStrike" noProof="0" dirty="0">
                          <a:solidFill>
                            <a:srgbClr val="000000"/>
                          </a:solidFill>
                          <a:effectLst/>
                          <a:latin typeface="+mn-lt"/>
                        </a:rPr>
                        <a:t>Units/Range (Min, Max):</a:t>
                      </a:r>
                    </a:p>
                    <a:p>
                      <a:pPr lvl="0" algn="l">
                        <a:lnSpc>
                          <a:spcPct val="100000"/>
                        </a:lnSpc>
                        <a:spcBef>
                          <a:spcPts val="0"/>
                        </a:spcBef>
                        <a:spcAft>
                          <a:spcPts val="0"/>
                        </a:spcAft>
                        <a:buNone/>
                      </a:pPr>
                      <a:r>
                        <a:rPr lang="en-US" sz="2400" b="0" i="0" u="none" strike="noStrike" noProof="0" dirty="0">
                          <a:solidFill>
                            <a:srgbClr val="000000"/>
                          </a:solidFill>
                          <a:effectLst/>
                          <a:latin typeface="+mn-lt"/>
                        </a:rPr>
                        <a:t>Scale / 28 (7, 35)</a:t>
                      </a:r>
                    </a:p>
                    <a:p>
                      <a:pPr lvl="0" algn="l">
                        <a:lnSpc>
                          <a:spcPct val="100000"/>
                        </a:lnSpc>
                        <a:spcBef>
                          <a:spcPts val="0"/>
                        </a:spcBef>
                        <a:spcAft>
                          <a:spcPts val="0"/>
                        </a:spcAft>
                        <a:buNone/>
                      </a:pPr>
                      <a:endParaRPr lang="en-US" sz="2400" b="0" i="0" u="none" strike="noStrike" noProof="0" dirty="0">
                        <a:solidFill>
                          <a:srgbClr val="000000"/>
                        </a:solidFill>
                        <a:effectLst/>
                        <a:latin typeface="+mn-lt"/>
                      </a:endParaRPr>
                    </a:p>
                    <a:p>
                      <a:pPr lvl="0" algn="l">
                        <a:lnSpc>
                          <a:spcPct val="100000"/>
                        </a:lnSpc>
                        <a:spcBef>
                          <a:spcPts val="0"/>
                        </a:spcBef>
                        <a:spcAft>
                          <a:spcPts val="0"/>
                        </a:spcAft>
                        <a:buNone/>
                      </a:pPr>
                      <a:r>
                        <a:rPr lang="en-US" sz="2400" b="1" i="0" u="none" strike="noStrike" noProof="0" dirty="0">
                          <a:solidFill>
                            <a:srgbClr val="000000"/>
                          </a:solidFill>
                          <a:effectLst/>
                          <a:latin typeface="+mn-lt"/>
                        </a:rPr>
                        <a:t>Missing Values</a:t>
                      </a:r>
                    </a:p>
                    <a:p>
                      <a:pPr lvl="0" algn="l">
                        <a:lnSpc>
                          <a:spcPct val="100000"/>
                        </a:lnSpc>
                        <a:spcBef>
                          <a:spcPts val="0"/>
                        </a:spcBef>
                        <a:spcAft>
                          <a:spcPts val="0"/>
                        </a:spcAft>
                        <a:buNone/>
                      </a:pPr>
                      <a:r>
                        <a:rPr lang="en-US" sz="2400" b="0" i="0" u="none" strike="noStrike" noProof="0" dirty="0">
                          <a:solidFill>
                            <a:srgbClr val="000000"/>
                          </a:solidFill>
                          <a:effectLst/>
                          <a:latin typeface="+mn-lt"/>
                        </a:rPr>
                        <a:t>None</a:t>
                      </a: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192234">
                <a:tc>
                  <a:txBody>
                    <a:bodyPr/>
                    <a:lstStyle/>
                    <a:p>
                      <a:r>
                        <a:rPr lang="en-US" sz="2400" b="1" i="0" dirty="0">
                          <a:solidFill>
                            <a:schemeClr val="tx1">
                              <a:lumMod val="75000"/>
                              <a:lumOff val="25000"/>
                            </a:schemeClr>
                          </a:solidFill>
                          <a:latin typeface="Calibri"/>
                          <a:ea typeface="Helvetica Neue" charset="0"/>
                          <a:cs typeface="Helvetica Neue" charset="0"/>
                        </a:rPr>
                        <a:t>X</a:t>
                      </a:r>
                      <a:r>
                        <a:rPr lang="en-US" sz="2400" b="1" i="0" baseline="-25000" dirty="0">
                          <a:solidFill>
                            <a:schemeClr val="tx1">
                              <a:lumMod val="75000"/>
                              <a:lumOff val="25000"/>
                            </a:schemeClr>
                          </a:solidFill>
                          <a:latin typeface="Calibri"/>
                          <a:ea typeface="Helvetica Neue" charset="0"/>
                          <a:cs typeface="Helvetica Neue" charset="0"/>
                        </a:rPr>
                        <a:t>N2</a:t>
                      </a:r>
                      <a:r>
                        <a:rPr lang="en-US" sz="2400" b="1" i="0" dirty="0">
                          <a:solidFill>
                            <a:schemeClr val="tx1">
                              <a:lumMod val="75000"/>
                              <a:lumOff val="25000"/>
                            </a:schemeClr>
                          </a:solidFill>
                          <a:latin typeface="Calibri"/>
                          <a:ea typeface="Helvetica Neue" charset="0"/>
                          <a:cs typeface="Helvetica Neue" charset="0"/>
                        </a:rPr>
                        <a:t>: Daily Stress </a:t>
                      </a:r>
                      <a:r>
                        <a:rPr lang="en-US" sz="2400" b="0" i="0" dirty="0">
                          <a:solidFill>
                            <a:schemeClr val="tx1">
                              <a:lumMod val="75000"/>
                              <a:lumOff val="25000"/>
                            </a:schemeClr>
                          </a:solidFill>
                          <a:latin typeface="Calibri"/>
                          <a:ea typeface="Helvetica Neue" charset="0"/>
                          <a:cs typeface="Helvetica Neue" charset="0"/>
                        </a:rPr>
                        <a:t>(Continuous)</a:t>
                      </a:r>
                      <a:endParaRPr lang="en-US" sz="2400" b="1" i="0" dirty="0">
                        <a:solidFill>
                          <a:schemeClr val="tx1">
                            <a:lumMod val="75000"/>
                            <a:lumOff val="25000"/>
                          </a:schemeClr>
                        </a:solidFill>
                        <a:latin typeface="Calibri"/>
                        <a:ea typeface="Helvetica Neue" charset="0"/>
                        <a:cs typeface="Helvetica Neue" charset="0"/>
                      </a:endParaRPr>
                    </a:p>
                    <a:p>
                      <a:r>
                        <a:rPr lang="en-US" sz="2400" b="0" i="0" dirty="0">
                          <a:solidFill>
                            <a:schemeClr val="tx1">
                              <a:lumMod val="75000"/>
                              <a:lumOff val="25000"/>
                            </a:schemeClr>
                          </a:solidFill>
                          <a:latin typeface="Calibri"/>
                          <a:ea typeface="Helvetica Neue" charset="0"/>
                          <a:cs typeface="Helvetica Neue" charset="0"/>
                        </a:rPr>
                        <a:t>(STRESS_TOTAL)</a:t>
                      </a:r>
                    </a:p>
                    <a:p>
                      <a:pPr lvl="0">
                        <a:buNone/>
                      </a:pPr>
                      <a:endParaRPr lang="en-US" sz="1800" b="1" i="0" dirty="0">
                        <a:solidFill>
                          <a:schemeClr val="tx1">
                            <a:lumMod val="75000"/>
                            <a:lumOff val="25000"/>
                          </a:schemeClr>
                        </a:solidFill>
                        <a:latin typeface="+mn-lt"/>
                        <a:ea typeface="Helvetica Neue" charset="0"/>
                        <a:cs typeface="Helvetica Neue" charset="0"/>
                      </a:endParaRPr>
                    </a:p>
                    <a:p>
                      <a:pPr lvl="0">
                        <a:buNone/>
                      </a:pPr>
                      <a:endParaRPr lang="en-US" sz="1800" b="1" i="0" dirty="0">
                        <a:solidFill>
                          <a:schemeClr val="tx1">
                            <a:lumMod val="75000"/>
                            <a:lumOff val="25000"/>
                          </a:schemeClr>
                        </a:solidFill>
                        <a:latin typeface="Calibri"/>
                        <a:ea typeface="Helvetica Neue" charset="0"/>
                        <a:cs typeface="Helvetica Neue" charset="0"/>
                      </a:endParaRPr>
                    </a:p>
                    <a:p>
                      <a:pPr lvl="0">
                        <a:buNone/>
                      </a:pPr>
                      <a:r>
                        <a:rPr lang="en-US" sz="1800" b="1" i="0" dirty="0">
                          <a:solidFill>
                            <a:schemeClr val="tx1">
                              <a:lumMod val="75000"/>
                              <a:lumOff val="25000"/>
                            </a:schemeClr>
                          </a:solidFill>
                          <a:latin typeface="Calibri"/>
                          <a:ea typeface="Helvetica Neue" charset="0"/>
                          <a:cs typeface="Helvetica Neue" charset="0"/>
                        </a:rPr>
                        <a:t>Recoded</a:t>
                      </a:r>
                      <a:r>
                        <a:rPr lang="en-US" sz="1800" b="0" i="0" dirty="0">
                          <a:solidFill>
                            <a:schemeClr val="tx1">
                              <a:lumMod val="75000"/>
                              <a:lumOff val="25000"/>
                            </a:schemeClr>
                          </a:solidFill>
                          <a:latin typeface="Calibri"/>
                          <a:ea typeface="Helvetica Neue" charset="0"/>
                          <a:cs typeface="Helvetica Neue" charset="0"/>
                        </a:rPr>
                        <a:t> STRESS_TOTAL as summation of STRESS_1 through STRESS_7</a:t>
                      </a:r>
                    </a:p>
                    <a:p>
                      <a:pPr lvl="0">
                        <a:buNone/>
                      </a:pPr>
                      <a:endParaRPr lang="en-US" sz="1800" b="0" i="0" dirty="0">
                        <a:solidFill>
                          <a:schemeClr val="tx1">
                            <a:lumMod val="75000"/>
                            <a:lumOff val="25000"/>
                          </a:schemeClr>
                        </a:solidFill>
                        <a:latin typeface="Calibri"/>
                        <a:ea typeface="Helvetica Neue" charset="0"/>
                        <a:cs typeface="Helvetica Neue" charset="0"/>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a:lnSpc>
                          <a:spcPct val="100000"/>
                        </a:lnSpc>
                        <a:spcBef>
                          <a:spcPts val="0"/>
                        </a:spcBef>
                        <a:spcAft>
                          <a:spcPts val="0"/>
                        </a:spcAft>
                        <a:buNone/>
                      </a:pPr>
                      <a:r>
                        <a:rPr lang="en-US" sz="2400" b="1" i="0" u="none" strike="noStrike" noProof="0" dirty="0">
                          <a:solidFill>
                            <a:srgbClr val="000000"/>
                          </a:solidFill>
                          <a:effectLst/>
                          <a:latin typeface="+mn-lt"/>
                        </a:rPr>
                        <a:t>Units/Range (Min, Max):</a:t>
                      </a:r>
                    </a:p>
                    <a:p>
                      <a:pPr lvl="0" algn="l">
                        <a:lnSpc>
                          <a:spcPct val="100000"/>
                        </a:lnSpc>
                        <a:spcBef>
                          <a:spcPts val="0"/>
                        </a:spcBef>
                        <a:spcAft>
                          <a:spcPts val="0"/>
                        </a:spcAft>
                        <a:buNone/>
                      </a:pPr>
                      <a:r>
                        <a:rPr lang="en-US" sz="2400" b="0" i="0" u="none" strike="noStrike" noProof="0" dirty="0">
                          <a:solidFill>
                            <a:srgbClr val="000000"/>
                          </a:solidFill>
                          <a:effectLst/>
                          <a:latin typeface="+mn-lt"/>
                        </a:rPr>
                        <a:t>Scale / 7 (0, 7)</a:t>
                      </a:r>
                    </a:p>
                    <a:p>
                      <a:pPr lvl="0" algn="l">
                        <a:lnSpc>
                          <a:spcPct val="100000"/>
                        </a:lnSpc>
                        <a:spcBef>
                          <a:spcPts val="0"/>
                        </a:spcBef>
                        <a:spcAft>
                          <a:spcPts val="0"/>
                        </a:spcAft>
                        <a:buNone/>
                      </a:pPr>
                      <a:endParaRPr lang="en-US" sz="2400" b="0" i="0" u="none" strike="noStrike" noProof="0" dirty="0">
                        <a:solidFill>
                          <a:srgbClr val="000000"/>
                        </a:solidFill>
                        <a:effectLst/>
                        <a:latin typeface="+mn-lt"/>
                      </a:endParaRPr>
                    </a:p>
                    <a:p>
                      <a:pPr lvl="0" algn="l">
                        <a:lnSpc>
                          <a:spcPct val="100000"/>
                        </a:lnSpc>
                        <a:spcBef>
                          <a:spcPts val="0"/>
                        </a:spcBef>
                        <a:spcAft>
                          <a:spcPts val="0"/>
                        </a:spcAft>
                        <a:buNone/>
                      </a:pPr>
                      <a:r>
                        <a:rPr lang="en-US" sz="2400" b="1" i="0" u="none" strike="noStrike" noProof="0" dirty="0">
                          <a:solidFill>
                            <a:srgbClr val="000000"/>
                          </a:solidFill>
                          <a:effectLst/>
                          <a:latin typeface="+mn-lt"/>
                        </a:rPr>
                        <a:t>Missing Values</a:t>
                      </a:r>
                    </a:p>
                    <a:p>
                      <a:pPr lvl="0" algn="l">
                        <a:lnSpc>
                          <a:spcPct val="100000"/>
                        </a:lnSpc>
                        <a:spcBef>
                          <a:spcPts val="0"/>
                        </a:spcBef>
                        <a:spcAft>
                          <a:spcPts val="0"/>
                        </a:spcAft>
                        <a:buNone/>
                      </a:pPr>
                      <a:r>
                        <a:rPr lang="en-US" sz="2400" b="0" i="0" u="none" strike="noStrike" noProof="0" dirty="0">
                          <a:solidFill>
                            <a:srgbClr val="000000"/>
                          </a:solidFill>
                          <a:effectLst/>
                          <a:latin typeface="+mn-lt"/>
                        </a:rPr>
                        <a:t>None</a:t>
                      </a: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3" name="TextBox 2">
            <a:extLst>
              <a:ext uri="{FF2B5EF4-FFF2-40B4-BE49-F238E27FC236}">
                <a16:creationId xmlns:a16="http://schemas.microsoft.com/office/drawing/2014/main" id="{C4EE00BB-7E47-5FAB-929B-3DB3CF6FBAC9}"/>
              </a:ext>
            </a:extLst>
          </p:cNvPr>
          <p:cNvSpPr txBox="1"/>
          <p:nvPr/>
        </p:nvSpPr>
        <p:spPr>
          <a:xfrm>
            <a:off x="0" y="50010"/>
            <a:ext cx="12192000" cy="830997"/>
          </a:xfrm>
          <a:prstGeom prst="rect">
            <a:avLst/>
          </a:prstGeom>
          <a:solidFill>
            <a:srgbClr val="FF8300"/>
          </a:solidFill>
        </p:spPr>
        <p:txBody>
          <a:bodyPr wrap="square" lIns="91440" tIns="45720" rIns="91440" bIns="45720" rtlCol="0" anchor="t">
            <a:spAutoFit/>
          </a:bodyPr>
          <a:lstStyle/>
          <a:p>
            <a:pPr algn="ctr"/>
            <a:r>
              <a:rPr lang="en-US" sz="2400" b="1" dirty="0"/>
              <a:t>MULTIPLE LINEAR REGRESSION </a:t>
            </a:r>
            <a:endParaRPr lang="en-US" sz="2400" dirty="0"/>
          </a:p>
          <a:p>
            <a:pPr algn="ctr"/>
            <a:r>
              <a:rPr lang="en-US" sz="2400" b="1" dirty="0"/>
              <a:t>Data Management</a:t>
            </a:r>
            <a:endParaRPr lang="en-US" sz="2400" dirty="0">
              <a:ea typeface="Calibri"/>
              <a:cs typeface="Calibri"/>
            </a:endParaRPr>
          </a:p>
        </p:txBody>
      </p:sp>
    </p:spTree>
    <p:extLst>
      <p:ext uri="{BB962C8B-B14F-4D97-AF65-F5344CB8AC3E}">
        <p14:creationId xmlns:p14="http://schemas.microsoft.com/office/powerpoint/2010/main" val="1157081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3731D-0C9D-0D8D-70C0-DA3505D90948}"/>
            </a:ext>
          </a:extLst>
        </p:cNvPr>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32D403ED-DC32-D14A-D976-31F92A1101B2}"/>
              </a:ext>
            </a:extLst>
          </p:cNvPr>
          <p:cNvGraphicFramePr>
            <a:graphicFrameLocks noGrp="1"/>
          </p:cNvGraphicFramePr>
          <p:nvPr>
            <p:ph idx="1"/>
            <p:extLst>
              <p:ext uri="{D42A27DB-BD31-4B8C-83A1-F6EECF244321}">
                <p14:modId xmlns:p14="http://schemas.microsoft.com/office/powerpoint/2010/main" val="1358627604"/>
              </p:ext>
            </p:extLst>
          </p:nvPr>
        </p:nvGraphicFramePr>
        <p:xfrm>
          <a:off x="1037815" y="830997"/>
          <a:ext cx="10642644" cy="5791048"/>
        </p:xfrm>
        <a:graphic>
          <a:graphicData uri="http://schemas.openxmlformats.org/drawingml/2006/table">
            <a:tbl>
              <a:tblPr firstRow="1" bandRow="1">
                <a:tableStyleId>{EB9631B5-78F2-41C9-869B-9F39066F8104}</a:tableStyleId>
              </a:tblPr>
              <a:tblGrid>
                <a:gridCol w="5880957">
                  <a:extLst>
                    <a:ext uri="{9D8B030D-6E8A-4147-A177-3AD203B41FA5}">
                      <a16:colId xmlns:a16="http://schemas.microsoft.com/office/drawing/2014/main" val="20000"/>
                    </a:ext>
                  </a:extLst>
                </a:gridCol>
                <a:gridCol w="4761687">
                  <a:extLst>
                    <a:ext uri="{9D8B030D-6E8A-4147-A177-3AD203B41FA5}">
                      <a16:colId xmlns:a16="http://schemas.microsoft.com/office/drawing/2014/main" val="20001"/>
                    </a:ext>
                  </a:extLst>
                </a:gridCol>
              </a:tblGrid>
              <a:tr h="626368">
                <a:tc>
                  <a:txBody>
                    <a:bodyPr/>
                    <a:lstStyle/>
                    <a:p>
                      <a:pPr marL="0" marR="0" indent="0" algn="ctr" rtl="0" eaLnBrk="1" fontAlgn="auto" latinLnBrk="0" hangingPunct="1">
                        <a:lnSpc>
                          <a:spcPct val="100000"/>
                        </a:lnSpc>
                        <a:spcBef>
                          <a:spcPts val="0"/>
                        </a:spcBef>
                        <a:spcAft>
                          <a:spcPts val="0"/>
                        </a:spcAft>
                        <a:buClrTx/>
                        <a:buSzTx/>
                        <a:buFontTx/>
                        <a:buNone/>
                      </a:pPr>
                      <a:r>
                        <a:rPr lang="en-US" sz="2400" b="1" i="0" dirty="0">
                          <a:solidFill>
                            <a:schemeClr val="tx1"/>
                          </a:solidFill>
                          <a:latin typeface="Calibri"/>
                          <a:ea typeface="Helvetica Neue" charset="0"/>
                          <a:cs typeface="Helvetica Neue" charset="0"/>
                        </a:rPr>
                        <a:t>Independent Variables (Risk Factors)</a:t>
                      </a:r>
                    </a:p>
                  </a:txBody>
                  <a:tcPr marL="68580" marR="68580">
                    <a:lnB w="12700" cap="flat" cmpd="sng" algn="ctr">
                      <a:solidFill>
                        <a:schemeClr val="tx1"/>
                      </a:solidFill>
                      <a:prstDash val="solid"/>
                      <a:round/>
                      <a:headEnd type="none" w="med" len="med"/>
                      <a:tailEnd type="none" w="med" len="med"/>
                    </a:lnB>
                    <a:solidFill>
                      <a:srgbClr val="FF8300"/>
                    </a:solidFill>
                  </a:tcPr>
                </a:tc>
                <a:tc>
                  <a:txBody>
                    <a:bodyPr/>
                    <a:lstStyle/>
                    <a:p>
                      <a:pPr algn="ctr"/>
                      <a:r>
                        <a:rPr lang="en-US" sz="2400" b="1" i="0">
                          <a:solidFill>
                            <a:schemeClr val="tx1"/>
                          </a:solidFill>
                          <a:latin typeface="Calibri"/>
                          <a:ea typeface="Helvetica Neue" charset="0"/>
                          <a:cs typeface="Helvetica Neue" charset="0"/>
                        </a:rPr>
                        <a:t>Units/Levels/Missing Values Code</a:t>
                      </a:r>
                    </a:p>
                  </a:txBody>
                  <a:tcPr marL="68580" marR="68580">
                    <a:lnB w="12700" cap="flat" cmpd="sng" algn="ctr">
                      <a:solidFill>
                        <a:schemeClr val="tx1"/>
                      </a:solidFill>
                      <a:prstDash val="solid"/>
                      <a:round/>
                      <a:headEnd type="none" w="med" len="med"/>
                      <a:tailEnd type="none" w="med" len="med"/>
                    </a:lnB>
                    <a:solidFill>
                      <a:srgbClr val="FF8300"/>
                    </a:solidFill>
                  </a:tcPr>
                </a:tc>
                <a:extLst>
                  <a:ext uri="{0D108BD9-81ED-4DB2-BD59-A6C34878D82A}">
                    <a16:rowId xmlns:a16="http://schemas.microsoft.com/office/drawing/2014/main" val="10000"/>
                  </a:ext>
                </a:extLst>
              </a:tr>
              <a:tr h="2761768">
                <a:tc>
                  <a:txBody>
                    <a:bodyPr/>
                    <a:lstStyle/>
                    <a:p>
                      <a:pPr lvl="0"/>
                      <a:r>
                        <a:rPr lang="en-US" sz="2400" b="1" i="0" kern="1200" dirty="0">
                          <a:solidFill>
                            <a:schemeClr val="tx1">
                              <a:lumMod val="75000"/>
                              <a:lumOff val="25000"/>
                            </a:schemeClr>
                          </a:solidFill>
                          <a:effectLst/>
                          <a:latin typeface="Calibri"/>
                          <a:ea typeface="Helvetica Neue" charset="0"/>
                          <a:cs typeface="Helvetica Neue" charset="0"/>
                        </a:rPr>
                        <a:t>X</a:t>
                      </a:r>
                      <a:r>
                        <a:rPr lang="en-US" sz="2400" b="1" i="0" kern="1200" baseline="-25000" dirty="0">
                          <a:solidFill>
                            <a:schemeClr val="tx1">
                              <a:lumMod val="75000"/>
                              <a:lumOff val="25000"/>
                            </a:schemeClr>
                          </a:solidFill>
                          <a:effectLst/>
                          <a:latin typeface="Calibri"/>
                          <a:ea typeface="Helvetica Neue" charset="0"/>
                          <a:cs typeface="Helvetica Neue" charset="0"/>
                        </a:rPr>
                        <a:t>N3</a:t>
                      </a:r>
                      <a:r>
                        <a:rPr lang="en-US" sz="2400" b="1" i="0" kern="1200" dirty="0">
                          <a:solidFill>
                            <a:schemeClr val="tx1">
                              <a:lumMod val="75000"/>
                              <a:lumOff val="25000"/>
                            </a:schemeClr>
                          </a:solidFill>
                          <a:effectLst/>
                          <a:latin typeface="Calibri"/>
                          <a:ea typeface="Helvetica Neue" charset="0"/>
                          <a:cs typeface="Helvetica Neue" charset="0"/>
                        </a:rPr>
                        <a:t>: Loneliness </a:t>
                      </a:r>
                      <a:r>
                        <a:rPr lang="en-US" sz="2400" b="0" i="0" kern="1200" dirty="0">
                          <a:solidFill>
                            <a:schemeClr val="tx1">
                              <a:lumMod val="75000"/>
                              <a:lumOff val="25000"/>
                            </a:schemeClr>
                          </a:solidFill>
                          <a:effectLst/>
                          <a:latin typeface="Calibri"/>
                          <a:ea typeface="Helvetica Neue" charset="0"/>
                          <a:cs typeface="Helvetica Neue" charset="0"/>
                        </a:rPr>
                        <a:t>(Categorical)</a:t>
                      </a:r>
                      <a:r>
                        <a:rPr lang="en-US" sz="2400" b="1" i="0" kern="1200" dirty="0">
                          <a:solidFill>
                            <a:schemeClr val="tx1">
                              <a:lumMod val="75000"/>
                              <a:lumOff val="25000"/>
                            </a:schemeClr>
                          </a:solidFill>
                          <a:effectLst/>
                          <a:latin typeface="Calibri"/>
                          <a:ea typeface="Helvetica Neue" charset="0"/>
                          <a:cs typeface="Helvetica Neue" charset="0"/>
                        </a:rPr>
                        <a:t> </a:t>
                      </a:r>
                    </a:p>
                    <a:p>
                      <a:pPr lvl="0"/>
                      <a:r>
                        <a:rPr lang="en-US" sz="2400" b="0" i="0" kern="1200" dirty="0">
                          <a:solidFill>
                            <a:schemeClr val="tx1">
                              <a:lumMod val="75000"/>
                              <a:lumOff val="25000"/>
                            </a:schemeClr>
                          </a:solidFill>
                          <a:effectLst/>
                          <a:latin typeface="Calibri"/>
                          <a:ea typeface="Helvetica Neue" charset="0"/>
                          <a:cs typeface="Helvetica Neue" charset="0"/>
                        </a:rPr>
                        <a:t>(LONE_TOTAL)</a:t>
                      </a:r>
                    </a:p>
                    <a:p>
                      <a:pPr lvl="0"/>
                      <a:endParaRPr lang="en-US" sz="1800" b="1" i="0" kern="1200" dirty="0">
                        <a:solidFill>
                          <a:schemeClr val="tx1">
                            <a:lumMod val="75000"/>
                            <a:lumOff val="25000"/>
                          </a:schemeClr>
                        </a:solidFill>
                        <a:effectLst/>
                        <a:latin typeface="Calibri"/>
                        <a:ea typeface="Helvetica Neue" charset="0"/>
                        <a:cs typeface="Helvetica Neue" charset="0"/>
                      </a:endParaRPr>
                    </a:p>
                    <a:p>
                      <a:pPr lvl="0"/>
                      <a:r>
                        <a:rPr lang="en-US" sz="2400" b="1" i="0" kern="1200" dirty="0">
                          <a:solidFill>
                            <a:schemeClr val="tx1">
                              <a:lumMod val="75000"/>
                              <a:lumOff val="25000"/>
                            </a:schemeClr>
                          </a:solidFill>
                          <a:effectLst/>
                          <a:latin typeface="Calibri"/>
                          <a:ea typeface="Helvetica Neue" charset="0"/>
                          <a:cs typeface="Helvetica Neue" charset="0"/>
                        </a:rPr>
                        <a:t>Recoded </a:t>
                      </a:r>
                      <a:r>
                        <a:rPr lang="en-US" sz="2400" b="0" i="0" kern="1200" dirty="0">
                          <a:solidFill>
                            <a:schemeClr val="tx1">
                              <a:lumMod val="75000"/>
                              <a:lumOff val="25000"/>
                            </a:schemeClr>
                          </a:solidFill>
                          <a:effectLst/>
                          <a:latin typeface="Calibri"/>
                          <a:ea typeface="Helvetica Neue" charset="0"/>
                          <a:cs typeface="Helvetica Neue" charset="0"/>
                        </a:rPr>
                        <a:t>LONE_TOTAL from summation of LONELINESS_1 through LONLINESS_3</a:t>
                      </a:r>
                    </a:p>
                    <a:p>
                      <a:pPr lvl="0">
                        <a:buNone/>
                      </a:pPr>
                      <a:endParaRPr lang="en-US" sz="2400" b="0" i="0" kern="1200" dirty="0">
                        <a:solidFill>
                          <a:schemeClr val="tx1">
                            <a:lumMod val="75000"/>
                            <a:lumOff val="25000"/>
                          </a:schemeClr>
                        </a:solidFill>
                        <a:effectLst/>
                        <a:latin typeface="Calibri"/>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a:lnSpc>
                          <a:spcPct val="100000"/>
                        </a:lnSpc>
                        <a:spcBef>
                          <a:spcPts val="0"/>
                        </a:spcBef>
                        <a:spcAft>
                          <a:spcPts val="0"/>
                        </a:spcAft>
                        <a:buNone/>
                      </a:pPr>
                      <a:r>
                        <a:rPr lang="en-US" sz="2400" b="1" i="0" u="none" strike="noStrike" noProof="0" dirty="0">
                          <a:solidFill>
                            <a:srgbClr val="000000"/>
                          </a:solidFill>
                          <a:effectLst/>
                          <a:latin typeface="+mn-lt"/>
                        </a:rPr>
                        <a:t>Units/Range (Min, Max):</a:t>
                      </a:r>
                    </a:p>
                    <a:p>
                      <a:pPr lvl="0" algn="l">
                        <a:lnSpc>
                          <a:spcPct val="100000"/>
                        </a:lnSpc>
                        <a:spcBef>
                          <a:spcPts val="0"/>
                        </a:spcBef>
                        <a:spcAft>
                          <a:spcPts val="0"/>
                        </a:spcAft>
                        <a:buNone/>
                      </a:pPr>
                      <a:r>
                        <a:rPr lang="en-US" sz="2400" b="0" i="0" u="none" strike="noStrike" noProof="0" dirty="0">
                          <a:solidFill>
                            <a:srgbClr val="000000"/>
                          </a:solidFill>
                          <a:effectLst/>
                          <a:latin typeface="+mn-lt"/>
                        </a:rPr>
                        <a:t>Scale / 6 (3, 9)</a:t>
                      </a:r>
                    </a:p>
                    <a:p>
                      <a:pPr lvl="0" algn="l">
                        <a:lnSpc>
                          <a:spcPct val="100000"/>
                        </a:lnSpc>
                        <a:spcBef>
                          <a:spcPts val="0"/>
                        </a:spcBef>
                        <a:spcAft>
                          <a:spcPts val="0"/>
                        </a:spcAft>
                        <a:buNone/>
                      </a:pPr>
                      <a:endParaRPr lang="en-US" sz="2400" b="0" i="0" u="none" strike="noStrike" noProof="0" dirty="0">
                        <a:solidFill>
                          <a:srgbClr val="000000"/>
                        </a:solidFill>
                        <a:effectLst/>
                        <a:latin typeface="+mn-lt"/>
                      </a:endParaRPr>
                    </a:p>
                    <a:p>
                      <a:pPr lvl="0" algn="l">
                        <a:lnSpc>
                          <a:spcPct val="100000"/>
                        </a:lnSpc>
                        <a:spcBef>
                          <a:spcPts val="0"/>
                        </a:spcBef>
                        <a:spcAft>
                          <a:spcPts val="0"/>
                        </a:spcAft>
                        <a:buNone/>
                      </a:pPr>
                      <a:r>
                        <a:rPr lang="en-US" sz="2400" b="1" i="0" u="none" strike="noStrike" noProof="0" dirty="0">
                          <a:solidFill>
                            <a:srgbClr val="000000"/>
                          </a:solidFill>
                          <a:effectLst/>
                          <a:latin typeface="+mn-lt"/>
                        </a:rPr>
                        <a:t>Missing Values</a:t>
                      </a:r>
                    </a:p>
                    <a:p>
                      <a:pPr lvl="0" algn="l">
                        <a:lnSpc>
                          <a:spcPct val="100000"/>
                        </a:lnSpc>
                        <a:spcBef>
                          <a:spcPts val="0"/>
                        </a:spcBef>
                        <a:spcAft>
                          <a:spcPts val="0"/>
                        </a:spcAft>
                        <a:buNone/>
                      </a:pPr>
                      <a:r>
                        <a:rPr lang="en-US" sz="2400" b="0" i="0" u="none" strike="noStrike" noProof="0" dirty="0">
                          <a:solidFill>
                            <a:srgbClr val="000000"/>
                          </a:solidFill>
                          <a:effectLst/>
                          <a:latin typeface="+mn-lt"/>
                        </a:rPr>
                        <a:t>None</a:t>
                      </a:r>
                    </a:p>
                    <a:p>
                      <a:pPr lvl="0" algn="l">
                        <a:lnSpc>
                          <a:spcPct val="100000"/>
                        </a:lnSpc>
                        <a:spcBef>
                          <a:spcPts val="0"/>
                        </a:spcBef>
                        <a:spcAft>
                          <a:spcPts val="0"/>
                        </a:spcAft>
                        <a:buNone/>
                      </a:pPr>
                      <a:endParaRPr lang="en-US" sz="2400" b="1" i="0" u="none" strike="noStrike" noProof="0" dirty="0">
                        <a:solidFill>
                          <a:srgbClr val="000000"/>
                        </a:solidFill>
                        <a:effectLst/>
                        <a:latin typeface="+mn-lt"/>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402912">
                <a:tc>
                  <a:txBody>
                    <a:bodyPr/>
                    <a:lstStyle/>
                    <a:p>
                      <a:r>
                        <a:rPr lang="en-US" sz="2400" b="1" i="0" dirty="0">
                          <a:solidFill>
                            <a:schemeClr val="tx1">
                              <a:lumMod val="75000"/>
                              <a:lumOff val="25000"/>
                            </a:schemeClr>
                          </a:solidFill>
                          <a:latin typeface="Calibri"/>
                          <a:ea typeface="Helvetica Neue" charset="0"/>
                          <a:cs typeface="Helvetica Neue" charset="0"/>
                        </a:rPr>
                        <a:t>X</a:t>
                      </a:r>
                      <a:r>
                        <a:rPr lang="en-US" sz="2400" b="1" i="0" baseline="-25000" dirty="0">
                          <a:solidFill>
                            <a:schemeClr val="tx1">
                              <a:lumMod val="75000"/>
                              <a:lumOff val="25000"/>
                            </a:schemeClr>
                          </a:solidFill>
                          <a:latin typeface="Calibri"/>
                          <a:ea typeface="Helvetica Neue" charset="0"/>
                          <a:cs typeface="Helvetica Neue" charset="0"/>
                        </a:rPr>
                        <a:t>N4</a:t>
                      </a:r>
                      <a:r>
                        <a:rPr lang="en-US" sz="2400" b="1" i="0" dirty="0">
                          <a:solidFill>
                            <a:schemeClr val="tx1">
                              <a:lumMod val="75000"/>
                              <a:lumOff val="25000"/>
                            </a:schemeClr>
                          </a:solidFill>
                          <a:latin typeface="Calibri"/>
                          <a:ea typeface="Helvetica Neue" charset="0"/>
                          <a:cs typeface="Helvetica Neue" charset="0"/>
                        </a:rPr>
                        <a:t>: Moral Injury </a:t>
                      </a:r>
                      <a:r>
                        <a:rPr lang="en-US" sz="2400" b="0" i="0" dirty="0">
                          <a:solidFill>
                            <a:schemeClr val="tx1">
                              <a:lumMod val="75000"/>
                              <a:lumOff val="25000"/>
                            </a:schemeClr>
                          </a:solidFill>
                          <a:latin typeface="Calibri"/>
                          <a:ea typeface="Helvetica Neue" charset="0"/>
                          <a:cs typeface="Helvetica Neue" charset="0"/>
                        </a:rPr>
                        <a:t>(Categorical)</a:t>
                      </a:r>
                      <a:endParaRPr lang="en-US" sz="2400" b="1" i="0" dirty="0">
                        <a:solidFill>
                          <a:schemeClr val="tx1">
                            <a:lumMod val="75000"/>
                            <a:lumOff val="25000"/>
                          </a:schemeClr>
                        </a:solidFill>
                        <a:latin typeface="Calibri"/>
                        <a:ea typeface="Helvetica Neue" charset="0"/>
                        <a:cs typeface="Helvetica Neue" charset="0"/>
                      </a:endParaRPr>
                    </a:p>
                    <a:p>
                      <a:r>
                        <a:rPr lang="en-US" sz="2400" b="0" i="0" dirty="0">
                          <a:solidFill>
                            <a:schemeClr val="tx1">
                              <a:lumMod val="75000"/>
                              <a:lumOff val="25000"/>
                            </a:schemeClr>
                          </a:solidFill>
                          <a:latin typeface="Calibri"/>
                          <a:ea typeface="Helvetica Neue" charset="0"/>
                          <a:cs typeface="Helvetica Neue" charset="0"/>
                        </a:rPr>
                        <a:t>(MOR_INJ)</a:t>
                      </a:r>
                    </a:p>
                    <a:p>
                      <a:pPr lvl="0">
                        <a:buNone/>
                      </a:pPr>
                      <a:endParaRPr lang="en-US" sz="2400" b="0" i="0" dirty="0">
                        <a:solidFill>
                          <a:schemeClr val="tx1">
                            <a:lumMod val="75000"/>
                            <a:lumOff val="25000"/>
                          </a:schemeClr>
                        </a:solidFill>
                        <a:latin typeface="Calibri"/>
                        <a:ea typeface="Helvetica Neue" charset="0"/>
                        <a:cs typeface="Helvetica Neue" charset="0"/>
                      </a:endParaRPr>
                    </a:p>
                    <a:p>
                      <a:pPr lvl="0"/>
                      <a:r>
                        <a:rPr lang="en-US" sz="2400" b="1" i="0" kern="1200" dirty="0">
                          <a:solidFill>
                            <a:schemeClr val="tx1">
                              <a:lumMod val="75000"/>
                              <a:lumOff val="25000"/>
                            </a:schemeClr>
                          </a:solidFill>
                          <a:effectLst/>
                          <a:latin typeface="+mn-lt"/>
                          <a:ea typeface="Helvetica Neue" charset="0"/>
                          <a:cs typeface="Helvetica Neue" charset="0"/>
                        </a:rPr>
                        <a:t>Recoded </a:t>
                      </a:r>
                      <a:r>
                        <a:rPr lang="en-US" sz="2400" b="0" i="0" kern="1200" dirty="0">
                          <a:solidFill>
                            <a:schemeClr val="tx1">
                              <a:lumMod val="75000"/>
                              <a:lumOff val="25000"/>
                            </a:schemeClr>
                          </a:solidFill>
                          <a:effectLst/>
                          <a:latin typeface="+mn-lt"/>
                          <a:ea typeface="Helvetica Neue" charset="0"/>
                          <a:cs typeface="Helvetica Neue" charset="0"/>
                        </a:rPr>
                        <a:t>MOR_INJ from the summation of MISSSF_1 through MISSSF_11 using reverse for 5R, 6R, 7R, 9R and 10R. </a:t>
                      </a: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a:lnSpc>
                          <a:spcPct val="100000"/>
                        </a:lnSpc>
                        <a:spcBef>
                          <a:spcPts val="0"/>
                        </a:spcBef>
                        <a:spcAft>
                          <a:spcPts val="0"/>
                        </a:spcAft>
                        <a:buNone/>
                      </a:pPr>
                      <a:r>
                        <a:rPr lang="en-US" sz="2400" b="1" i="0" u="none" strike="noStrike" noProof="0" dirty="0">
                          <a:solidFill>
                            <a:srgbClr val="000000"/>
                          </a:solidFill>
                          <a:effectLst/>
                          <a:latin typeface="+mn-lt"/>
                        </a:rPr>
                        <a:t>Units/Range (Min, Max):</a:t>
                      </a:r>
                    </a:p>
                    <a:p>
                      <a:pPr lvl="0" algn="l">
                        <a:lnSpc>
                          <a:spcPct val="100000"/>
                        </a:lnSpc>
                        <a:spcBef>
                          <a:spcPts val="0"/>
                        </a:spcBef>
                        <a:spcAft>
                          <a:spcPts val="0"/>
                        </a:spcAft>
                        <a:buNone/>
                      </a:pPr>
                      <a:r>
                        <a:rPr lang="en-US" sz="2400" b="0" i="0" u="none" strike="noStrike" noProof="0" dirty="0">
                          <a:solidFill>
                            <a:srgbClr val="000000"/>
                          </a:solidFill>
                          <a:effectLst/>
                          <a:latin typeface="+mn-lt"/>
                        </a:rPr>
                        <a:t>Scale / 87 (11, 98)</a:t>
                      </a:r>
                    </a:p>
                    <a:p>
                      <a:pPr lvl="0" algn="l">
                        <a:lnSpc>
                          <a:spcPct val="100000"/>
                        </a:lnSpc>
                        <a:spcBef>
                          <a:spcPts val="0"/>
                        </a:spcBef>
                        <a:spcAft>
                          <a:spcPts val="0"/>
                        </a:spcAft>
                        <a:buNone/>
                      </a:pPr>
                      <a:endParaRPr lang="en-US" sz="2400" b="0" i="0" u="none" strike="noStrike" noProof="0" dirty="0">
                        <a:solidFill>
                          <a:srgbClr val="000000"/>
                        </a:solidFill>
                        <a:effectLst/>
                        <a:latin typeface="+mn-lt"/>
                      </a:endParaRPr>
                    </a:p>
                    <a:p>
                      <a:pPr lvl="0" algn="l">
                        <a:lnSpc>
                          <a:spcPct val="100000"/>
                        </a:lnSpc>
                        <a:spcBef>
                          <a:spcPts val="0"/>
                        </a:spcBef>
                        <a:spcAft>
                          <a:spcPts val="0"/>
                        </a:spcAft>
                        <a:buNone/>
                      </a:pPr>
                      <a:r>
                        <a:rPr lang="en-US" sz="2400" b="1" i="0" u="none" strike="noStrike" noProof="0" dirty="0">
                          <a:solidFill>
                            <a:srgbClr val="000000"/>
                          </a:solidFill>
                          <a:effectLst/>
                          <a:latin typeface="+mn-lt"/>
                        </a:rPr>
                        <a:t>Missing Values</a:t>
                      </a:r>
                    </a:p>
                    <a:p>
                      <a:pPr lvl="0" algn="l">
                        <a:lnSpc>
                          <a:spcPct val="100000"/>
                        </a:lnSpc>
                        <a:spcBef>
                          <a:spcPts val="0"/>
                        </a:spcBef>
                        <a:spcAft>
                          <a:spcPts val="0"/>
                        </a:spcAft>
                        <a:buNone/>
                      </a:pPr>
                      <a:r>
                        <a:rPr lang="en-US" sz="2400" b="0" i="0" u="none" strike="noStrike" noProof="0" dirty="0">
                          <a:solidFill>
                            <a:srgbClr val="000000"/>
                          </a:solidFill>
                          <a:effectLst/>
                          <a:latin typeface="+mn-lt"/>
                        </a:rPr>
                        <a:t>None</a:t>
                      </a:r>
                    </a:p>
                    <a:p>
                      <a:pPr lvl="0" algn="l">
                        <a:buNone/>
                      </a:pPr>
                      <a:endParaRPr lang="en-US" sz="2400" b="0" i="0" u="none" strike="noStrike" baseline="0" noProof="0" dirty="0">
                        <a:solidFill>
                          <a:srgbClr val="000000"/>
                        </a:solidFill>
                        <a:latin typeface="Calibri"/>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3" name="TextBox 2">
            <a:extLst>
              <a:ext uri="{FF2B5EF4-FFF2-40B4-BE49-F238E27FC236}">
                <a16:creationId xmlns:a16="http://schemas.microsoft.com/office/drawing/2014/main" id="{3A19F041-9ABD-3F94-D851-CB2EB0142810}"/>
              </a:ext>
            </a:extLst>
          </p:cNvPr>
          <p:cNvSpPr txBox="1"/>
          <p:nvPr/>
        </p:nvSpPr>
        <p:spPr>
          <a:xfrm>
            <a:off x="0" y="0"/>
            <a:ext cx="12083969" cy="830997"/>
          </a:xfrm>
          <a:prstGeom prst="rect">
            <a:avLst/>
          </a:prstGeom>
          <a:solidFill>
            <a:srgbClr val="FF8300"/>
          </a:solidFill>
        </p:spPr>
        <p:txBody>
          <a:bodyPr wrap="square" lIns="91440" tIns="45720" rIns="91440" bIns="45720" rtlCol="0" anchor="t">
            <a:spAutoFit/>
          </a:bodyPr>
          <a:lstStyle/>
          <a:p>
            <a:pPr algn="ctr"/>
            <a:r>
              <a:rPr lang="en-US" sz="2400" b="1" dirty="0"/>
              <a:t>MULTIPLE LINEAR REGRESSION </a:t>
            </a:r>
            <a:endParaRPr lang="en-US" sz="2400" dirty="0"/>
          </a:p>
          <a:p>
            <a:pPr algn="ctr"/>
            <a:r>
              <a:rPr lang="en-US" sz="2400" b="1" dirty="0"/>
              <a:t>Data Management</a:t>
            </a:r>
            <a:endParaRPr lang="en-US" sz="2400" dirty="0">
              <a:ea typeface="Calibri"/>
              <a:cs typeface="Calibri"/>
            </a:endParaRPr>
          </a:p>
        </p:txBody>
      </p:sp>
    </p:spTree>
    <p:extLst>
      <p:ext uri="{BB962C8B-B14F-4D97-AF65-F5344CB8AC3E}">
        <p14:creationId xmlns:p14="http://schemas.microsoft.com/office/powerpoint/2010/main" val="1898629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28C18-90AA-0C22-B08B-C24B4D5D499B}"/>
            </a:ext>
          </a:extLst>
        </p:cNvPr>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498F315B-2E7B-B7A9-17E6-E0E365849F28}"/>
              </a:ext>
            </a:extLst>
          </p:cNvPr>
          <p:cNvGraphicFramePr>
            <a:graphicFrameLocks noGrp="1"/>
          </p:cNvGraphicFramePr>
          <p:nvPr>
            <p:ph idx="1"/>
            <p:extLst>
              <p:ext uri="{D42A27DB-BD31-4B8C-83A1-F6EECF244321}">
                <p14:modId xmlns:p14="http://schemas.microsoft.com/office/powerpoint/2010/main" val="1315888480"/>
              </p:ext>
            </p:extLst>
          </p:nvPr>
        </p:nvGraphicFramePr>
        <p:xfrm>
          <a:off x="1037815" y="836762"/>
          <a:ext cx="10642644" cy="5559549"/>
        </p:xfrm>
        <a:graphic>
          <a:graphicData uri="http://schemas.openxmlformats.org/drawingml/2006/table">
            <a:tbl>
              <a:tblPr firstRow="1" bandRow="1">
                <a:tableStyleId>{EB9631B5-78F2-41C9-869B-9F39066F8104}</a:tableStyleId>
              </a:tblPr>
              <a:tblGrid>
                <a:gridCol w="5880957">
                  <a:extLst>
                    <a:ext uri="{9D8B030D-6E8A-4147-A177-3AD203B41FA5}">
                      <a16:colId xmlns:a16="http://schemas.microsoft.com/office/drawing/2014/main" val="20000"/>
                    </a:ext>
                  </a:extLst>
                </a:gridCol>
                <a:gridCol w="4761687">
                  <a:extLst>
                    <a:ext uri="{9D8B030D-6E8A-4147-A177-3AD203B41FA5}">
                      <a16:colId xmlns:a16="http://schemas.microsoft.com/office/drawing/2014/main" val="20001"/>
                    </a:ext>
                  </a:extLst>
                </a:gridCol>
              </a:tblGrid>
              <a:tr h="621789">
                <a:tc>
                  <a:txBody>
                    <a:bodyPr/>
                    <a:lstStyle/>
                    <a:p>
                      <a:pPr marL="0" marR="0" indent="0" algn="ctr" rtl="0" eaLnBrk="1" fontAlgn="auto" latinLnBrk="0" hangingPunct="1">
                        <a:lnSpc>
                          <a:spcPct val="100000"/>
                        </a:lnSpc>
                        <a:spcBef>
                          <a:spcPts val="0"/>
                        </a:spcBef>
                        <a:spcAft>
                          <a:spcPts val="0"/>
                        </a:spcAft>
                        <a:buClrTx/>
                        <a:buSzTx/>
                        <a:buFontTx/>
                        <a:buNone/>
                      </a:pPr>
                      <a:r>
                        <a:rPr lang="en-US" sz="2400" b="1" i="0" dirty="0">
                          <a:solidFill>
                            <a:schemeClr val="tx1"/>
                          </a:solidFill>
                          <a:latin typeface="Calibri"/>
                          <a:ea typeface="Helvetica Neue" charset="0"/>
                          <a:cs typeface="Helvetica Neue" charset="0"/>
                        </a:rPr>
                        <a:t>Independent Variables (Risk Factors)</a:t>
                      </a:r>
                    </a:p>
                  </a:txBody>
                  <a:tcPr marL="68580" marR="68580">
                    <a:lnB w="12700" cap="flat" cmpd="sng" algn="ctr">
                      <a:solidFill>
                        <a:schemeClr val="tx1"/>
                      </a:solidFill>
                      <a:prstDash val="solid"/>
                      <a:round/>
                      <a:headEnd type="none" w="med" len="med"/>
                      <a:tailEnd type="none" w="med" len="med"/>
                    </a:lnB>
                    <a:solidFill>
                      <a:srgbClr val="FF8300"/>
                    </a:solidFill>
                  </a:tcPr>
                </a:tc>
                <a:tc>
                  <a:txBody>
                    <a:bodyPr/>
                    <a:lstStyle/>
                    <a:p>
                      <a:pPr algn="ctr"/>
                      <a:r>
                        <a:rPr lang="en-US" sz="2400" b="1" i="0">
                          <a:solidFill>
                            <a:schemeClr val="tx1"/>
                          </a:solidFill>
                          <a:latin typeface="Calibri"/>
                          <a:ea typeface="Helvetica Neue" charset="0"/>
                          <a:cs typeface="Helvetica Neue" charset="0"/>
                        </a:rPr>
                        <a:t>Units/Levels/Missing Values Code</a:t>
                      </a:r>
                    </a:p>
                  </a:txBody>
                  <a:tcPr marL="68580" marR="68580">
                    <a:lnB w="12700" cap="flat" cmpd="sng" algn="ctr">
                      <a:solidFill>
                        <a:schemeClr val="tx1"/>
                      </a:solidFill>
                      <a:prstDash val="solid"/>
                      <a:round/>
                      <a:headEnd type="none" w="med" len="med"/>
                      <a:tailEnd type="none" w="med" len="med"/>
                    </a:lnB>
                    <a:solidFill>
                      <a:srgbClr val="FF8300"/>
                    </a:solidFill>
                  </a:tcPr>
                </a:tc>
                <a:extLst>
                  <a:ext uri="{0D108BD9-81ED-4DB2-BD59-A6C34878D82A}">
                    <a16:rowId xmlns:a16="http://schemas.microsoft.com/office/drawing/2014/main" val="10000"/>
                  </a:ext>
                </a:extLst>
              </a:tr>
              <a:tr h="2195027">
                <a:tc>
                  <a:txBody>
                    <a:bodyPr/>
                    <a:lstStyle/>
                    <a:p>
                      <a:pPr lvl="0"/>
                      <a:r>
                        <a:rPr lang="en-US" sz="2400" b="1" i="0" kern="1200" dirty="0">
                          <a:solidFill>
                            <a:schemeClr val="tx1">
                              <a:lumMod val="75000"/>
                              <a:lumOff val="25000"/>
                            </a:schemeClr>
                          </a:solidFill>
                          <a:effectLst/>
                          <a:latin typeface="Calibri"/>
                          <a:ea typeface="Helvetica Neue" charset="0"/>
                          <a:cs typeface="Helvetica Neue" charset="0"/>
                        </a:rPr>
                        <a:t>X</a:t>
                      </a:r>
                      <a:r>
                        <a:rPr lang="en-US" sz="2400" b="1" i="0" kern="1200" baseline="-25000" dirty="0">
                          <a:solidFill>
                            <a:schemeClr val="tx1">
                              <a:lumMod val="75000"/>
                              <a:lumOff val="25000"/>
                            </a:schemeClr>
                          </a:solidFill>
                          <a:effectLst/>
                          <a:latin typeface="Calibri"/>
                          <a:ea typeface="Helvetica Neue" charset="0"/>
                          <a:cs typeface="Helvetica Neue" charset="0"/>
                        </a:rPr>
                        <a:t>N5</a:t>
                      </a:r>
                      <a:r>
                        <a:rPr lang="en-US" sz="2400" b="1" i="0" kern="1200" dirty="0">
                          <a:solidFill>
                            <a:schemeClr val="tx1">
                              <a:lumMod val="75000"/>
                              <a:lumOff val="25000"/>
                            </a:schemeClr>
                          </a:solidFill>
                          <a:effectLst/>
                          <a:latin typeface="Calibri"/>
                          <a:ea typeface="Helvetica Neue" charset="0"/>
                          <a:cs typeface="Helvetica Neue" charset="0"/>
                        </a:rPr>
                        <a:t>: Self-Stigma </a:t>
                      </a:r>
                      <a:r>
                        <a:rPr lang="en-US" sz="2400" b="0" i="0" kern="1200" dirty="0">
                          <a:solidFill>
                            <a:schemeClr val="tx1">
                              <a:lumMod val="75000"/>
                              <a:lumOff val="25000"/>
                            </a:schemeClr>
                          </a:solidFill>
                          <a:effectLst/>
                          <a:latin typeface="Calibri"/>
                          <a:ea typeface="Helvetica Neue" charset="0"/>
                          <a:cs typeface="Helvetica Neue" charset="0"/>
                        </a:rPr>
                        <a:t>(Continuous)</a:t>
                      </a:r>
                      <a:endParaRPr lang="en-US" sz="2400" b="1" i="0" kern="1200" dirty="0">
                        <a:solidFill>
                          <a:schemeClr val="tx1">
                            <a:lumMod val="75000"/>
                            <a:lumOff val="25000"/>
                          </a:schemeClr>
                        </a:solidFill>
                        <a:effectLst/>
                        <a:latin typeface="Calibri"/>
                        <a:ea typeface="Helvetica Neue" charset="0"/>
                        <a:cs typeface="Helvetica Neue" charset="0"/>
                      </a:endParaRPr>
                    </a:p>
                    <a:p>
                      <a:pPr lvl="0"/>
                      <a:r>
                        <a:rPr lang="en-US" sz="2400" b="0" i="0" kern="1200" dirty="0">
                          <a:solidFill>
                            <a:schemeClr val="tx1">
                              <a:lumMod val="75000"/>
                              <a:lumOff val="25000"/>
                            </a:schemeClr>
                          </a:solidFill>
                          <a:effectLst/>
                          <a:latin typeface="Calibri"/>
                          <a:ea typeface="Helvetica Neue" charset="0"/>
                          <a:cs typeface="Helvetica Neue" charset="0"/>
                        </a:rPr>
                        <a:t>(STIGMA)</a:t>
                      </a:r>
                    </a:p>
                    <a:p>
                      <a:pPr lvl="0"/>
                      <a:endParaRPr lang="en-US" sz="2400" b="0" i="0" kern="1200" dirty="0">
                        <a:solidFill>
                          <a:schemeClr val="tx1">
                            <a:lumMod val="75000"/>
                            <a:lumOff val="25000"/>
                          </a:schemeClr>
                        </a:solidFill>
                        <a:effectLst/>
                        <a:latin typeface="Calibri"/>
                        <a:ea typeface="Helvetica Neue" charset="0"/>
                        <a:cs typeface="Helvetica Neue" charset="0"/>
                      </a:endParaRPr>
                    </a:p>
                    <a:p>
                      <a:pPr lvl="0"/>
                      <a:r>
                        <a:rPr lang="en-US" sz="2400" b="1" i="0" kern="1200" dirty="0">
                          <a:solidFill>
                            <a:schemeClr val="tx1">
                              <a:lumMod val="75000"/>
                              <a:lumOff val="25000"/>
                            </a:schemeClr>
                          </a:solidFill>
                          <a:effectLst/>
                          <a:latin typeface="Calibri"/>
                          <a:ea typeface="Helvetica Neue" charset="0"/>
                          <a:cs typeface="Helvetica Neue" charset="0"/>
                        </a:rPr>
                        <a:t>Recoded </a:t>
                      </a:r>
                      <a:r>
                        <a:rPr lang="en-US" sz="2400" b="0" i="0" kern="1200" dirty="0">
                          <a:solidFill>
                            <a:schemeClr val="tx1">
                              <a:lumMod val="75000"/>
                              <a:lumOff val="25000"/>
                            </a:schemeClr>
                          </a:solidFill>
                          <a:effectLst/>
                          <a:latin typeface="Calibri"/>
                          <a:ea typeface="Helvetica Neue" charset="0"/>
                          <a:cs typeface="Helvetica Neue" charset="0"/>
                        </a:rPr>
                        <a:t>from </a:t>
                      </a:r>
                      <a:r>
                        <a:rPr lang="en-US" sz="2400" b="0" i="0" kern="1200" dirty="0">
                          <a:solidFill>
                            <a:schemeClr val="tx1">
                              <a:lumMod val="75000"/>
                              <a:lumOff val="25000"/>
                            </a:schemeClr>
                          </a:solidFill>
                          <a:effectLst/>
                          <a:latin typeface="+mn-lt"/>
                          <a:ea typeface="Helvetica Neue" charset="0"/>
                          <a:cs typeface="Helvetica Neue" charset="0"/>
                        </a:rPr>
                        <a:t>the summation </a:t>
                      </a:r>
                      <a:r>
                        <a:rPr lang="en-US" sz="2400" b="0" i="0" kern="1200" dirty="0">
                          <a:solidFill>
                            <a:schemeClr val="tx1">
                              <a:lumMod val="75000"/>
                              <a:lumOff val="25000"/>
                            </a:schemeClr>
                          </a:solidFill>
                          <a:effectLst/>
                          <a:latin typeface="Calibri"/>
                          <a:ea typeface="Helvetica Neue" charset="0"/>
                          <a:cs typeface="Helvetica Neue" charset="0"/>
                        </a:rPr>
                        <a:t>of DD_1 through DD_4</a:t>
                      </a:r>
                    </a:p>
                    <a:p>
                      <a:pPr lvl="0">
                        <a:buNone/>
                      </a:pPr>
                      <a:endParaRPr lang="en-US" sz="2400" b="0" i="0" kern="1200" dirty="0">
                        <a:solidFill>
                          <a:schemeClr val="tx1">
                            <a:lumMod val="75000"/>
                            <a:lumOff val="25000"/>
                          </a:schemeClr>
                        </a:solidFill>
                        <a:effectLst/>
                        <a:latin typeface="Calibri"/>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a:lnSpc>
                          <a:spcPct val="100000"/>
                        </a:lnSpc>
                        <a:spcBef>
                          <a:spcPts val="0"/>
                        </a:spcBef>
                        <a:spcAft>
                          <a:spcPts val="0"/>
                        </a:spcAft>
                        <a:buNone/>
                      </a:pPr>
                      <a:r>
                        <a:rPr lang="en-US" sz="2400" b="1" i="0" u="none" strike="noStrike" noProof="0" dirty="0">
                          <a:solidFill>
                            <a:srgbClr val="000000"/>
                          </a:solidFill>
                          <a:effectLst/>
                          <a:latin typeface="+mn-lt"/>
                        </a:rPr>
                        <a:t>Units/Range (Min, Max):</a:t>
                      </a:r>
                    </a:p>
                    <a:p>
                      <a:pPr lvl="0" algn="l">
                        <a:lnSpc>
                          <a:spcPct val="100000"/>
                        </a:lnSpc>
                        <a:spcBef>
                          <a:spcPts val="0"/>
                        </a:spcBef>
                        <a:spcAft>
                          <a:spcPts val="0"/>
                        </a:spcAft>
                        <a:buNone/>
                      </a:pPr>
                      <a:r>
                        <a:rPr lang="en-US" sz="2400" b="0" i="0" u="none" strike="noStrike" noProof="0" dirty="0">
                          <a:solidFill>
                            <a:srgbClr val="000000"/>
                          </a:solidFill>
                          <a:effectLst/>
                          <a:latin typeface="+mn-lt"/>
                        </a:rPr>
                        <a:t>Scale / 24 (4, 28)</a:t>
                      </a:r>
                    </a:p>
                    <a:p>
                      <a:pPr lvl="0" algn="l">
                        <a:lnSpc>
                          <a:spcPct val="100000"/>
                        </a:lnSpc>
                        <a:spcBef>
                          <a:spcPts val="0"/>
                        </a:spcBef>
                        <a:spcAft>
                          <a:spcPts val="0"/>
                        </a:spcAft>
                        <a:buNone/>
                      </a:pPr>
                      <a:endParaRPr lang="en-US" sz="2400" b="0" i="0" u="none" strike="noStrike" noProof="0" dirty="0">
                        <a:solidFill>
                          <a:srgbClr val="000000"/>
                        </a:solidFill>
                        <a:effectLst/>
                        <a:latin typeface="+mn-lt"/>
                      </a:endParaRPr>
                    </a:p>
                    <a:p>
                      <a:pPr lvl="0" algn="l">
                        <a:lnSpc>
                          <a:spcPct val="100000"/>
                        </a:lnSpc>
                        <a:spcBef>
                          <a:spcPts val="0"/>
                        </a:spcBef>
                        <a:spcAft>
                          <a:spcPts val="0"/>
                        </a:spcAft>
                        <a:buNone/>
                      </a:pPr>
                      <a:r>
                        <a:rPr lang="en-US" sz="2400" b="1" i="0" u="none" strike="noStrike" noProof="0" dirty="0">
                          <a:solidFill>
                            <a:srgbClr val="000000"/>
                          </a:solidFill>
                          <a:effectLst/>
                          <a:latin typeface="+mn-lt"/>
                        </a:rPr>
                        <a:t>Missing Values</a:t>
                      </a:r>
                    </a:p>
                    <a:p>
                      <a:pPr lvl="0" algn="l">
                        <a:lnSpc>
                          <a:spcPct val="100000"/>
                        </a:lnSpc>
                        <a:spcBef>
                          <a:spcPts val="0"/>
                        </a:spcBef>
                        <a:spcAft>
                          <a:spcPts val="0"/>
                        </a:spcAft>
                        <a:buNone/>
                      </a:pPr>
                      <a:r>
                        <a:rPr lang="en-US" sz="2400" b="0" i="0" u="none" strike="noStrike" noProof="0" dirty="0">
                          <a:solidFill>
                            <a:srgbClr val="000000"/>
                          </a:solidFill>
                          <a:effectLst/>
                          <a:latin typeface="+mn-lt"/>
                        </a:rPr>
                        <a:t>None</a:t>
                      </a: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545874">
                <a:tc>
                  <a:txBody>
                    <a:bodyPr/>
                    <a:lstStyle/>
                    <a:p>
                      <a:r>
                        <a:rPr lang="en-US" sz="2400" b="1" i="0" dirty="0">
                          <a:solidFill>
                            <a:schemeClr val="tx1">
                              <a:lumMod val="75000"/>
                              <a:lumOff val="25000"/>
                            </a:schemeClr>
                          </a:solidFill>
                          <a:latin typeface="Calibri"/>
                          <a:ea typeface="Helvetica Neue" charset="0"/>
                          <a:cs typeface="Helvetica Neue" charset="0"/>
                        </a:rPr>
                        <a:t>X</a:t>
                      </a:r>
                      <a:r>
                        <a:rPr lang="en-US" sz="2400" b="1" i="0" baseline="-25000" dirty="0">
                          <a:solidFill>
                            <a:schemeClr val="tx1">
                              <a:lumMod val="75000"/>
                              <a:lumOff val="25000"/>
                            </a:schemeClr>
                          </a:solidFill>
                          <a:latin typeface="Calibri"/>
                          <a:ea typeface="Helvetica Neue" charset="0"/>
                          <a:cs typeface="Helvetica Neue" charset="0"/>
                        </a:rPr>
                        <a:t>N6</a:t>
                      </a:r>
                      <a:r>
                        <a:rPr lang="en-US" sz="2400" b="1" i="0" dirty="0">
                          <a:solidFill>
                            <a:schemeClr val="tx1">
                              <a:lumMod val="75000"/>
                              <a:lumOff val="25000"/>
                            </a:schemeClr>
                          </a:solidFill>
                          <a:latin typeface="Calibri"/>
                          <a:ea typeface="Helvetica Neue" charset="0"/>
                          <a:cs typeface="Helvetica Neue" charset="0"/>
                        </a:rPr>
                        <a:t>: Suicide-Risk Status</a:t>
                      </a:r>
                      <a:r>
                        <a:rPr lang="en-US" sz="2400" b="0" i="0" dirty="0">
                          <a:solidFill>
                            <a:schemeClr val="tx1">
                              <a:lumMod val="75000"/>
                              <a:lumOff val="25000"/>
                            </a:schemeClr>
                          </a:solidFill>
                          <a:latin typeface="Calibri"/>
                          <a:ea typeface="Helvetica Neue" charset="0"/>
                          <a:cs typeface="Helvetica Neue" charset="0"/>
                        </a:rPr>
                        <a:t>(Binary)</a:t>
                      </a:r>
                    </a:p>
                    <a:p>
                      <a:pPr lvl="0">
                        <a:buNone/>
                      </a:pPr>
                      <a:r>
                        <a:rPr lang="en-US" sz="2400" b="0" i="0" dirty="0">
                          <a:solidFill>
                            <a:schemeClr val="tx1">
                              <a:lumMod val="75000"/>
                              <a:lumOff val="25000"/>
                            </a:schemeClr>
                          </a:solidFill>
                          <a:latin typeface="Calibri"/>
                          <a:ea typeface="Helvetica Neue" charset="0"/>
                          <a:cs typeface="Helvetica Neue" charset="0"/>
                        </a:rPr>
                        <a:t>(SUICIDE_TOTAL)</a:t>
                      </a:r>
                    </a:p>
                    <a:p>
                      <a:pPr lvl="0" algn="l">
                        <a:buNone/>
                      </a:pPr>
                      <a:endParaRPr lang="en-US" sz="2400" b="1" i="0" u="none" strike="noStrike" noProof="0" dirty="0">
                        <a:solidFill>
                          <a:schemeClr val="tx1">
                            <a:lumMod val="75000"/>
                            <a:lumOff val="25000"/>
                          </a:schemeClr>
                        </a:solidFill>
                      </a:endParaRPr>
                    </a:p>
                    <a:p>
                      <a:pPr lvl="0" algn="l">
                        <a:buNone/>
                      </a:pPr>
                      <a:r>
                        <a:rPr lang="en-US" sz="2400" b="1" i="0" u="none" strike="noStrike" noProof="0" dirty="0">
                          <a:solidFill>
                            <a:schemeClr val="tx1">
                              <a:lumMod val="75000"/>
                              <a:lumOff val="25000"/>
                            </a:schemeClr>
                          </a:solidFill>
                        </a:rPr>
                        <a:t>Recoded </a:t>
                      </a:r>
                      <a:r>
                        <a:rPr lang="en-US" sz="2400" b="0" i="0" u="none" strike="noStrike" noProof="0" dirty="0">
                          <a:solidFill>
                            <a:schemeClr val="tx1">
                              <a:lumMod val="75000"/>
                              <a:lumOff val="25000"/>
                            </a:schemeClr>
                          </a:solidFill>
                        </a:rPr>
                        <a:t>SUICIDE_TOTAL = the summation of SBQ_1 through SBQ_4</a:t>
                      </a:r>
                      <a:endParaRPr lang="en-US" sz="2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a:lnSpc>
                          <a:spcPct val="100000"/>
                        </a:lnSpc>
                        <a:spcBef>
                          <a:spcPts val="0"/>
                        </a:spcBef>
                        <a:spcAft>
                          <a:spcPts val="0"/>
                        </a:spcAft>
                        <a:buNone/>
                      </a:pPr>
                      <a:r>
                        <a:rPr lang="en-US" sz="2400" b="1" i="0" u="none" strike="noStrike" noProof="0" dirty="0">
                          <a:solidFill>
                            <a:srgbClr val="000000"/>
                          </a:solidFill>
                          <a:effectLst/>
                          <a:latin typeface="+mn-lt"/>
                        </a:rPr>
                        <a:t>Units/Range (Min, Max):</a:t>
                      </a:r>
                    </a:p>
                    <a:p>
                      <a:pPr lvl="0" algn="l">
                        <a:lnSpc>
                          <a:spcPct val="100000"/>
                        </a:lnSpc>
                        <a:spcBef>
                          <a:spcPts val="0"/>
                        </a:spcBef>
                        <a:spcAft>
                          <a:spcPts val="0"/>
                        </a:spcAft>
                        <a:buNone/>
                      </a:pPr>
                      <a:r>
                        <a:rPr lang="en-US" sz="2400" b="0" i="0" u="none" strike="noStrike" noProof="0" dirty="0">
                          <a:solidFill>
                            <a:srgbClr val="000000"/>
                          </a:solidFill>
                          <a:effectLst/>
                          <a:latin typeface="+mn-lt"/>
                        </a:rPr>
                        <a:t>Scale / 28 (7, 35)</a:t>
                      </a:r>
                    </a:p>
                    <a:p>
                      <a:pPr lvl="0" algn="l">
                        <a:lnSpc>
                          <a:spcPct val="100000"/>
                        </a:lnSpc>
                        <a:spcBef>
                          <a:spcPts val="0"/>
                        </a:spcBef>
                        <a:spcAft>
                          <a:spcPts val="0"/>
                        </a:spcAft>
                        <a:buNone/>
                      </a:pPr>
                      <a:endParaRPr lang="en-US" sz="2400" b="0" i="0" u="none" strike="noStrike" noProof="0" dirty="0">
                        <a:solidFill>
                          <a:srgbClr val="000000"/>
                        </a:solidFill>
                        <a:effectLst/>
                        <a:latin typeface="+mn-lt"/>
                      </a:endParaRPr>
                    </a:p>
                    <a:p>
                      <a:pPr lvl="0" algn="l">
                        <a:lnSpc>
                          <a:spcPct val="100000"/>
                        </a:lnSpc>
                        <a:spcBef>
                          <a:spcPts val="0"/>
                        </a:spcBef>
                        <a:spcAft>
                          <a:spcPts val="0"/>
                        </a:spcAft>
                        <a:buNone/>
                      </a:pPr>
                      <a:r>
                        <a:rPr lang="en-US" sz="2400" b="1" i="0" u="none" strike="noStrike" noProof="0" dirty="0">
                          <a:solidFill>
                            <a:srgbClr val="000000"/>
                          </a:solidFill>
                          <a:effectLst/>
                          <a:latin typeface="+mn-lt"/>
                        </a:rPr>
                        <a:t>Missing Values</a:t>
                      </a:r>
                    </a:p>
                    <a:p>
                      <a:pPr lvl="0" algn="l">
                        <a:lnSpc>
                          <a:spcPct val="100000"/>
                        </a:lnSpc>
                        <a:spcBef>
                          <a:spcPts val="0"/>
                        </a:spcBef>
                        <a:spcAft>
                          <a:spcPts val="0"/>
                        </a:spcAft>
                        <a:buNone/>
                      </a:pPr>
                      <a:r>
                        <a:rPr lang="en-US" sz="2400" b="0" i="0" u="none" strike="noStrike" noProof="0" dirty="0">
                          <a:solidFill>
                            <a:srgbClr val="000000"/>
                          </a:solidFill>
                          <a:effectLst/>
                          <a:latin typeface="+mn-lt"/>
                        </a:rPr>
                        <a:t>There are 26 missing values (1.7%) The mean was imputed for the missing values.</a:t>
                      </a: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3" name="TextBox 2">
            <a:extLst>
              <a:ext uri="{FF2B5EF4-FFF2-40B4-BE49-F238E27FC236}">
                <a16:creationId xmlns:a16="http://schemas.microsoft.com/office/drawing/2014/main" id="{3FFD2FAB-03C9-7EF9-2247-C2CF47596238}"/>
              </a:ext>
            </a:extLst>
          </p:cNvPr>
          <p:cNvSpPr txBox="1"/>
          <p:nvPr/>
        </p:nvSpPr>
        <p:spPr>
          <a:xfrm>
            <a:off x="0" y="0"/>
            <a:ext cx="12083969" cy="830997"/>
          </a:xfrm>
          <a:prstGeom prst="rect">
            <a:avLst/>
          </a:prstGeom>
          <a:solidFill>
            <a:srgbClr val="FF8300"/>
          </a:solidFill>
        </p:spPr>
        <p:txBody>
          <a:bodyPr wrap="square" lIns="91440" tIns="45720" rIns="91440" bIns="45720" rtlCol="0" anchor="t">
            <a:spAutoFit/>
          </a:bodyPr>
          <a:lstStyle/>
          <a:p>
            <a:pPr algn="ctr"/>
            <a:r>
              <a:rPr lang="en-US" sz="2400" b="1" dirty="0"/>
              <a:t>MULTIPLE LINEAR REGRESSION </a:t>
            </a:r>
            <a:endParaRPr lang="en-US" sz="2400" dirty="0"/>
          </a:p>
          <a:p>
            <a:pPr algn="ctr"/>
            <a:r>
              <a:rPr lang="en-US" sz="2400" b="1" dirty="0"/>
              <a:t>Data Management</a:t>
            </a:r>
            <a:endParaRPr lang="en-US" sz="2400" dirty="0">
              <a:ea typeface="Calibri"/>
              <a:cs typeface="Calibri"/>
            </a:endParaRPr>
          </a:p>
        </p:txBody>
      </p:sp>
    </p:spTree>
    <p:extLst>
      <p:ext uri="{BB962C8B-B14F-4D97-AF65-F5344CB8AC3E}">
        <p14:creationId xmlns:p14="http://schemas.microsoft.com/office/powerpoint/2010/main" val="2403568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0F6CA-74AE-6474-4467-7518B5D01E49}"/>
            </a:ext>
          </a:extLst>
        </p:cNvPr>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1D12F9C0-7036-D580-6128-11E041C18DF4}"/>
              </a:ext>
            </a:extLst>
          </p:cNvPr>
          <p:cNvGraphicFramePr>
            <a:graphicFrameLocks noGrp="1"/>
          </p:cNvGraphicFramePr>
          <p:nvPr>
            <p:ph idx="1"/>
            <p:extLst>
              <p:ext uri="{D42A27DB-BD31-4B8C-83A1-F6EECF244321}">
                <p14:modId xmlns:p14="http://schemas.microsoft.com/office/powerpoint/2010/main" val="2427970495"/>
              </p:ext>
            </p:extLst>
          </p:nvPr>
        </p:nvGraphicFramePr>
        <p:xfrm>
          <a:off x="1055068" y="830997"/>
          <a:ext cx="10642644" cy="5273833"/>
        </p:xfrm>
        <a:graphic>
          <a:graphicData uri="http://schemas.openxmlformats.org/drawingml/2006/table">
            <a:tbl>
              <a:tblPr firstRow="1" bandRow="1">
                <a:tableStyleId>{EB9631B5-78F2-41C9-869B-9F39066F8104}</a:tableStyleId>
              </a:tblPr>
              <a:tblGrid>
                <a:gridCol w="5880957">
                  <a:extLst>
                    <a:ext uri="{9D8B030D-6E8A-4147-A177-3AD203B41FA5}">
                      <a16:colId xmlns:a16="http://schemas.microsoft.com/office/drawing/2014/main" val="20000"/>
                    </a:ext>
                  </a:extLst>
                </a:gridCol>
                <a:gridCol w="4761687">
                  <a:extLst>
                    <a:ext uri="{9D8B030D-6E8A-4147-A177-3AD203B41FA5}">
                      <a16:colId xmlns:a16="http://schemas.microsoft.com/office/drawing/2014/main" val="20001"/>
                    </a:ext>
                  </a:extLst>
                </a:gridCol>
              </a:tblGrid>
              <a:tr h="532932">
                <a:tc>
                  <a:txBody>
                    <a:bodyPr/>
                    <a:lstStyle/>
                    <a:p>
                      <a:pPr marL="0" marR="0" indent="0" algn="ctr" rtl="0" eaLnBrk="1" fontAlgn="auto" latinLnBrk="0" hangingPunct="1">
                        <a:lnSpc>
                          <a:spcPct val="100000"/>
                        </a:lnSpc>
                        <a:spcBef>
                          <a:spcPts val="0"/>
                        </a:spcBef>
                        <a:spcAft>
                          <a:spcPts val="0"/>
                        </a:spcAft>
                        <a:buClrTx/>
                        <a:buSzTx/>
                        <a:buFontTx/>
                        <a:buNone/>
                      </a:pPr>
                      <a:r>
                        <a:rPr lang="en-US" sz="2400" b="1" i="0" dirty="0">
                          <a:solidFill>
                            <a:schemeClr val="tx1"/>
                          </a:solidFill>
                          <a:latin typeface="Calibri"/>
                          <a:ea typeface="Helvetica Neue" charset="0"/>
                          <a:cs typeface="Helvetica Neue" charset="0"/>
                        </a:rPr>
                        <a:t>Independent Variables (Risk Factors)</a:t>
                      </a:r>
                    </a:p>
                  </a:txBody>
                  <a:tcPr marL="68580" marR="68580">
                    <a:lnB w="12700" cap="flat" cmpd="sng" algn="ctr">
                      <a:solidFill>
                        <a:schemeClr val="tx1"/>
                      </a:solidFill>
                      <a:prstDash val="solid"/>
                      <a:round/>
                      <a:headEnd type="none" w="med" len="med"/>
                      <a:tailEnd type="none" w="med" len="med"/>
                    </a:lnB>
                    <a:solidFill>
                      <a:srgbClr val="FF8300"/>
                    </a:solidFill>
                  </a:tcPr>
                </a:tc>
                <a:tc>
                  <a:txBody>
                    <a:bodyPr/>
                    <a:lstStyle/>
                    <a:p>
                      <a:pPr algn="ctr"/>
                      <a:r>
                        <a:rPr lang="en-US" sz="2400" b="1" i="0">
                          <a:solidFill>
                            <a:schemeClr val="tx1"/>
                          </a:solidFill>
                          <a:latin typeface="Calibri"/>
                          <a:ea typeface="Helvetica Neue" charset="0"/>
                          <a:cs typeface="Helvetica Neue" charset="0"/>
                        </a:rPr>
                        <a:t>Units/Levels/Missing Values Code</a:t>
                      </a:r>
                    </a:p>
                  </a:txBody>
                  <a:tcPr marL="68580" marR="68580">
                    <a:lnB w="12700" cap="flat" cmpd="sng" algn="ctr">
                      <a:solidFill>
                        <a:schemeClr val="tx1"/>
                      </a:solidFill>
                      <a:prstDash val="solid"/>
                      <a:round/>
                      <a:headEnd type="none" w="med" len="med"/>
                      <a:tailEnd type="none" w="med" len="med"/>
                    </a:lnB>
                    <a:solidFill>
                      <a:srgbClr val="FF8300"/>
                    </a:solidFill>
                  </a:tcPr>
                </a:tc>
                <a:extLst>
                  <a:ext uri="{0D108BD9-81ED-4DB2-BD59-A6C34878D82A}">
                    <a16:rowId xmlns:a16="http://schemas.microsoft.com/office/drawing/2014/main" val="10000"/>
                  </a:ext>
                </a:extLst>
              </a:tr>
              <a:tr h="2195027">
                <a:tc>
                  <a:txBody>
                    <a:bodyPr/>
                    <a:lstStyle/>
                    <a:p>
                      <a:pPr lvl="0"/>
                      <a:r>
                        <a:rPr lang="en-US" sz="2400" b="1" i="0" kern="1200" dirty="0">
                          <a:solidFill>
                            <a:schemeClr val="tx1">
                              <a:lumMod val="75000"/>
                              <a:lumOff val="25000"/>
                            </a:schemeClr>
                          </a:solidFill>
                          <a:effectLst/>
                          <a:latin typeface="Calibri"/>
                          <a:ea typeface="Helvetica Neue" charset="0"/>
                          <a:cs typeface="Helvetica Neue" charset="0"/>
                        </a:rPr>
                        <a:t>X</a:t>
                      </a:r>
                      <a:r>
                        <a:rPr lang="en-US" sz="2400" b="1" i="0" kern="1200" baseline="-25000" dirty="0">
                          <a:solidFill>
                            <a:schemeClr val="tx1">
                              <a:lumMod val="75000"/>
                              <a:lumOff val="25000"/>
                            </a:schemeClr>
                          </a:solidFill>
                          <a:effectLst/>
                          <a:latin typeface="Calibri"/>
                          <a:ea typeface="Helvetica Neue" charset="0"/>
                          <a:cs typeface="Helvetica Neue" charset="0"/>
                        </a:rPr>
                        <a:t>N7</a:t>
                      </a:r>
                      <a:r>
                        <a:rPr lang="en-US" sz="2400" b="1" i="0" kern="1200" dirty="0">
                          <a:solidFill>
                            <a:schemeClr val="tx1">
                              <a:lumMod val="75000"/>
                              <a:lumOff val="25000"/>
                            </a:schemeClr>
                          </a:solidFill>
                          <a:effectLst/>
                          <a:latin typeface="Calibri"/>
                          <a:ea typeface="Helvetica Neue" charset="0"/>
                          <a:cs typeface="Helvetica Neue" charset="0"/>
                        </a:rPr>
                        <a:t>: History of Traumatic Brain Injury (TBI)</a:t>
                      </a:r>
                    </a:p>
                    <a:p>
                      <a:pPr lvl="0"/>
                      <a:r>
                        <a:rPr lang="en-US" sz="2400" b="0" i="0" kern="1200" dirty="0">
                          <a:solidFill>
                            <a:schemeClr val="tx1">
                              <a:lumMod val="75000"/>
                              <a:lumOff val="25000"/>
                            </a:schemeClr>
                          </a:solidFill>
                          <a:effectLst/>
                          <a:latin typeface="Calibri"/>
                          <a:ea typeface="Helvetica Neue" charset="0"/>
                          <a:cs typeface="Helvetica Neue" charset="0"/>
                        </a:rPr>
                        <a:t>(TBI)</a:t>
                      </a:r>
                    </a:p>
                    <a:p>
                      <a:pPr lvl="0"/>
                      <a:endParaRPr lang="en-US" sz="2400" b="0" i="0" kern="1200" dirty="0">
                        <a:solidFill>
                          <a:schemeClr val="tx1">
                            <a:lumMod val="75000"/>
                            <a:lumOff val="25000"/>
                          </a:schemeClr>
                        </a:solidFill>
                        <a:effectLst/>
                        <a:latin typeface="Calibri"/>
                        <a:ea typeface="Helvetica Neue" charset="0"/>
                        <a:cs typeface="Helvetica Neue" charset="0"/>
                      </a:endParaRPr>
                    </a:p>
                    <a:p>
                      <a:pPr lvl="0">
                        <a:buNone/>
                      </a:pPr>
                      <a:endParaRPr lang="en-US" sz="2400" b="0" i="0" kern="1200" dirty="0">
                        <a:solidFill>
                          <a:schemeClr val="tx1">
                            <a:lumMod val="75000"/>
                            <a:lumOff val="25000"/>
                          </a:schemeClr>
                        </a:solidFill>
                        <a:effectLst/>
                        <a:latin typeface="Calibri"/>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a:lnSpc>
                          <a:spcPct val="100000"/>
                        </a:lnSpc>
                        <a:spcBef>
                          <a:spcPts val="0"/>
                        </a:spcBef>
                        <a:spcAft>
                          <a:spcPts val="0"/>
                        </a:spcAft>
                        <a:buNone/>
                      </a:pPr>
                      <a:r>
                        <a:rPr lang="en-US" sz="2400" b="1" i="0" u="none" strike="noStrike" noProof="0" dirty="0">
                          <a:solidFill>
                            <a:srgbClr val="000000"/>
                          </a:solidFill>
                          <a:effectLst/>
                          <a:latin typeface="+mn-lt"/>
                        </a:rPr>
                        <a:t>Levels / Coding</a:t>
                      </a:r>
                      <a:r>
                        <a:rPr lang="en-US" sz="2400" b="0" i="0" u="none" strike="noStrike" noProof="0" dirty="0">
                          <a:solidFill>
                            <a:srgbClr val="000000"/>
                          </a:solidFill>
                          <a:effectLst/>
                          <a:latin typeface="+mn-lt"/>
                        </a:rPr>
                        <a:t>:</a:t>
                      </a:r>
                    </a:p>
                    <a:p>
                      <a:pPr lvl="0" algn="l">
                        <a:lnSpc>
                          <a:spcPct val="100000"/>
                        </a:lnSpc>
                        <a:spcBef>
                          <a:spcPts val="0"/>
                        </a:spcBef>
                        <a:spcAft>
                          <a:spcPts val="0"/>
                        </a:spcAft>
                        <a:buNone/>
                      </a:pPr>
                      <a:r>
                        <a:rPr lang="en-US" sz="2400" b="0" i="0" u="none" strike="noStrike" noProof="0" dirty="0">
                          <a:solidFill>
                            <a:srgbClr val="000000"/>
                          </a:solidFill>
                          <a:effectLst/>
                          <a:latin typeface="+mn-lt"/>
                        </a:rPr>
                        <a:t>0 No</a:t>
                      </a:r>
                    </a:p>
                    <a:p>
                      <a:pPr lvl="0" algn="l">
                        <a:lnSpc>
                          <a:spcPct val="100000"/>
                        </a:lnSpc>
                        <a:spcBef>
                          <a:spcPts val="0"/>
                        </a:spcBef>
                        <a:spcAft>
                          <a:spcPts val="0"/>
                        </a:spcAft>
                        <a:buNone/>
                      </a:pPr>
                      <a:r>
                        <a:rPr lang="en-US" sz="2400" b="0" i="0" u="none" strike="noStrike" noProof="0" dirty="0">
                          <a:solidFill>
                            <a:srgbClr val="000000"/>
                          </a:solidFill>
                          <a:effectLst/>
                          <a:latin typeface="+mn-lt"/>
                        </a:rPr>
                        <a:t>1 Yes </a:t>
                      </a: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545874">
                <a:tc>
                  <a:txBody>
                    <a:bodyPr/>
                    <a:lstStyle/>
                    <a:p>
                      <a:endParaRPr lang="en-US" sz="2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a:buNone/>
                      </a:pPr>
                      <a:endParaRPr lang="en-US" sz="2400" b="0" i="0" u="none" strike="noStrike" baseline="0" noProof="0" dirty="0">
                        <a:solidFill>
                          <a:srgbClr val="000000"/>
                        </a:solidFill>
                        <a:latin typeface="Calibri"/>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3" name="TextBox 2">
            <a:extLst>
              <a:ext uri="{FF2B5EF4-FFF2-40B4-BE49-F238E27FC236}">
                <a16:creationId xmlns:a16="http://schemas.microsoft.com/office/drawing/2014/main" id="{89179248-1616-CDFE-BA15-7C95AAD2E89D}"/>
              </a:ext>
            </a:extLst>
          </p:cNvPr>
          <p:cNvSpPr txBox="1"/>
          <p:nvPr/>
        </p:nvSpPr>
        <p:spPr>
          <a:xfrm>
            <a:off x="0" y="0"/>
            <a:ext cx="12083969" cy="830997"/>
          </a:xfrm>
          <a:prstGeom prst="rect">
            <a:avLst/>
          </a:prstGeom>
          <a:solidFill>
            <a:srgbClr val="FF8300"/>
          </a:solidFill>
        </p:spPr>
        <p:txBody>
          <a:bodyPr wrap="square" lIns="91440" tIns="45720" rIns="91440" bIns="45720" rtlCol="0" anchor="t">
            <a:spAutoFit/>
          </a:bodyPr>
          <a:lstStyle/>
          <a:p>
            <a:pPr algn="ctr"/>
            <a:r>
              <a:rPr lang="en-US" sz="2400" b="1" dirty="0"/>
              <a:t>MULTIPLE LOGISTIC REGRESSION </a:t>
            </a:r>
            <a:endParaRPr lang="en-US" sz="2400" dirty="0"/>
          </a:p>
          <a:p>
            <a:pPr algn="ctr"/>
            <a:r>
              <a:rPr lang="en-US" sz="2400" b="1" dirty="0"/>
              <a:t>Data Management</a:t>
            </a:r>
            <a:endParaRPr lang="en-US" sz="2400" dirty="0">
              <a:ea typeface="Calibri"/>
              <a:cs typeface="Calibri"/>
            </a:endParaRPr>
          </a:p>
        </p:txBody>
      </p:sp>
    </p:spTree>
    <p:extLst>
      <p:ext uri="{BB962C8B-B14F-4D97-AF65-F5344CB8AC3E}">
        <p14:creationId xmlns:p14="http://schemas.microsoft.com/office/powerpoint/2010/main" val="2836459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1562F9-3B5D-9239-458F-8F2321E6610A}"/>
              </a:ext>
            </a:extLst>
          </p:cNvPr>
          <p:cNvSpPr txBox="1"/>
          <p:nvPr/>
        </p:nvSpPr>
        <p:spPr>
          <a:xfrm>
            <a:off x="0" y="0"/>
            <a:ext cx="12192000" cy="461665"/>
          </a:xfrm>
          <a:prstGeom prst="rect">
            <a:avLst/>
          </a:prstGeom>
          <a:solidFill>
            <a:srgbClr val="FF8300"/>
          </a:solidFill>
        </p:spPr>
        <p:txBody>
          <a:bodyPr wrap="square" rtlCol="0">
            <a:spAutoFit/>
          </a:bodyPr>
          <a:lstStyle/>
          <a:p>
            <a:pPr algn="ctr"/>
            <a:r>
              <a:rPr lang="en-US" sz="2400" b="1" dirty="0"/>
              <a:t>DESCRIPTION OF DATA SOURCE AND SAMPLE POPULATION</a:t>
            </a:r>
          </a:p>
        </p:txBody>
      </p:sp>
      <p:sp>
        <p:nvSpPr>
          <p:cNvPr id="3" name="TextBox 2">
            <a:extLst>
              <a:ext uri="{FF2B5EF4-FFF2-40B4-BE49-F238E27FC236}">
                <a16:creationId xmlns:a16="http://schemas.microsoft.com/office/drawing/2014/main" id="{BA358FC4-C8EE-E14D-3637-600777415CB5}"/>
              </a:ext>
            </a:extLst>
          </p:cNvPr>
          <p:cNvSpPr txBox="1"/>
          <p:nvPr/>
        </p:nvSpPr>
        <p:spPr>
          <a:xfrm>
            <a:off x="1222745" y="776845"/>
            <a:ext cx="10760148"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ea typeface="Calibri"/>
                <a:cs typeface="Arial"/>
              </a:rPr>
              <a:t>Title of Study or Project: </a:t>
            </a:r>
            <a:endParaRPr lang="en-US" sz="2000" dirty="0">
              <a:ea typeface="Calibri"/>
              <a:cs typeface="Times New Roman"/>
            </a:endParaRPr>
          </a:p>
          <a:p>
            <a:r>
              <a:rPr lang="en-US" sz="2000" i="1" kern="0" dirty="0">
                <a:effectLst/>
                <a:ea typeface="Times New Roman" panose="02020603050405020304" pitchFamily="18" charset="0"/>
              </a:rPr>
              <a:t>The Military Health and Well-Being Project 2020</a:t>
            </a:r>
            <a:r>
              <a:rPr lang="en-US" sz="2000" kern="0" dirty="0">
                <a:effectLst/>
                <a:ea typeface="Times New Roman" panose="02020603050405020304" pitchFamily="18" charset="0"/>
              </a:rPr>
              <a:t> (MHWP) from the online repository, ICPSR Michigan </a:t>
            </a:r>
            <a:endParaRPr lang="en-US" sz="2000" b="1" dirty="0">
              <a:ea typeface="Calibri"/>
              <a:cs typeface="Arial"/>
            </a:endParaRPr>
          </a:p>
          <a:p>
            <a:pPr>
              <a:buFont typeface=""/>
            </a:pPr>
            <a:endParaRPr lang="en-US" sz="2000" b="1" dirty="0">
              <a:ea typeface="Calibri"/>
              <a:cs typeface="Arial"/>
            </a:endParaRPr>
          </a:p>
          <a:p>
            <a:pPr>
              <a:buFont typeface=""/>
            </a:pPr>
            <a:r>
              <a:rPr lang="en-US" sz="2000" b="1" dirty="0">
                <a:ea typeface="Calibri"/>
                <a:cs typeface="Arial"/>
              </a:rPr>
              <a:t>Purpose for the data collection: </a:t>
            </a:r>
            <a:endParaRPr lang="en-US" sz="2000" dirty="0">
              <a:ea typeface="Calibri"/>
              <a:cs typeface="Times New Roman"/>
            </a:endParaRPr>
          </a:p>
          <a:p>
            <a:pPr>
              <a:buFont typeface=""/>
            </a:pPr>
            <a:r>
              <a:rPr lang="en-US" sz="2000" b="0" i="0" dirty="0">
                <a:solidFill>
                  <a:srgbClr val="212529"/>
                </a:solidFill>
                <a:effectLst/>
              </a:rPr>
              <a:t>The purpose of the study was to collect information regarding psychosocial antecedents of health and wellness, including military identity, self-stigma, daily stress, combat exposure, purpose and value, substance use, traumatic brain injury, moral injury, suicide risk, social integration and contribution, and six of eight Substance Abuse and Mental Health Services Administration (SAMHSA) dimensions of wellness (social, emotional, spiritual, intellectual, physical, and environmental components for this study).</a:t>
            </a:r>
            <a:endParaRPr lang="en-US" sz="2000" b="1" dirty="0">
              <a:ea typeface="Calibri"/>
              <a:cs typeface="Arial"/>
            </a:endParaRPr>
          </a:p>
          <a:p>
            <a:pPr algn="l">
              <a:buNone/>
            </a:pPr>
            <a:endParaRPr lang="en-US" sz="2000" b="1" dirty="0">
              <a:ea typeface="Calibri"/>
              <a:cs typeface="Arial"/>
            </a:endParaRPr>
          </a:p>
          <a:p>
            <a:pPr algn="l">
              <a:buNone/>
            </a:pPr>
            <a:r>
              <a:rPr lang="en-US" sz="2000" b="1" dirty="0">
                <a:ea typeface="Calibri"/>
                <a:cs typeface="Arial"/>
              </a:rPr>
              <a:t>Agency: </a:t>
            </a:r>
            <a:r>
              <a:rPr lang="en-US" sz="2000" b="0" i="0" dirty="0">
                <a:solidFill>
                  <a:srgbClr val="212529"/>
                </a:solidFill>
                <a:effectLst/>
              </a:rPr>
              <a:t>North Carolina State University 2019 Non-Laboratory Research Scholarship Program.</a:t>
            </a:r>
          </a:p>
          <a:p>
            <a:pPr>
              <a:buNone/>
            </a:pPr>
            <a:br>
              <a:rPr lang="en-US" sz="2000" dirty="0"/>
            </a:br>
            <a:r>
              <a:rPr lang="en-US" sz="2000" b="1" dirty="0">
                <a:ea typeface="Calibri"/>
                <a:cs typeface="Calibri"/>
              </a:rPr>
              <a:t>Principal Investigator (PI)/Funder:</a:t>
            </a:r>
            <a:endParaRPr lang="en-US" sz="2000" dirty="0"/>
          </a:p>
          <a:p>
            <a:r>
              <a:rPr lang="en-US" sz="2000" dirty="0">
                <a:ea typeface="Calibri"/>
                <a:cs typeface="Calibri"/>
              </a:rPr>
              <a:t>Sarah L. Desmarais </a:t>
            </a:r>
            <a:endParaRPr lang="en-US" sz="2000" b="1" dirty="0">
              <a:ea typeface="Calibri"/>
              <a:cs typeface="Calibri"/>
            </a:endParaRPr>
          </a:p>
          <a:p>
            <a:endParaRPr lang="en-US" sz="2000" b="1" dirty="0">
              <a:ea typeface="Calibri"/>
              <a:cs typeface="Arial"/>
            </a:endParaRPr>
          </a:p>
          <a:p>
            <a:r>
              <a:rPr lang="en-US" sz="2000" b="1" dirty="0">
                <a:ea typeface="Calibri"/>
                <a:cs typeface="Arial"/>
              </a:rPr>
              <a:t>Website address: </a:t>
            </a:r>
            <a:endParaRPr lang="en-US" sz="2000" dirty="0">
              <a:solidFill>
                <a:srgbClr val="000000"/>
              </a:solidFill>
              <a:ea typeface="Calibri"/>
              <a:cs typeface="Calibri"/>
            </a:endParaRPr>
          </a:p>
          <a:p>
            <a:r>
              <a:rPr lang="en-US" sz="2000" u="sng" dirty="0">
                <a:solidFill>
                  <a:srgbClr val="0563C1"/>
                </a:solidFill>
                <a:ea typeface="Calibri"/>
                <a:cs typeface="Arial"/>
              </a:rPr>
              <a:t>https://</a:t>
            </a:r>
            <a:r>
              <a:rPr lang="en-US" sz="2000" u="sng" dirty="0" err="1">
                <a:solidFill>
                  <a:srgbClr val="0563C1"/>
                </a:solidFill>
                <a:ea typeface="Calibri"/>
                <a:cs typeface="Arial"/>
              </a:rPr>
              <a:t>www.icpsr.umich.edu</a:t>
            </a:r>
            <a:r>
              <a:rPr lang="en-US" sz="2000" u="sng" dirty="0">
                <a:solidFill>
                  <a:srgbClr val="0563C1"/>
                </a:solidFill>
                <a:ea typeface="Calibri"/>
                <a:cs typeface="Arial"/>
              </a:rPr>
              <a:t>/web/ICPSR/studies/38304</a:t>
            </a:r>
            <a:endParaRPr lang="en-US" sz="2000" dirty="0">
              <a:ea typeface="Calibri"/>
              <a:cs typeface="Calibri"/>
            </a:endParaRPr>
          </a:p>
        </p:txBody>
      </p:sp>
    </p:spTree>
    <p:extLst>
      <p:ext uri="{BB962C8B-B14F-4D97-AF65-F5344CB8AC3E}">
        <p14:creationId xmlns:p14="http://schemas.microsoft.com/office/powerpoint/2010/main" val="35095014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CF811-8C17-E8F3-C628-6E006EB8F55F}"/>
            </a:ext>
          </a:extLst>
        </p:cNvPr>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3561BC1B-8ED7-3A3E-BE65-E2D83B154DE5}"/>
              </a:ext>
            </a:extLst>
          </p:cNvPr>
          <p:cNvGraphicFramePr>
            <a:graphicFrameLocks noGrp="1"/>
          </p:cNvGraphicFramePr>
          <p:nvPr>
            <p:ph idx="1"/>
            <p:extLst>
              <p:ext uri="{D42A27DB-BD31-4B8C-83A1-F6EECF244321}">
                <p14:modId xmlns:p14="http://schemas.microsoft.com/office/powerpoint/2010/main" val="1198738409"/>
              </p:ext>
            </p:extLst>
          </p:nvPr>
        </p:nvGraphicFramePr>
        <p:xfrm>
          <a:off x="1055068" y="830997"/>
          <a:ext cx="10642644" cy="5836452"/>
        </p:xfrm>
        <a:graphic>
          <a:graphicData uri="http://schemas.openxmlformats.org/drawingml/2006/table">
            <a:tbl>
              <a:tblPr firstRow="1" bandRow="1">
                <a:tableStyleId>{EB9631B5-78F2-41C9-869B-9F39066F8104}</a:tableStyleId>
              </a:tblPr>
              <a:tblGrid>
                <a:gridCol w="5656283">
                  <a:extLst>
                    <a:ext uri="{9D8B030D-6E8A-4147-A177-3AD203B41FA5}">
                      <a16:colId xmlns:a16="http://schemas.microsoft.com/office/drawing/2014/main" val="20000"/>
                    </a:ext>
                  </a:extLst>
                </a:gridCol>
                <a:gridCol w="4986361">
                  <a:extLst>
                    <a:ext uri="{9D8B030D-6E8A-4147-A177-3AD203B41FA5}">
                      <a16:colId xmlns:a16="http://schemas.microsoft.com/office/drawing/2014/main" val="20001"/>
                    </a:ext>
                  </a:extLst>
                </a:gridCol>
              </a:tblGrid>
              <a:tr h="532932">
                <a:tc>
                  <a:txBody>
                    <a:bodyPr/>
                    <a:lstStyle/>
                    <a:p>
                      <a:pPr algn="ctr"/>
                      <a:r>
                        <a:rPr lang="en-US" sz="2400" b="1" dirty="0">
                          <a:solidFill>
                            <a:schemeClr val="tx1"/>
                          </a:solidFill>
                        </a:rPr>
                        <a:t>Confounding Variables (Brown, 1995)</a:t>
                      </a:r>
                      <a:endParaRPr lang="en-US" sz="2400" dirty="0">
                        <a:solidFill>
                          <a:schemeClr val="tx1"/>
                        </a:solidFill>
                        <a:ea typeface="Calibri"/>
                        <a:cs typeface="Calibri"/>
                      </a:endParaRPr>
                    </a:p>
                  </a:txBody>
                  <a:tcPr marL="68580" marR="68580">
                    <a:lnB w="12700" cap="flat" cmpd="sng" algn="ctr">
                      <a:solidFill>
                        <a:schemeClr val="tx1"/>
                      </a:solidFill>
                      <a:prstDash val="solid"/>
                      <a:round/>
                      <a:headEnd type="none" w="med" len="med"/>
                      <a:tailEnd type="none" w="med" len="med"/>
                    </a:lnB>
                    <a:solidFill>
                      <a:srgbClr val="FF8300"/>
                    </a:solidFill>
                  </a:tcPr>
                </a:tc>
                <a:tc>
                  <a:txBody>
                    <a:bodyPr/>
                    <a:lstStyle/>
                    <a:p>
                      <a:pPr algn="ctr"/>
                      <a:r>
                        <a:rPr lang="en-US" sz="2400" b="1" i="0">
                          <a:solidFill>
                            <a:schemeClr val="tx1"/>
                          </a:solidFill>
                          <a:latin typeface="Calibri"/>
                          <a:ea typeface="Helvetica Neue" charset="0"/>
                          <a:cs typeface="Helvetica Neue" charset="0"/>
                        </a:rPr>
                        <a:t>Units/Levels/Missing Values Code</a:t>
                      </a:r>
                    </a:p>
                  </a:txBody>
                  <a:tcPr marL="68580" marR="68580">
                    <a:lnB w="12700" cap="flat" cmpd="sng" algn="ctr">
                      <a:solidFill>
                        <a:schemeClr val="tx1"/>
                      </a:solidFill>
                      <a:prstDash val="solid"/>
                      <a:round/>
                      <a:headEnd type="none" w="med" len="med"/>
                      <a:tailEnd type="none" w="med" len="med"/>
                    </a:lnB>
                    <a:solidFill>
                      <a:srgbClr val="FF8300"/>
                    </a:solidFill>
                  </a:tcPr>
                </a:tc>
                <a:extLst>
                  <a:ext uri="{0D108BD9-81ED-4DB2-BD59-A6C34878D82A}">
                    <a16:rowId xmlns:a16="http://schemas.microsoft.com/office/drawing/2014/main" val="10000"/>
                  </a:ext>
                </a:extLst>
              </a:tr>
              <a:tr h="2195027">
                <a:tc>
                  <a:txBody>
                    <a:bodyPr/>
                    <a:lstStyle/>
                    <a:p>
                      <a:pPr lvl="0"/>
                      <a:r>
                        <a:rPr lang="en-US" sz="2400" b="1" i="0" kern="1200" dirty="0">
                          <a:solidFill>
                            <a:schemeClr val="tx1">
                              <a:lumMod val="75000"/>
                              <a:lumOff val="25000"/>
                            </a:schemeClr>
                          </a:solidFill>
                          <a:effectLst/>
                          <a:latin typeface="Calibri"/>
                          <a:ea typeface="Helvetica Neue" charset="0"/>
                          <a:cs typeface="Helvetica Neue" charset="0"/>
                        </a:rPr>
                        <a:t>X</a:t>
                      </a:r>
                      <a:r>
                        <a:rPr lang="en-US" sz="2400" b="1" i="0" kern="1200" baseline="-25000" dirty="0">
                          <a:solidFill>
                            <a:schemeClr val="tx1">
                              <a:lumMod val="75000"/>
                              <a:lumOff val="25000"/>
                            </a:schemeClr>
                          </a:solidFill>
                          <a:effectLst/>
                          <a:latin typeface="Calibri"/>
                          <a:ea typeface="Helvetica Neue" charset="0"/>
                          <a:cs typeface="Helvetica Neue" charset="0"/>
                        </a:rPr>
                        <a:t>C1</a:t>
                      </a:r>
                      <a:r>
                        <a:rPr lang="en-US" sz="2400" b="1" i="0" kern="1200" dirty="0">
                          <a:solidFill>
                            <a:schemeClr val="tx1">
                              <a:lumMod val="75000"/>
                              <a:lumOff val="25000"/>
                            </a:schemeClr>
                          </a:solidFill>
                          <a:effectLst/>
                          <a:latin typeface="Calibri"/>
                          <a:ea typeface="Helvetica Neue" charset="0"/>
                          <a:cs typeface="Helvetica Neue" charset="0"/>
                        </a:rPr>
                        <a:t>: Age (Continuous)</a:t>
                      </a:r>
                    </a:p>
                    <a:p>
                      <a:pPr lvl="0"/>
                      <a:r>
                        <a:rPr lang="en-US" sz="2400" b="0" i="0" kern="1200" dirty="0">
                          <a:solidFill>
                            <a:schemeClr val="tx1">
                              <a:lumMod val="75000"/>
                              <a:lumOff val="25000"/>
                            </a:schemeClr>
                          </a:solidFill>
                          <a:effectLst/>
                          <a:latin typeface="Calibri"/>
                          <a:ea typeface="Helvetica Neue" charset="0"/>
                          <a:cs typeface="Helvetica Neue" charset="0"/>
                        </a:rPr>
                        <a:t>(AGE)</a:t>
                      </a:r>
                    </a:p>
                    <a:p>
                      <a:pPr lvl="0"/>
                      <a:endParaRPr lang="en-US" sz="2400" b="0" i="0" kern="1200" dirty="0">
                        <a:solidFill>
                          <a:schemeClr val="tx1">
                            <a:lumMod val="75000"/>
                            <a:lumOff val="25000"/>
                          </a:schemeClr>
                        </a:solidFill>
                        <a:effectLst/>
                        <a:latin typeface="Calibri"/>
                        <a:ea typeface="Helvetica Neue" charset="0"/>
                        <a:cs typeface="Helvetica Neue" charset="0"/>
                      </a:endParaRPr>
                    </a:p>
                    <a:p>
                      <a:pPr lvl="0">
                        <a:buNone/>
                      </a:pPr>
                      <a:endParaRPr lang="en-US" sz="2400" b="0" i="0" kern="1200" dirty="0">
                        <a:solidFill>
                          <a:schemeClr val="tx1">
                            <a:lumMod val="75000"/>
                            <a:lumOff val="25000"/>
                          </a:schemeClr>
                        </a:solidFill>
                        <a:effectLst/>
                        <a:latin typeface="Calibri"/>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a:buNone/>
                      </a:pPr>
                      <a:r>
                        <a:rPr lang="en-US" sz="2400" b="1" i="0" u="none" strike="noStrike" baseline="0" noProof="0" dirty="0">
                          <a:solidFill>
                            <a:schemeClr val="tx1">
                              <a:lumMod val="75000"/>
                              <a:lumOff val="25000"/>
                            </a:schemeClr>
                          </a:solidFill>
                          <a:latin typeface="+mn-lt"/>
                        </a:rPr>
                        <a:t>Units/Range (Min, Max):</a:t>
                      </a:r>
                      <a:r>
                        <a:rPr lang="en-US" sz="2400" b="0" i="0" u="none" strike="noStrike" baseline="0" noProof="0" dirty="0">
                          <a:solidFill>
                            <a:schemeClr val="tx1">
                              <a:lumMod val="75000"/>
                              <a:lumOff val="25000"/>
                            </a:schemeClr>
                          </a:solidFill>
                          <a:latin typeface="+mn-lt"/>
                        </a:rPr>
                        <a:t> </a:t>
                      </a:r>
                      <a:endParaRPr lang="en-US" sz="2400" dirty="0">
                        <a:latin typeface="+mn-lt"/>
                      </a:endParaRPr>
                    </a:p>
                    <a:p>
                      <a:pPr lvl="0" algn="l">
                        <a:buNone/>
                      </a:pPr>
                      <a:r>
                        <a:rPr lang="en-US" sz="2400" b="0" i="0" u="none" strike="noStrike" baseline="0" noProof="0" dirty="0">
                          <a:solidFill>
                            <a:schemeClr val="tx1">
                              <a:lumMod val="75000"/>
                              <a:lumOff val="25000"/>
                            </a:schemeClr>
                          </a:solidFill>
                          <a:latin typeface="+mn-lt"/>
                        </a:rPr>
                        <a:t>Years / 68 (18,86)</a:t>
                      </a:r>
                    </a:p>
                    <a:p>
                      <a:pPr lvl="0" algn="l">
                        <a:buNone/>
                      </a:pPr>
                      <a:endParaRPr lang="en-US" sz="2400" b="0" i="0" u="none" strike="noStrike" baseline="0" noProof="0" dirty="0">
                        <a:solidFill>
                          <a:schemeClr val="tx1">
                            <a:lumMod val="75000"/>
                            <a:lumOff val="25000"/>
                          </a:schemeClr>
                        </a:solidFill>
                        <a:latin typeface="+mn-lt"/>
                      </a:endParaRPr>
                    </a:p>
                    <a:p>
                      <a:pPr lvl="0" algn="l">
                        <a:lnSpc>
                          <a:spcPct val="100000"/>
                        </a:lnSpc>
                        <a:spcBef>
                          <a:spcPts val="0"/>
                        </a:spcBef>
                        <a:spcAft>
                          <a:spcPts val="0"/>
                        </a:spcAft>
                        <a:buNone/>
                      </a:pPr>
                      <a:r>
                        <a:rPr lang="en-US" sz="2400" b="1" i="0" u="none" strike="noStrike" noProof="0" dirty="0">
                          <a:solidFill>
                            <a:srgbClr val="000000"/>
                          </a:solidFill>
                          <a:effectLst/>
                          <a:latin typeface="+mn-lt"/>
                        </a:rPr>
                        <a:t>Missing Values</a:t>
                      </a:r>
                    </a:p>
                    <a:p>
                      <a:pPr lvl="0" algn="l">
                        <a:lnSpc>
                          <a:spcPct val="100000"/>
                        </a:lnSpc>
                        <a:spcBef>
                          <a:spcPts val="0"/>
                        </a:spcBef>
                        <a:spcAft>
                          <a:spcPts val="0"/>
                        </a:spcAft>
                        <a:buNone/>
                      </a:pPr>
                      <a:r>
                        <a:rPr lang="en-US" sz="2400" b="0" i="0" u="none" strike="noStrike" noProof="0" dirty="0">
                          <a:solidFill>
                            <a:srgbClr val="000000"/>
                          </a:solidFill>
                          <a:effectLst/>
                          <a:latin typeface="+mn-lt"/>
                        </a:rPr>
                        <a:t>None</a:t>
                      </a:r>
                    </a:p>
                    <a:p>
                      <a:pPr lvl="0" algn="l">
                        <a:buNone/>
                      </a:pPr>
                      <a:endParaRPr lang="en-US" sz="2400" b="0" i="0" u="none" strike="noStrike" baseline="0" noProof="0" dirty="0">
                        <a:solidFill>
                          <a:schemeClr val="tx1">
                            <a:lumMod val="75000"/>
                            <a:lumOff val="25000"/>
                          </a:schemeClr>
                        </a:solidFill>
                        <a:latin typeface="+mn-lt"/>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545874">
                <a:tc>
                  <a:txBody>
                    <a:bodyPr/>
                    <a:lstStyle/>
                    <a:p>
                      <a:r>
                        <a:rPr lang="en-US" sz="2400" b="1" i="0" dirty="0">
                          <a:solidFill>
                            <a:schemeClr val="tx1">
                              <a:lumMod val="75000"/>
                              <a:lumOff val="25000"/>
                            </a:schemeClr>
                          </a:solidFill>
                          <a:latin typeface="Calibri"/>
                          <a:ea typeface="Helvetica Neue" charset="0"/>
                          <a:cs typeface="Helvetica Neue" charset="0"/>
                        </a:rPr>
                        <a:t>X</a:t>
                      </a:r>
                      <a:r>
                        <a:rPr lang="en-US" sz="2400" b="1" i="0" baseline="-25000" dirty="0">
                          <a:solidFill>
                            <a:schemeClr val="tx1">
                              <a:lumMod val="75000"/>
                              <a:lumOff val="25000"/>
                            </a:schemeClr>
                          </a:solidFill>
                          <a:latin typeface="Calibri"/>
                          <a:ea typeface="Helvetica Neue" charset="0"/>
                          <a:cs typeface="Helvetica Neue" charset="0"/>
                        </a:rPr>
                        <a:t>C2</a:t>
                      </a:r>
                      <a:r>
                        <a:rPr lang="en-US" sz="2400" b="1" i="0" dirty="0">
                          <a:solidFill>
                            <a:schemeClr val="tx1">
                              <a:lumMod val="75000"/>
                              <a:lumOff val="25000"/>
                            </a:schemeClr>
                          </a:solidFill>
                          <a:latin typeface="Calibri"/>
                          <a:ea typeface="Helvetica Neue" charset="0"/>
                          <a:cs typeface="Helvetica Neue" charset="0"/>
                        </a:rPr>
                        <a:t>: Gender (Categorical – three levels)</a:t>
                      </a:r>
                    </a:p>
                    <a:p>
                      <a:r>
                        <a:rPr lang="en-US" sz="2400" b="0" i="0" dirty="0">
                          <a:solidFill>
                            <a:schemeClr val="tx1">
                              <a:lumMod val="75000"/>
                              <a:lumOff val="25000"/>
                            </a:schemeClr>
                          </a:solidFill>
                          <a:latin typeface="Calibri"/>
                          <a:ea typeface="Helvetica Neue" charset="0"/>
                          <a:cs typeface="Helvetica Neue" charset="0"/>
                        </a:rPr>
                        <a:t>(GENDER)</a:t>
                      </a:r>
                    </a:p>
                    <a:p>
                      <a:pPr lvl="0">
                        <a:buNone/>
                      </a:pPr>
                      <a:endParaRPr lang="en-US" sz="2400" b="0" i="0" dirty="0">
                        <a:solidFill>
                          <a:schemeClr val="tx1">
                            <a:lumMod val="75000"/>
                            <a:lumOff val="25000"/>
                          </a:schemeClr>
                        </a:solidFill>
                        <a:latin typeface="Calibri"/>
                        <a:ea typeface="Helvetica Neue" charset="0"/>
                        <a:cs typeface="Helvetica Neue" charset="0"/>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a:buNone/>
                      </a:pPr>
                      <a:r>
                        <a:rPr lang="en-US" sz="2400" b="1" i="0" u="none" strike="noStrike" baseline="0" noProof="0" dirty="0">
                          <a:solidFill>
                            <a:schemeClr val="tx1">
                              <a:lumMod val="75000"/>
                              <a:lumOff val="25000"/>
                            </a:schemeClr>
                          </a:solidFill>
                          <a:latin typeface="Calibri"/>
                        </a:rPr>
                        <a:t>Levels</a:t>
                      </a:r>
                    </a:p>
                    <a:p>
                      <a:pPr lvl="0" algn="l">
                        <a:buNone/>
                      </a:pPr>
                      <a:r>
                        <a:rPr lang="en-US" sz="2400" b="0" i="0" u="none" strike="noStrike" baseline="0" noProof="0" dirty="0">
                          <a:solidFill>
                            <a:schemeClr val="tx1">
                              <a:lumMod val="75000"/>
                              <a:lumOff val="25000"/>
                            </a:schemeClr>
                          </a:solidFill>
                          <a:latin typeface="Calibri"/>
                        </a:rPr>
                        <a:t>1 Male</a:t>
                      </a:r>
                    </a:p>
                    <a:p>
                      <a:pPr lvl="0" algn="l">
                        <a:buNone/>
                      </a:pPr>
                      <a:r>
                        <a:rPr lang="en-US" sz="2400" b="0" i="0" u="none" strike="noStrike" baseline="0" noProof="0" dirty="0">
                          <a:solidFill>
                            <a:schemeClr val="tx1">
                              <a:lumMod val="75000"/>
                              <a:lumOff val="25000"/>
                            </a:schemeClr>
                          </a:solidFill>
                          <a:latin typeface="Calibri"/>
                        </a:rPr>
                        <a:t>2 Female</a:t>
                      </a:r>
                    </a:p>
                    <a:p>
                      <a:pPr lvl="0" algn="l">
                        <a:buNone/>
                      </a:pPr>
                      <a:r>
                        <a:rPr lang="en-US" sz="2400" b="0" i="0" u="none" strike="noStrike" baseline="0" noProof="0" dirty="0">
                          <a:solidFill>
                            <a:schemeClr val="tx1">
                              <a:lumMod val="75000"/>
                              <a:lumOff val="25000"/>
                            </a:schemeClr>
                          </a:solidFill>
                          <a:latin typeface="Calibri"/>
                        </a:rPr>
                        <a:t>3 Other</a:t>
                      </a:r>
                    </a:p>
                    <a:p>
                      <a:pPr lvl="0" algn="l">
                        <a:buNone/>
                      </a:pPr>
                      <a:endParaRPr lang="en-US" sz="2400" b="0" i="0" u="none" strike="noStrike" baseline="0" noProof="0" dirty="0">
                        <a:solidFill>
                          <a:schemeClr val="tx1">
                            <a:lumMod val="75000"/>
                            <a:lumOff val="25000"/>
                          </a:schemeClr>
                        </a:solidFill>
                        <a:latin typeface="Calibri"/>
                      </a:endParaRPr>
                    </a:p>
                    <a:p>
                      <a:pPr lvl="0" algn="l">
                        <a:lnSpc>
                          <a:spcPct val="100000"/>
                        </a:lnSpc>
                        <a:spcBef>
                          <a:spcPts val="0"/>
                        </a:spcBef>
                        <a:spcAft>
                          <a:spcPts val="0"/>
                        </a:spcAft>
                        <a:buNone/>
                      </a:pPr>
                      <a:r>
                        <a:rPr lang="en-US" sz="2400" b="1" i="0" u="none" strike="noStrike" noProof="0" dirty="0">
                          <a:solidFill>
                            <a:srgbClr val="000000"/>
                          </a:solidFill>
                          <a:effectLst/>
                          <a:latin typeface="+mn-lt"/>
                        </a:rPr>
                        <a:t>Missing Values</a:t>
                      </a:r>
                    </a:p>
                    <a:p>
                      <a:pPr lvl="0" algn="l">
                        <a:lnSpc>
                          <a:spcPct val="100000"/>
                        </a:lnSpc>
                        <a:spcBef>
                          <a:spcPts val="0"/>
                        </a:spcBef>
                        <a:spcAft>
                          <a:spcPts val="0"/>
                        </a:spcAft>
                        <a:buNone/>
                      </a:pPr>
                      <a:r>
                        <a:rPr lang="en-US" sz="2400" b="0" i="0" u="none" strike="noStrike" noProof="0" dirty="0">
                          <a:solidFill>
                            <a:srgbClr val="000000"/>
                          </a:solidFill>
                          <a:effectLst/>
                          <a:latin typeface="+mn-lt"/>
                        </a:rPr>
                        <a:t>None</a:t>
                      </a:r>
                    </a:p>
                    <a:p>
                      <a:pPr lvl="0" algn="l">
                        <a:buNone/>
                      </a:pPr>
                      <a:endParaRPr lang="en-US" sz="2400" b="0" i="0" u="none" strike="noStrike" baseline="0" noProof="0" dirty="0">
                        <a:solidFill>
                          <a:schemeClr val="tx1">
                            <a:lumMod val="75000"/>
                            <a:lumOff val="25000"/>
                          </a:schemeClr>
                        </a:solidFill>
                        <a:latin typeface="Calibri"/>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3" name="TextBox 2">
            <a:extLst>
              <a:ext uri="{FF2B5EF4-FFF2-40B4-BE49-F238E27FC236}">
                <a16:creationId xmlns:a16="http://schemas.microsoft.com/office/drawing/2014/main" id="{067ABB55-7FF3-3C67-BC0B-265CF7BA9A9F}"/>
              </a:ext>
            </a:extLst>
          </p:cNvPr>
          <p:cNvSpPr txBox="1"/>
          <p:nvPr/>
        </p:nvSpPr>
        <p:spPr>
          <a:xfrm>
            <a:off x="0" y="0"/>
            <a:ext cx="12192000" cy="830997"/>
          </a:xfrm>
          <a:prstGeom prst="rect">
            <a:avLst/>
          </a:prstGeom>
          <a:solidFill>
            <a:srgbClr val="FF8300"/>
          </a:solidFill>
        </p:spPr>
        <p:txBody>
          <a:bodyPr wrap="square" lIns="91440" tIns="45720" rIns="91440" bIns="45720" rtlCol="0" anchor="t">
            <a:spAutoFit/>
          </a:bodyPr>
          <a:lstStyle/>
          <a:p>
            <a:pPr algn="ctr"/>
            <a:r>
              <a:rPr lang="en-US" sz="2400" b="1" dirty="0"/>
              <a:t>MULTIPLE LINEÅR REGRESSION</a:t>
            </a:r>
          </a:p>
          <a:p>
            <a:pPr algn="ctr"/>
            <a:r>
              <a:rPr lang="en-US" sz="2400" b="1" dirty="0"/>
              <a:t>Data Management</a:t>
            </a:r>
            <a:endParaRPr lang="en-US" sz="2400" dirty="0"/>
          </a:p>
        </p:txBody>
      </p:sp>
    </p:spTree>
    <p:extLst>
      <p:ext uri="{BB962C8B-B14F-4D97-AF65-F5344CB8AC3E}">
        <p14:creationId xmlns:p14="http://schemas.microsoft.com/office/powerpoint/2010/main" val="32819189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4DC8E-C918-214C-B8FB-875329661305}"/>
            </a:ext>
          </a:extLst>
        </p:cNvPr>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EB8731F6-C50C-E2D7-3AC4-4C40F14267F5}"/>
              </a:ext>
            </a:extLst>
          </p:cNvPr>
          <p:cNvGraphicFramePr>
            <a:graphicFrameLocks noGrp="1"/>
          </p:cNvGraphicFramePr>
          <p:nvPr>
            <p:ph idx="1"/>
            <p:extLst>
              <p:ext uri="{D42A27DB-BD31-4B8C-83A1-F6EECF244321}">
                <p14:modId xmlns:p14="http://schemas.microsoft.com/office/powerpoint/2010/main" val="3984369130"/>
              </p:ext>
            </p:extLst>
          </p:nvPr>
        </p:nvGraphicFramePr>
        <p:xfrm>
          <a:off x="1088223" y="830997"/>
          <a:ext cx="10642644" cy="5273833"/>
        </p:xfrm>
        <a:graphic>
          <a:graphicData uri="http://schemas.openxmlformats.org/drawingml/2006/table">
            <a:tbl>
              <a:tblPr firstRow="1" bandRow="1">
                <a:tableStyleId>{EB9631B5-78F2-41C9-869B-9F39066F8104}</a:tableStyleId>
              </a:tblPr>
              <a:tblGrid>
                <a:gridCol w="6218351">
                  <a:extLst>
                    <a:ext uri="{9D8B030D-6E8A-4147-A177-3AD203B41FA5}">
                      <a16:colId xmlns:a16="http://schemas.microsoft.com/office/drawing/2014/main" val="20000"/>
                    </a:ext>
                  </a:extLst>
                </a:gridCol>
                <a:gridCol w="4424293">
                  <a:extLst>
                    <a:ext uri="{9D8B030D-6E8A-4147-A177-3AD203B41FA5}">
                      <a16:colId xmlns:a16="http://schemas.microsoft.com/office/drawing/2014/main" val="20001"/>
                    </a:ext>
                  </a:extLst>
                </a:gridCol>
              </a:tblGrid>
              <a:tr h="532932">
                <a:tc>
                  <a:txBody>
                    <a:bodyPr/>
                    <a:lstStyle/>
                    <a:p>
                      <a:pPr algn="ctr"/>
                      <a:r>
                        <a:rPr lang="en-US" sz="2400" b="1" dirty="0">
                          <a:solidFill>
                            <a:schemeClr val="tx1"/>
                          </a:solidFill>
                        </a:rPr>
                        <a:t>Confounding Variables (Brown, 1995)</a:t>
                      </a:r>
                      <a:endParaRPr lang="en-US" sz="2400" dirty="0">
                        <a:solidFill>
                          <a:schemeClr val="tx1"/>
                        </a:solidFill>
                        <a:ea typeface="Calibri"/>
                        <a:cs typeface="Calibri"/>
                      </a:endParaRPr>
                    </a:p>
                  </a:txBody>
                  <a:tcPr marL="68580" marR="68580">
                    <a:lnB w="12700" cap="flat" cmpd="sng" algn="ctr">
                      <a:solidFill>
                        <a:schemeClr val="tx1"/>
                      </a:solidFill>
                      <a:prstDash val="solid"/>
                      <a:round/>
                      <a:headEnd type="none" w="med" len="med"/>
                      <a:tailEnd type="none" w="med" len="med"/>
                    </a:lnB>
                    <a:solidFill>
                      <a:srgbClr val="FF8300"/>
                    </a:solidFill>
                  </a:tcPr>
                </a:tc>
                <a:tc>
                  <a:txBody>
                    <a:bodyPr/>
                    <a:lstStyle/>
                    <a:p>
                      <a:pPr algn="ctr"/>
                      <a:r>
                        <a:rPr lang="en-US" sz="2400" b="1" i="0">
                          <a:solidFill>
                            <a:schemeClr val="tx1"/>
                          </a:solidFill>
                          <a:latin typeface="Calibri"/>
                          <a:ea typeface="Helvetica Neue" charset="0"/>
                          <a:cs typeface="Helvetica Neue" charset="0"/>
                        </a:rPr>
                        <a:t>Units/Levels/Missing Values Code</a:t>
                      </a:r>
                    </a:p>
                  </a:txBody>
                  <a:tcPr marL="68580" marR="68580">
                    <a:lnB w="12700" cap="flat" cmpd="sng" algn="ctr">
                      <a:solidFill>
                        <a:schemeClr val="tx1"/>
                      </a:solidFill>
                      <a:prstDash val="solid"/>
                      <a:round/>
                      <a:headEnd type="none" w="med" len="med"/>
                      <a:tailEnd type="none" w="med" len="med"/>
                    </a:lnB>
                    <a:solidFill>
                      <a:srgbClr val="FF8300"/>
                    </a:solidFill>
                  </a:tcPr>
                </a:tc>
                <a:extLst>
                  <a:ext uri="{0D108BD9-81ED-4DB2-BD59-A6C34878D82A}">
                    <a16:rowId xmlns:a16="http://schemas.microsoft.com/office/drawing/2014/main" val="10000"/>
                  </a:ext>
                </a:extLst>
              </a:tr>
              <a:tr h="2195027">
                <a:tc>
                  <a:txBody>
                    <a:bodyPr/>
                    <a:lstStyle/>
                    <a:p>
                      <a:pPr lvl="0"/>
                      <a:r>
                        <a:rPr lang="en-US" sz="2400" b="1" i="0" kern="1200" dirty="0">
                          <a:solidFill>
                            <a:schemeClr val="tx1">
                              <a:lumMod val="75000"/>
                              <a:lumOff val="25000"/>
                            </a:schemeClr>
                          </a:solidFill>
                          <a:effectLst/>
                          <a:latin typeface="Calibri"/>
                          <a:ea typeface="Helvetica Neue" charset="0"/>
                          <a:cs typeface="Helvetica Neue" charset="0"/>
                        </a:rPr>
                        <a:t>X</a:t>
                      </a:r>
                      <a:r>
                        <a:rPr lang="en-US" sz="2400" b="1" i="0" kern="1200" baseline="-25000" dirty="0">
                          <a:solidFill>
                            <a:schemeClr val="tx1">
                              <a:lumMod val="75000"/>
                              <a:lumOff val="25000"/>
                            </a:schemeClr>
                          </a:solidFill>
                          <a:effectLst/>
                          <a:latin typeface="Calibri"/>
                          <a:ea typeface="Helvetica Neue" charset="0"/>
                          <a:cs typeface="Helvetica Neue" charset="0"/>
                        </a:rPr>
                        <a:t>C1</a:t>
                      </a:r>
                      <a:r>
                        <a:rPr lang="en-US" sz="2400" b="1" i="0" kern="1200" dirty="0">
                          <a:solidFill>
                            <a:schemeClr val="tx1">
                              <a:lumMod val="75000"/>
                              <a:lumOff val="25000"/>
                            </a:schemeClr>
                          </a:solidFill>
                          <a:effectLst/>
                          <a:latin typeface="Calibri"/>
                          <a:ea typeface="Helvetica Neue" charset="0"/>
                          <a:cs typeface="Helvetica Neue" charset="0"/>
                        </a:rPr>
                        <a:t>: Race (Categorical – 6 levels)</a:t>
                      </a:r>
                    </a:p>
                    <a:p>
                      <a:pPr lvl="0"/>
                      <a:r>
                        <a:rPr lang="en-US" sz="2400" b="0" i="0" kern="1200" dirty="0">
                          <a:solidFill>
                            <a:schemeClr val="tx1">
                              <a:lumMod val="75000"/>
                              <a:lumOff val="25000"/>
                            </a:schemeClr>
                          </a:solidFill>
                          <a:effectLst/>
                          <a:latin typeface="Calibri"/>
                          <a:ea typeface="Helvetica Neue" charset="0"/>
                          <a:cs typeface="Helvetica Neue" charset="0"/>
                        </a:rPr>
                        <a:t>(RACE_R)</a:t>
                      </a:r>
                    </a:p>
                    <a:p>
                      <a:pPr lvl="0"/>
                      <a:endParaRPr lang="en-US" sz="2400" b="0" i="0" kern="1200" dirty="0">
                        <a:solidFill>
                          <a:schemeClr val="tx1">
                            <a:lumMod val="75000"/>
                            <a:lumOff val="25000"/>
                          </a:schemeClr>
                        </a:solidFill>
                        <a:effectLst/>
                        <a:latin typeface="Calibri"/>
                        <a:ea typeface="Helvetica Neue" charset="0"/>
                        <a:cs typeface="Helvetica Neue" charset="0"/>
                      </a:endParaRPr>
                    </a:p>
                    <a:p>
                      <a:pPr lvl="0">
                        <a:buNone/>
                      </a:pPr>
                      <a:r>
                        <a:rPr lang="en-US" sz="2400" b="0" i="0" kern="1200" dirty="0">
                          <a:solidFill>
                            <a:schemeClr val="tx1">
                              <a:lumMod val="75000"/>
                              <a:lumOff val="25000"/>
                            </a:schemeClr>
                          </a:solidFill>
                          <a:effectLst/>
                          <a:latin typeface="+mn-lt"/>
                        </a:rPr>
                        <a:t>Recoded </a:t>
                      </a:r>
                      <a:r>
                        <a:rPr lang="en-US" sz="2400" b="0" i="0" kern="1200" dirty="0">
                          <a:solidFill>
                            <a:schemeClr val="tx1">
                              <a:lumMod val="75000"/>
                              <a:lumOff val="25000"/>
                            </a:schemeClr>
                          </a:solidFill>
                          <a:effectLst/>
                          <a:latin typeface="Calibri"/>
                        </a:rPr>
                        <a:t>to 2 levels White and Non-White.  White includes Hispanics.</a:t>
                      </a: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a:buNone/>
                      </a:pPr>
                      <a:r>
                        <a:rPr lang="en-US" sz="2400" b="1" i="0" u="none" strike="noStrike" baseline="0" noProof="0" dirty="0">
                          <a:solidFill>
                            <a:schemeClr val="tx1">
                              <a:lumMod val="75000"/>
                              <a:lumOff val="25000"/>
                            </a:schemeClr>
                          </a:solidFill>
                          <a:latin typeface="+mn-lt"/>
                        </a:rPr>
                        <a:t>Levels</a:t>
                      </a:r>
                    </a:p>
                    <a:p>
                      <a:pPr lvl="0" algn="l">
                        <a:buNone/>
                      </a:pPr>
                      <a:r>
                        <a:rPr lang="en-US" sz="2400" b="0" i="0" u="none" strike="noStrike" baseline="0" noProof="0" dirty="0">
                          <a:solidFill>
                            <a:schemeClr val="tx1">
                              <a:lumMod val="75000"/>
                              <a:lumOff val="25000"/>
                            </a:schemeClr>
                          </a:solidFill>
                          <a:effectLst/>
                          <a:latin typeface="+mn-lt"/>
                        </a:rPr>
                        <a:t>1 White</a:t>
                      </a:r>
                    </a:p>
                    <a:p>
                      <a:pPr lvl="0" algn="l">
                        <a:buNone/>
                      </a:pPr>
                      <a:r>
                        <a:rPr lang="en-US" sz="2400" b="0" i="0" u="none" strike="noStrike" baseline="0" noProof="0" dirty="0">
                          <a:solidFill>
                            <a:schemeClr val="tx1">
                              <a:lumMod val="75000"/>
                              <a:lumOff val="25000"/>
                            </a:schemeClr>
                          </a:solidFill>
                          <a:effectLst/>
                          <a:latin typeface="+mn-lt"/>
                        </a:rPr>
                        <a:t>2 Non-White</a:t>
                      </a:r>
                      <a:endParaRPr lang="en-US" sz="2400" b="0" i="0" u="none" strike="noStrike" noProof="0" dirty="0">
                        <a:solidFill>
                          <a:srgbClr val="000000"/>
                        </a:solidFill>
                        <a:effectLst/>
                        <a:latin typeface="+mn-lt"/>
                      </a:endParaRPr>
                    </a:p>
                    <a:p>
                      <a:pPr lvl="0" algn="l">
                        <a:buNone/>
                      </a:pPr>
                      <a:endParaRPr lang="en-US" sz="2400" b="0" i="0" u="none" strike="noStrike" baseline="0" noProof="0" dirty="0">
                        <a:solidFill>
                          <a:schemeClr val="tx1">
                            <a:lumMod val="75000"/>
                            <a:lumOff val="25000"/>
                          </a:schemeClr>
                        </a:solidFill>
                        <a:latin typeface="+mn-lt"/>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545874">
                <a:tc>
                  <a:txBody>
                    <a:bodyPr/>
                    <a:lstStyle/>
                    <a:p>
                      <a:r>
                        <a:rPr lang="en-US" sz="2400" b="1" i="0" dirty="0">
                          <a:solidFill>
                            <a:schemeClr val="tx1">
                              <a:lumMod val="75000"/>
                              <a:lumOff val="25000"/>
                            </a:schemeClr>
                          </a:solidFill>
                          <a:latin typeface="Calibri"/>
                          <a:ea typeface="Helvetica Neue" charset="0"/>
                          <a:cs typeface="Helvetica Neue" charset="0"/>
                        </a:rPr>
                        <a:t>X</a:t>
                      </a:r>
                      <a:r>
                        <a:rPr lang="en-US" sz="2400" b="1" i="0" baseline="-25000" dirty="0">
                          <a:solidFill>
                            <a:schemeClr val="tx1">
                              <a:lumMod val="75000"/>
                              <a:lumOff val="25000"/>
                            </a:schemeClr>
                          </a:solidFill>
                          <a:latin typeface="Calibri"/>
                          <a:ea typeface="Helvetica Neue" charset="0"/>
                          <a:cs typeface="Helvetica Neue" charset="0"/>
                        </a:rPr>
                        <a:t>C2</a:t>
                      </a:r>
                      <a:r>
                        <a:rPr lang="en-US" sz="2400" b="1" i="0" dirty="0">
                          <a:solidFill>
                            <a:schemeClr val="tx1">
                              <a:lumMod val="75000"/>
                              <a:lumOff val="25000"/>
                            </a:schemeClr>
                          </a:solidFill>
                          <a:latin typeface="Calibri"/>
                          <a:ea typeface="Helvetica Neue" charset="0"/>
                          <a:cs typeface="Helvetica Neue" charset="0"/>
                        </a:rPr>
                        <a:t>: Income (Continuous)</a:t>
                      </a:r>
                    </a:p>
                    <a:p>
                      <a:r>
                        <a:rPr lang="en-US" sz="2400" b="0" i="0" dirty="0">
                          <a:solidFill>
                            <a:schemeClr val="tx1">
                              <a:lumMod val="75000"/>
                              <a:lumOff val="25000"/>
                            </a:schemeClr>
                          </a:solidFill>
                          <a:latin typeface="Calibri"/>
                          <a:ea typeface="Helvetica Neue" charset="0"/>
                          <a:cs typeface="Helvetica Neue" charset="0"/>
                        </a:rPr>
                        <a:t>(INCOME_WO)</a:t>
                      </a:r>
                    </a:p>
                    <a:p>
                      <a:pPr lvl="0">
                        <a:buNone/>
                      </a:pPr>
                      <a:endParaRPr lang="en-US" sz="2400" b="0" i="0" dirty="0">
                        <a:solidFill>
                          <a:schemeClr val="tx1">
                            <a:lumMod val="75000"/>
                            <a:lumOff val="25000"/>
                          </a:schemeClr>
                        </a:solidFill>
                        <a:latin typeface="Calibri"/>
                        <a:ea typeface="Helvetica Neue" charset="0"/>
                        <a:cs typeface="Helvetica Neue" charset="0"/>
                      </a:endParaRPr>
                    </a:p>
                    <a:p>
                      <a:pPr lvl="0">
                        <a:buNone/>
                      </a:pPr>
                      <a:r>
                        <a:rPr lang="en-US" sz="2400" b="0" i="0" dirty="0">
                          <a:solidFill>
                            <a:schemeClr val="tx1">
                              <a:lumMod val="75000"/>
                              <a:lumOff val="25000"/>
                            </a:schemeClr>
                          </a:solidFill>
                          <a:latin typeface="Calibri"/>
                          <a:ea typeface="Helvetica Neue" charset="0"/>
                          <a:cs typeface="Helvetica Neue" charset="0"/>
                        </a:rPr>
                        <a:t>Recoded to INCOME_WO from INCOME </a:t>
                      </a:r>
                      <a:r>
                        <a:rPr lang="en-US" sz="2400" b="0" i="0" dirty="0">
                          <a:solidFill>
                            <a:schemeClr val="tx1">
                              <a:lumMod val="75000"/>
                              <a:lumOff val="25000"/>
                            </a:schemeClr>
                          </a:solidFill>
                          <a:latin typeface="+mn-lt"/>
                          <a:ea typeface="Helvetica Neue" charset="0"/>
                          <a:cs typeface="Helvetica Neue" charset="0"/>
                        </a:rPr>
                        <a:t>with the removal </a:t>
                      </a:r>
                      <a:r>
                        <a:rPr lang="en-US" sz="2400" b="0" i="0" dirty="0">
                          <a:solidFill>
                            <a:schemeClr val="tx1">
                              <a:lumMod val="75000"/>
                              <a:lumOff val="25000"/>
                            </a:schemeClr>
                          </a:solidFill>
                          <a:latin typeface="Calibri"/>
                          <a:ea typeface="Helvetica Neue" charset="0"/>
                          <a:cs typeface="Helvetica Neue" charset="0"/>
                        </a:rPr>
                        <a:t>of the 56 outliers</a:t>
                      </a: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a:buNone/>
                      </a:pPr>
                      <a:r>
                        <a:rPr lang="en-US" sz="2400" b="1" i="0" u="none" strike="noStrike" baseline="0" noProof="0" dirty="0">
                          <a:solidFill>
                            <a:schemeClr val="tx1">
                              <a:lumMod val="75000"/>
                              <a:lumOff val="25000"/>
                            </a:schemeClr>
                          </a:solidFill>
                          <a:latin typeface="+mn-lt"/>
                        </a:rPr>
                        <a:t>Units/Range (Min, Max):</a:t>
                      </a:r>
                      <a:r>
                        <a:rPr lang="en-US" sz="2400" b="0" i="0" u="none" strike="noStrike" baseline="0" noProof="0" dirty="0">
                          <a:solidFill>
                            <a:schemeClr val="tx1">
                              <a:lumMod val="75000"/>
                              <a:lumOff val="25000"/>
                            </a:schemeClr>
                          </a:solidFill>
                          <a:latin typeface="+mn-lt"/>
                        </a:rPr>
                        <a:t> </a:t>
                      </a:r>
                      <a:endParaRPr lang="en-US" sz="2400" dirty="0">
                        <a:latin typeface="+mn-lt"/>
                      </a:endParaRPr>
                    </a:p>
                    <a:p>
                      <a:pPr lvl="0" algn="l">
                        <a:buNone/>
                      </a:pPr>
                      <a:r>
                        <a:rPr lang="en-US" sz="2400" b="0" i="0" u="none" strike="noStrike" baseline="0" noProof="0" dirty="0">
                          <a:solidFill>
                            <a:schemeClr val="tx1">
                              <a:lumMod val="75000"/>
                              <a:lumOff val="25000"/>
                            </a:schemeClr>
                          </a:solidFill>
                          <a:latin typeface="+mn-lt"/>
                        </a:rPr>
                        <a:t>$ USD / 24 (0, 200,000)</a:t>
                      </a:r>
                    </a:p>
                    <a:p>
                      <a:pPr lvl="0" algn="l">
                        <a:buNone/>
                      </a:pPr>
                      <a:endParaRPr lang="en-US" sz="2400" b="0" i="0" u="none" strike="noStrike" baseline="0" noProof="0" dirty="0">
                        <a:solidFill>
                          <a:schemeClr val="tx1">
                            <a:lumMod val="75000"/>
                            <a:lumOff val="25000"/>
                          </a:schemeClr>
                        </a:solidFill>
                        <a:latin typeface="+mn-lt"/>
                      </a:endParaRPr>
                    </a:p>
                    <a:p>
                      <a:pPr lvl="0" algn="l">
                        <a:lnSpc>
                          <a:spcPct val="100000"/>
                        </a:lnSpc>
                        <a:spcBef>
                          <a:spcPts val="0"/>
                        </a:spcBef>
                        <a:spcAft>
                          <a:spcPts val="0"/>
                        </a:spcAft>
                        <a:buNone/>
                      </a:pPr>
                      <a:r>
                        <a:rPr lang="en-US" sz="2400" b="1" i="0" u="none" strike="noStrike" noProof="0" dirty="0">
                          <a:solidFill>
                            <a:srgbClr val="000000"/>
                          </a:solidFill>
                          <a:effectLst/>
                          <a:latin typeface="+mn-lt"/>
                        </a:rPr>
                        <a:t>Missing Values</a:t>
                      </a:r>
                    </a:p>
                    <a:p>
                      <a:pPr lvl="0" algn="l">
                        <a:lnSpc>
                          <a:spcPct val="100000"/>
                        </a:lnSpc>
                        <a:spcBef>
                          <a:spcPts val="0"/>
                        </a:spcBef>
                        <a:spcAft>
                          <a:spcPts val="0"/>
                        </a:spcAft>
                        <a:buNone/>
                      </a:pPr>
                      <a:r>
                        <a:rPr lang="en-US" sz="2400" b="0" i="0" u="none" strike="noStrike" noProof="0" dirty="0">
                          <a:solidFill>
                            <a:srgbClr val="000000"/>
                          </a:solidFill>
                          <a:effectLst/>
                          <a:latin typeface="+mn-lt"/>
                        </a:rPr>
                        <a:t>None</a:t>
                      </a:r>
                    </a:p>
                    <a:p>
                      <a:pPr lvl="0" algn="l">
                        <a:buNone/>
                      </a:pPr>
                      <a:endParaRPr lang="en-US" sz="2400" b="0" i="0" u="none" strike="noStrike" baseline="0" noProof="0" dirty="0">
                        <a:solidFill>
                          <a:schemeClr val="tx1">
                            <a:lumMod val="75000"/>
                            <a:lumOff val="25000"/>
                          </a:schemeClr>
                        </a:solidFill>
                        <a:latin typeface="Calibri"/>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3" name="TextBox 2">
            <a:extLst>
              <a:ext uri="{FF2B5EF4-FFF2-40B4-BE49-F238E27FC236}">
                <a16:creationId xmlns:a16="http://schemas.microsoft.com/office/drawing/2014/main" id="{9A19E431-35D6-5A2B-52E6-30B34E231CA5}"/>
              </a:ext>
            </a:extLst>
          </p:cNvPr>
          <p:cNvSpPr txBox="1"/>
          <p:nvPr/>
        </p:nvSpPr>
        <p:spPr>
          <a:xfrm>
            <a:off x="0" y="0"/>
            <a:ext cx="12192000" cy="830997"/>
          </a:xfrm>
          <a:prstGeom prst="rect">
            <a:avLst/>
          </a:prstGeom>
          <a:solidFill>
            <a:srgbClr val="FF8300"/>
          </a:solidFill>
        </p:spPr>
        <p:txBody>
          <a:bodyPr wrap="square" lIns="91440" tIns="45720" rIns="91440" bIns="45720" rtlCol="0" anchor="t">
            <a:spAutoFit/>
          </a:bodyPr>
          <a:lstStyle/>
          <a:p>
            <a:pPr algn="ctr"/>
            <a:r>
              <a:rPr lang="en-US" sz="2400" b="1" dirty="0"/>
              <a:t>MULTIPLE LINEÅR REGRESSION</a:t>
            </a:r>
          </a:p>
          <a:p>
            <a:pPr algn="ctr"/>
            <a:r>
              <a:rPr lang="en-US" sz="2400" b="1" dirty="0"/>
              <a:t>Data Management </a:t>
            </a:r>
            <a:endParaRPr lang="en-US" sz="2400" dirty="0"/>
          </a:p>
        </p:txBody>
      </p:sp>
    </p:spTree>
    <p:extLst>
      <p:ext uri="{BB962C8B-B14F-4D97-AF65-F5344CB8AC3E}">
        <p14:creationId xmlns:p14="http://schemas.microsoft.com/office/powerpoint/2010/main" val="5521499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FB95A-64DC-3E79-C26A-72BA1A7CC2D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59812E7-A973-1EFF-8DF2-023F45132C29}"/>
              </a:ext>
            </a:extLst>
          </p:cNvPr>
          <p:cNvSpPr txBox="1"/>
          <p:nvPr/>
        </p:nvSpPr>
        <p:spPr>
          <a:xfrm>
            <a:off x="0" y="2967335"/>
            <a:ext cx="12192000" cy="461665"/>
          </a:xfrm>
          <a:prstGeom prst="rect">
            <a:avLst/>
          </a:prstGeom>
          <a:solidFill>
            <a:srgbClr val="FF8300"/>
          </a:solidFill>
        </p:spPr>
        <p:txBody>
          <a:bodyPr wrap="square" lIns="91440" tIns="45720" rIns="91440" bIns="45720" rtlCol="0" anchor="t">
            <a:spAutoFit/>
          </a:bodyPr>
          <a:lstStyle/>
          <a:p>
            <a:pPr algn="ctr"/>
            <a:r>
              <a:rPr lang="en-US" sz="2400" b="1" dirty="0"/>
              <a:t>Results</a:t>
            </a:r>
          </a:p>
        </p:txBody>
      </p:sp>
    </p:spTree>
    <p:extLst>
      <p:ext uri="{BB962C8B-B14F-4D97-AF65-F5344CB8AC3E}">
        <p14:creationId xmlns:p14="http://schemas.microsoft.com/office/powerpoint/2010/main" val="22347391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4C46F-64E4-51DA-164E-A60AD5E2E24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43A2A2D-33C7-8AB2-071A-77DA59E850FD}"/>
              </a:ext>
            </a:extLst>
          </p:cNvPr>
          <p:cNvSpPr txBox="1"/>
          <p:nvPr/>
        </p:nvSpPr>
        <p:spPr>
          <a:xfrm>
            <a:off x="0" y="15149"/>
            <a:ext cx="12192000" cy="830997"/>
          </a:xfrm>
          <a:prstGeom prst="rect">
            <a:avLst/>
          </a:prstGeom>
          <a:solidFill>
            <a:srgbClr val="FF8300"/>
          </a:solidFill>
        </p:spPr>
        <p:txBody>
          <a:bodyPr wrap="square" lIns="91440" tIns="45720" rIns="91440" bIns="45720" rtlCol="0" anchor="t">
            <a:spAutoFit/>
          </a:bodyPr>
          <a:lstStyle/>
          <a:p>
            <a:pPr algn="ctr"/>
            <a:r>
              <a:rPr lang="en-US" sz="2400" b="1" dirty="0"/>
              <a:t>DESCRIPTIVE STATISTICS </a:t>
            </a:r>
          </a:p>
          <a:p>
            <a:pPr algn="ctr"/>
            <a:r>
              <a:rPr lang="en-US" sz="2400" b="1" u="none" strike="noStrike" dirty="0">
                <a:effectLst/>
              </a:rPr>
              <a:t>The 2022 Military Health and Well-Being Project from ICPSR Michigan (N=1,495)</a:t>
            </a:r>
            <a:endParaRPr lang="en-US" sz="2400" dirty="0">
              <a:ea typeface="Calibri" panose="020F0502020204030204"/>
              <a:cs typeface="Calibri" panose="020F0502020204030204"/>
            </a:endParaRPr>
          </a:p>
        </p:txBody>
      </p:sp>
      <p:graphicFrame>
        <p:nvGraphicFramePr>
          <p:cNvPr id="6" name="Table 5">
            <a:extLst>
              <a:ext uri="{FF2B5EF4-FFF2-40B4-BE49-F238E27FC236}">
                <a16:creationId xmlns:a16="http://schemas.microsoft.com/office/drawing/2014/main" id="{1DA487F0-3853-458A-9DEF-232297816E63}"/>
              </a:ext>
            </a:extLst>
          </p:cNvPr>
          <p:cNvGraphicFramePr>
            <a:graphicFrameLocks noGrp="1"/>
          </p:cNvGraphicFramePr>
          <p:nvPr>
            <p:extLst>
              <p:ext uri="{D42A27DB-BD31-4B8C-83A1-F6EECF244321}">
                <p14:modId xmlns:p14="http://schemas.microsoft.com/office/powerpoint/2010/main" val="3991018908"/>
              </p:ext>
            </p:extLst>
          </p:nvPr>
        </p:nvGraphicFramePr>
        <p:xfrm>
          <a:off x="1937084" y="931287"/>
          <a:ext cx="9420728" cy="5730947"/>
        </p:xfrm>
        <a:graphic>
          <a:graphicData uri="http://schemas.openxmlformats.org/drawingml/2006/table">
            <a:tbl>
              <a:tblPr>
                <a:tableStyleId>{5C22544A-7EE6-4342-B048-85BDC9FD1C3A}</a:tableStyleId>
              </a:tblPr>
              <a:tblGrid>
                <a:gridCol w="3907769">
                  <a:extLst>
                    <a:ext uri="{9D8B030D-6E8A-4147-A177-3AD203B41FA5}">
                      <a16:colId xmlns:a16="http://schemas.microsoft.com/office/drawing/2014/main" val="4108295791"/>
                    </a:ext>
                  </a:extLst>
                </a:gridCol>
                <a:gridCol w="870869">
                  <a:extLst>
                    <a:ext uri="{9D8B030D-6E8A-4147-A177-3AD203B41FA5}">
                      <a16:colId xmlns:a16="http://schemas.microsoft.com/office/drawing/2014/main" val="3722506042"/>
                    </a:ext>
                  </a:extLst>
                </a:gridCol>
                <a:gridCol w="2728558">
                  <a:extLst>
                    <a:ext uri="{9D8B030D-6E8A-4147-A177-3AD203B41FA5}">
                      <a16:colId xmlns:a16="http://schemas.microsoft.com/office/drawing/2014/main" val="328755886"/>
                    </a:ext>
                  </a:extLst>
                </a:gridCol>
                <a:gridCol w="1913532">
                  <a:extLst>
                    <a:ext uri="{9D8B030D-6E8A-4147-A177-3AD203B41FA5}">
                      <a16:colId xmlns:a16="http://schemas.microsoft.com/office/drawing/2014/main" val="3365742776"/>
                    </a:ext>
                  </a:extLst>
                </a:gridCol>
              </a:tblGrid>
              <a:tr h="177080">
                <a:tc>
                  <a:txBody>
                    <a:bodyPr/>
                    <a:lstStyle/>
                    <a:p>
                      <a:pPr algn="l" fontAlgn="b"/>
                      <a:r>
                        <a:rPr lang="en-US" sz="1200" u="none" strike="noStrike" dirty="0">
                          <a:solidFill>
                            <a:schemeClr val="bg1"/>
                          </a:solidFill>
                          <a:effectLst/>
                          <a:highlight>
                            <a:srgbClr val="000000"/>
                          </a:highlight>
                        </a:rPr>
                        <a:t>Table 3 Descriptive Statistics for Dataset Variables </a:t>
                      </a:r>
                      <a:endParaRPr lang="en-US" sz="1200" b="1" i="0" u="none" strike="noStrike" dirty="0">
                        <a:solidFill>
                          <a:schemeClr val="bg1"/>
                        </a:solidFill>
                        <a:effectLst/>
                        <a:highlight>
                          <a:srgbClr val="000000"/>
                        </a:highlight>
                        <a:latin typeface="TimesNewRomanPSMT"/>
                      </a:endParaRPr>
                    </a:p>
                  </a:txBody>
                  <a:tcPr marL="4422" marR="4422" marT="4422" marB="0" anchor="b">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1200" b="1" u="none" strike="noStrike" dirty="0">
                          <a:solidFill>
                            <a:schemeClr val="bg1"/>
                          </a:solidFill>
                          <a:effectLst/>
                        </a:rPr>
                        <a:t>N</a:t>
                      </a:r>
                      <a:endParaRPr lang="en-US" sz="1200" b="1" i="0" u="none" strike="noStrike" dirty="0">
                        <a:solidFill>
                          <a:schemeClr val="bg1"/>
                        </a:solidFill>
                        <a:effectLst/>
                        <a:latin typeface="TimesNewRomanPSMT"/>
                      </a:endParaRPr>
                    </a:p>
                  </a:txBody>
                  <a:tcPr marL="4422" marR="4422" marT="4422" marB="0" anchor="b">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1200" b="1" u="none" strike="noStrike" dirty="0">
                          <a:solidFill>
                            <a:schemeClr val="bg1"/>
                          </a:solidFill>
                          <a:effectLst/>
                        </a:rPr>
                        <a:t>Median (Q1, Q3)</a:t>
                      </a:r>
                      <a:endParaRPr lang="en-US" sz="1200" b="1" i="0" u="none" strike="noStrike" dirty="0">
                        <a:solidFill>
                          <a:schemeClr val="bg1"/>
                        </a:solidFill>
                        <a:effectLst/>
                        <a:latin typeface="TimesNewRomanPSMT"/>
                      </a:endParaRPr>
                    </a:p>
                  </a:txBody>
                  <a:tcPr marL="4422" marR="4422" marT="4422" marB="0" anchor="b">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1200" b="1" u="none" strike="noStrike" dirty="0">
                          <a:solidFill>
                            <a:schemeClr val="bg1"/>
                          </a:solidFill>
                          <a:effectLst/>
                        </a:rPr>
                        <a:t>Frequency (%)</a:t>
                      </a:r>
                      <a:endParaRPr lang="en-US" sz="1200" b="1" i="0" u="none" strike="noStrike" dirty="0">
                        <a:solidFill>
                          <a:schemeClr val="bg1"/>
                        </a:solidFill>
                        <a:effectLst/>
                        <a:latin typeface="TimesNewRomanPSMT"/>
                      </a:endParaRPr>
                    </a:p>
                  </a:txBody>
                  <a:tcPr marL="4422" marR="4422" marT="4422" marB="0" anchor="b">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002734408"/>
                  </a:ext>
                </a:extLst>
              </a:tr>
              <a:tr h="139487">
                <a:tc>
                  <a:txBody>
                    <a:bodyPr/>
                    <a:lstStyle/>
                    <a:p>
                      <a:pPr algn="r" fontAlgn="b"/>
                      <a:r>
                        <a:rPr lang="en-US" sz="900" b="1" u="none" strike="noStrike" dirty="0">
                          <a:solidFill>
                            <a:schemeClr val="bg1"/>
                          </a:solidFill>
                          <a:effectLst/>
                        </a:rPr>
                        <a:t>Age </a:t>
                      </a:r>
                      <a:r>
                        <a:rPr lang="en-US" sz="900" u="none" strike="noStrike" dirty="0">
                          <a:solidFill>
                            <a:schemeClr val="bg1"/>
                          </a:solidFill>
                          <a:effectLst/>
                        </a:rPr>
                        <a:t> (years)</a:t>
                      </a:r>
                      <a:endParaRPr lang="en-US" sz="900" b="1" i="0" u="none" strike="noStrike" dirty="0">
                        <a:solidFill>
                          <a:schemeClr val="bg1"/>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900" u="none" strike="noStrike" dirty="0">
                          <a:effectLst/>
                        </a:rPr>
                        <a:t>1495</a:t>
                      </a:r>
                      <a:endParaRPr lang="en-US" sz="900" b="0" i="0" u="none" strike="noStrike" dirty="0">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900" u="none" strike="noStrike" dirty="0">
                          <a:effectLst/>
                        </a:rPr>
                        <a:t>68.0 (18.0, 86.0)</a:t>
                      </a:r>
                      <a:endParaRPr lang="en-US" sz="900" b="0" i="0" u="none" strike="noStrike" dirty="0">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endParaRPr lang="en-US" sz="900" b="0" i="0" u="none" strike="noStrike" dirty="0">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17625577"/>
                  </a:ext>
                </a:extLst>
              </a:tr>
              <a:tr h="139487">
                <a:tc>
                  <a:txBody>
                    <a:bodyPr/>
                    <a:lstStyle/>
                    <a:p>
                      <a:pPr algn="r" fontAlgn="b"/>
                      <a:r>
                        <a:rPr lang="en-US" sz="900" b="1" u="none" strike="noStrike" dirty="0">
                          <a:solidFill>
                            <a:schemeClr val="bg1"/>
                          </a:solidFill>
                          <a:effectLst/>
                        </a:rPr>
                        <a:t>Branch</a:t>
                      </a:r>
                      <a:endParaRPr lang="en-US" sz="900" b="1" i="0" u="none" strike="noStrike" dirty="0">
                        <a:solidFill>
                          <a:schemeClr val="bg1"/>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endParaRPr lang="en-US" sz="900" b="1" i="0" u="none" strike="noStrike" dirty="0">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endParaRPr lang="en-US" sz="900" b="0" i="0" u="none" strike="noStrike" dirty="0">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endParaRPr lang="en-US" sz="900" b="0" i="0" u="none" strike="noStrike" dirty="0">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9856661"/>
                  </a:ext>
                </a:extLst>
              </a:tr>
              <a:tr h="139487">
                <a:tc>
                  <a:txBody>
                    <a:bodyPr/>
                    <a:lstStyle/>
                    <a:p>
                      <a:pPr algn="r" fontAlgn="b"/>
                      <a:r>
                        <a:rPr lang="en-US" sz="900" u="none" strike="noStrike" dirty="0">
                          <a:solidFill>
                            <a:schemeClr val="bg1"/>
                          </a:solidFill>
                          <a:effectLst/>
                        </a:rPr>
                        <a:t>Air Force/Air Force Reserve </a:t>
                      </a:r>
                      <a:endParaRPr lang="en-US" sz="900" b="0" i="1" u="none" strike="noStrike" dirty="0">
                        <a:solidFill>
                          <a:schemeClr val="bg1"/>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endParaRPr lang="en-US" sz="900" b="0" i="0" u="none" strike="noStrike">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endParaRPr lang="en-US" sz="900" b="0" i="0" u="none" strike="noStrike" dirty="0">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900" u="none" strike="noStrike" dirty="0">
                          <a:effectLst/>
                        </a:rPr>
                        <a:t>366 (24.5%)</a:t>
                      </a:r>
                      <a:endParaRPr lang="en-US" sz="900" b="0" i="0" u="none" strike="noStrike" dirty="0">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6506386"/>
                  </a:ext>
                </a:extLst>
              </a:tr>
              <a:tr h="139487">
                <a:tc>
                  <a:txBody>
                    <a:bodyPr/>
                    <a:lstStyle/>
                    <a:p>
                      <a:pPr algn="r" fontAlgn="b"/>
                      <a:r>
                        <a:rPr lang="en-US" sz="900" u="none" strike="noStrike" dirty="0">
                          <a:solidFill>
                            <a:schemeClr val="bg1"/>
                          </a:solidFill>
                          <a:effectLst/>
                        </a:rPr>
                        <a:t>Air National Guard</a:t>
                      </a:r>
                      <a:endParaRPr lang="en-US" sz="900" b="0" i="1" u="none" strike="noStrike" dirty="0">
                        <a:solidFill>
                          <a:schemeClr val="bg1"/>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endParaRPr lang="en-US" sz="900" b="0" i="0" u="none" strike="noStrike">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endParaRPr lang="en-US" sz="900" b="0" i="0" u="none" strike="noStrike" dirty="0">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900" u="none" strike="noStrike" dirty="0">
                          <a:effectLst/>
                        </a:rPr>
                        <a:t>36 (2.4%)</a:t>
                      </a:r>
                      <a:endParaRPr lang="en-US" sz="900" b="0" i="0" u="none" strike="noStrike" dirty="0">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0044624"/>
                  </a:ext>
                </a:extLst>
              </a:tr>
              <a:tr h="139487">
                <a:tc>
                  <a:txBody>
                    <a:bodyPr/>
                    <a:lstStyle/>
                    <a:p>
                      <a:pPr algn="r" fontAlgn="b"/>
                      <a:r>
                        <a:rPr lang="en-US" sz="900" u="none" strike="noStrike" dirty="0">
                          <a:solidFill>
                            <a:schemeClr val="bg1"/>
                          </a:solidFill>
                          <a:effectLst/>
                        </a:rPr>
                        <a:t>Army/Army Reserve</a:t>
                      </a:r>
                      <a:endParaRPr lang="en-US" sz="900" b="0" i="1" u="none" strike="noStrike" dirty="0">
                        <a:solidFill>
                          <a:schemeClr val="bg1"/>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endParaRPr lang="en-US" sz="900" b="0" i="0" u="none" strike="noStrike">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endParaRPr lang="en-US" sz="900" b="0" i="0" u="none" strike="noStrike" dirty="0">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900" u="none" strike="noStrike" dirty="0">
                          <a:effectLst/>
                        </a:rPr>
                        <a:t>491 (32.8%)</a:t>
                      </a:r>
                      <a:endParaRPr lang="en-US" sz="900" b="0" i="0" u="none" strike="noStrike" dirty="0">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29768542"/>
                  </a:ext>
                </a:extLst>
              </a:tr>
              <a:tr h="139487">
                <a:tc>
                  <a:txBody>
                    <a:bodyPr/>
                    <a:lstStyle/>
                    <a:p>
                      <a:pPr algn="r" fontAlgn="b"/>
                      <a:r>
                        <a:rPr lang="en-US" sz="900" u="none" strike="noStrike" dirty="0">
                          <a:solidFill>
                            <a:schemeClr val="bg1"/>
                          </a:solidFill>
                          <a:effectLst/>
                        </a:rPr>
                        <a:t>Army National Guard</a:t>
                      </a:r>
                      <a:endParaRPr lang="en-US" sz="900" b="0" i="1" u="none" strike="noStrike" dirty="0">
                        <a:solidFill>
                          <a:schemeClr val="bg1"/>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endParaRPr lang="en-US" sz="900" b="0" i="0" u="none" strike="noStrike">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endParaRPr lang="en-US" sz="900" b="0" i="0" u="none" strike="noStrike">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900" u="none" strike="noStrike" dirty="0">
                          <a:effectLst/>
                        </a:rPr>
                        <a:t>115 (7.7%)</a:t>
                      </a:r>
                      <a:endParaRPr lang="en-US" sz="900" b="0" i="0" u="none" strike="noStrike" dirty="0">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25219575"/>
                  </a:ext>
                </a:extLst>
              </a:tr>
              <a:tr h="139487">
                <a:tc>
                  <a:txBody>
                    <a:bodyPr/>
                    <a:lstStyle/>
                    <a:p>
                      <a:pPr algn="r" fontAlgn="b"/>
                      <a:r>
                        <a:rPr lang="en-US" sz="900" u="none" strike="noStrike" dirty="0">
                          <a:solidFill>
                            <a:schemeClr val="bg1"/>
                          </a:solidFill>
                          <a:effectLst/>
                        </a:rPr>
                        <a:t>Coast Guard/Coast Guard Reserve</a:t>
                      </a:r>
                      <a:endParaRPr lang="en-US" sz="900" b="0" i="1" u="none" strike="noStrike" dirty="0">
                        <a:solidFill>
                          <a:schemeClr val="bg1"/>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endParaRPr lang="en-US" sz="900" b="0" i="0" u="none" strike="noStrike">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endParaRPr lang="en-US" sz="900" b="0" i="0" u="none" strike="noStrike" dirty="0">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900" u="none" strike="noStrike" dirty="0">
                          <a:effectLst/>
                        </a:rPr>
                        <a:t>42 (2.8%)</a:t>
                      </a:r>
                      <a:endParaRPr lang="en-US" sz="900" b="0" i="0" u="none" strike="noStrike" dirty="0">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7190747"/>
                  </a:ext>
                </a:extLst>
              </a:tr>
              <a:tr h="139487">
                <a:tc>
                  <a:txBody>
                    <a:bodyPr/>
                    <a:lstStyle/>
                    <a:p>
                      <a:pPr algn="r" fontAlgn="b"/>
                      <a:r>
                        <a:rPr lang="en-US" sz="900" u="none" strike="noStrike" dirty="0">
                          <a:solidFill>
                            <a:schemeClr val="bg1"/>
                          </a:solidFill>
                          <a:effectLst/>
                        </a:rPr>
                        <a:t>Marine Corps/Marine Corps Reserve</a:t>
                      </a:r>
                      <a:endParaRPr lang="en-US" sz="900" b="0" i="1" u="none" strike="noStrike" dirty="0">
                        <a:solidFill>
                          <a:schemeClr val="bg1"/>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endParaRPr lang="en-US" sz="900" b="0" i="0" u="none" strike="noStrike">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endParaRPr lang="en-US" sz="900" b="0" i="0" u="none" strike="noStrike">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900" u="none" strike="noStrike" dirty="0">
                          <a:effectLst/>
                        </a:rPr>
                        <a:t>122 (8.2%)</a:t>
                      </a:r>
                      <a:endParaRPr lang="en-US" sz="900" b="0" i="0" u="none" strike="noStrike" dirty="0">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69780375"/>
                  </a:ext>
                </a:extLst>
              </a:tr>
              <a:tr h="139487">
                <a:tc>
                  <a:txBody>
                    <a:bodyPr/>
                    <a:lstStyle/>
                    <a:p>
                      <a:pPr algn="r" fontAlgn="b"/>
                      <a:r>
                        <a:rPr lang="en-US" sz="900" u="none" strike="noStrike" dirty="0">
                          <a:solidFill>
                            <a:schemeClr val="bg1"/>
                          </a:solidFill>
                          <a:effectLst/>
                        </a:rPr>
                        <a:t>Navy/Navy Reserve</a:t>
                      </a:r>
                      <a:endParaRPr lang="en-US" sz="900" b="0" i="1" u="none" strike="noStrike" dirty="0">
                        <a:solidFill>
                          <a:schemeClr val="bg1"/>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endParaRPr lang="en-US" sz="900" b="0" i="0" u="none" strike="noStrike">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endParaRPr lang="en-US" sz="900" b="0" i="0" u="none" strike="noStrike">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900" u="none" strike="noStrike" dirty="0">
                          <a:effectLst/>
                        </a:rPr>
                        <a:t>323 (21.6%)</a:t>
                      </a:r>
                      <a:endParaRPr lang="en-US" sz="900" b="0" i="0" u="none" strike="noStrike" dirty="0">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67806421"/>
                  </a:ext>
                </a:extLst>
              </a:tr>
              <a:tr h="139487">
                <a:tc>
                  <a:txBody>
                    <a:bodyPr/>
                    <a:lstStyle/>
                    <a:p>
                      <a:pPr algn="r" fontAlgn="b"/>
                      <a:r>
                        <a:rPr lang="en-US" sz="900" b="1" u="none" strike="noStrike" dirty="0">
                          <a:solidFill>
                            <a:schemeClr val="bg1"/>
                          </a:solidFill>
                          <a:effectLst/>
                        </a:rPr>
                        <a:t>Employed </a:t>
                      </a:r>
                      <a:endParaRPr lang="en-US" sz="900" b="1" i="0" u="none" strike="noStrike" dirty="0">
                        <a:solidFill>
                          <a:schemeClr val="bg1"/>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900" u="none" strike="noStrike">
                          <a:effectLst/>
                        </a:rPr>
                        <a:t>1495</a:t>
                      </a:r>
                      <a:endParaRPr lang="en-US" sz="900" b="0" i="0" u="none" strike="noStrike">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endParaRPr lang="en-US" sz="900" b="0" i="0" u="none" strike="noStrike">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endParaRPr lang="en-US" sz="900" b="0" i="0" u="none" strike="noStrike" dirty="0">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6163352"/>
                  </a:ext>
                </a:extLst>
              </a:tr>
              <a:tr h="139487">
                <a:tc>
                  <a:txBody>
                    <a:bodyPr/>
                    <a:lstStyle/>
                    <a:p>
                      <a:pPr algn="r" fontAlgn="b"/>
                      <a:r>
                        <a:rPr lang="en-US" sz="900" i="1" u="none" strike="noStrike" dirty="0">
                          <a:solidFill>
                            <a:schemeClr val="bg1"/>
                          </a:solidFill>
                          <a:effectLst/>
                        </a:rPr>
                        <a:t>No</a:t>
                      </a:r>
                      <a:endParaRPr lang="en-US" sz="900" b="0" i="1" u="none" strike="noStrike" dirty="0">
                        <a:solidFill>
                          <a:schemeClr val="bg1"/>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endParaRPr lang="en-US" sz="900" b="0" i="0" u="none" strike="noStrike">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endParaRPr lang="en-US" sz="900" b="0" i="0" u="none" strike="noStrike">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900" u="none" strike="noStrike" dirty="0">
                          <a:effectLst/>
                        </a:rPr>
                        <a:t>604 (40.4%)</a:t>
                      </a:r>
                      <a:endParaRPr lang="en-US" sz="900" b="0" i="0" u="none" strike="noStrike" dirty="0">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9191898"/>
                  </a:ext>
                </a:extLst>
              </a:tr>
              <a:tr h="139487">
                <a:tc>
                  <a:txBody>
                    <a:bodyPr/>
                    <a:lstStyle/>
                    <a:p>
                      <a:pPr algn="r" fontAlgn="b"/>
                      <a:r>
                        <a:rPr lang="en-US" sz="900" i="1" u="none" strike="noStrike" dirty="0">
                          <a:solidFill>
                            <a:schemeClr val="bg1"/>
                          </a:solidFill>
                          <a:effectLst/>
                        </a:rPr>
                        <a:t>Yes</a:t>
                      </a:r>
                      <a:endParaRPr lang="en-US" sz="900" b="0" i="1" u="none" strike="noStrike" dirty="0">
                        <a:solidFill>
                          <a:schemeClr val="bg1"/>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endParaRPr lang="en-US" sz="900" b="0" i="0" u="none" strike="noStrike">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endParaRPr lang="en-US" sz="900" b="0" i="0" u="none" strike="noStrike">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900" u="none" strike="noStrike" dirty="0">
                          <a:effectLst/>
                        </a:rPr>
                        <a:t>891 (59.6%)</a:t>
                      </a:r>
                      <a:endParaRPr lang="en-US" sz="900" b="0" i="0" u="none" strike="noStrike" dirty="0">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1572471"/>
                  </a:ext>
                </a:extLst>
              </a:tr>
              <a:tr h="139487">
                <a:tc>
                  <a:txBody>
                    <a:bodyPr/>
                    <a:lstStyle/>
                    <a:p>
                      <a:pPr algn="r" fontAlgn="b"/>
                      <a:r>
                        <a:rPr lang="en-US" sz="900" b="1" i="1" u="none" strike="noStrike" dirty="0">
                          <a:solidFill>
                            <a:schemeClr val="bg1"/>
                          </a:solidFill>
                          <a:effectLst/>
                        </a:rPr>
                        <a:t>Gender</a:t>
                      </a:r>
                      <a:endParaRPr lang="en-US" sz="900" b="1" i="1" u="none" strike="noStrike" dirty="0">
                        <a:solidFill>
                          <a:schemeClr val="bg1"/>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900" u="none" strike="noStrike">
                          <a:effectLst/>
                        </a:rPr>
                        <a:t>1495</a:t>
                      </a:r>
                      <a:endParaRPr lang="en-US" sz="900" b="0" i="0" u="none" strike="noStrike">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endParaRPr lang="en-US" sz="900" b="0" i="0" u="none" strike="noStrike">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endParaRPr lang="en-US" sz="900" b="0" i="0" u="none" strike="noStrike" dirty="0">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6617623"/>
                  </a:ext>
                </a:extLst>
              </a:tr>
              <a:tr h="139487">
                <a:tc>
                  <a:txBody>
                    <a:bodyPr/>
                    <a:lstStyle/>
                    <a:p>
                      <a:pPr algn="r" fontAlgn="b"/>
                      <a:r>
                        <a:rPr lang="en-US" sz="900" i="1" u="none" strike="noStrike" dirty="0">
                          <a:solidFill>
                            <a:schemeClr val="bg1"/>
                          </a:solidFill>
                          <a:effectLst/>
                        </a:rPr>
                        <a:t>Male</a:t>
                      </a:r>
                      <a:endParaRPr lang="en-US" sz="900" b="0" i="1" u="none" strike="noStrike" dirty="0">
                        <a:solidFill>
                          <a:schemeClr val="bg1"/>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endParaRPr lang="en-US" sz="900" b="0" i="0" u="none" strike="noStrike">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endParaRPr lang="en-US" sz="900" b="0" i="0" u="none" strike="noStrike">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900" u="none" strike="noStrike" dirty="0">
                          <a:effectLst/>
                        </a:rPr>
                        <a:t>1004 (67.2%)</a:t>
                      </a:r>
                      <a:endParaRPr lang="en-US" sz="900" b="0" i="0" u="none" strike="noStrike" dirty="0">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7876573"/>
                  </a:ext>
                </a:extLst>
              </a:tr>
              <a:tr h="139487">
                <a:tc>
                  <a:txBody>
                    <a:bodyPr/>
                    <a:lstStyle/>
                    <a:p>
                      <a:pPr algn="r" fontAlgn="b"/>
                      <a:r>
                        <a:rPr lang="en-US" sz="900" i="1" u="none" strike="noStrike" dirty="0">
                          <a:solidFill>
                            <a:schemeClr val="bg1"/>
                          </a:solidFill>
                          <a:effectLst/>
                        </a:rPr>
                        <a:t>Female</a:t>
                      </a:r>
                      <a:endParaRPr lang="en-US" sz="900" b="0" i="1" u="none" strike="noStrike" dirty="0">
                        <a:solidFill>
                          <a:schemeClr val="bg1"/>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endParaRPr lang="en-US" sz="900" b="0" i="0" u="none" strike="noStrike">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endParaRPr lang="en-US" sz="900" b="0" i="0" u="none" strike="noStrike">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900" u="none" strike="noStrike" dirty="0">
                          <a:effectLst/>
                        </a:rPr>
                        <a:t>483 (32.3%)</a:t>
                      </a:r>
                      <a:endParaRPr lang="en-US" sz="900" b="0" i="0" u="none" strike="noStrike" dirty="0">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1589816"/>
                  </a:ext>
                </a:extLst>
              </a:tr>
              <a:tr h="139487">
                <a:tc>
                  <a:txBody>
                    <a:bodyPr/>
                    <a:lstStyle/>
                    <a:p>
                      <a:pPr algn="r" fontAlgn="b"/>
                      <a:r>
                        <a:rPr lang="en-US" sz="900" i="1" u="none" strike="noStrike" dirty="0">
                          <a:solidFill>
                            <a:schemeClr val="bg1"/>
                          </a:solidFill>
                          <a:effectLst/>
                        </a:rPr>
                        <a:t>Other</a:t>
                      </a:r>
                      <a:endParaRPr lang="en-US" sz="900" b="0" i="1" u="none" strike="noStrike" dirty="0">
                        <a:solidFill>
                          <a:schemeClr val="bg1"/>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endParaRPr lang="en-US" sz="900" b="0" i="0" u="none" strike="noStrike">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endParaRPr lang="en-US" sz="900" b="0" i="0" u="none" strike="noStrike">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900" u="none" strike="noStrike" dirty="0">
                          <a:effectLst/>
                        </a:rPr>
                        <a:t>8 (0.5%)</a:t>
                      </a:r>
                      <a:endParaRPr lang="en-US" sz="900" b="0" i="0" u="none" strike="noStrike" dirty="0">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8870391"/>
                  </a:ext>
                </a:extLst>
              </a:tr>
              <a:tr h="139487">
                <a:tc>
                  <a:txBody>
                    <a:bodyPr/>
                    <a:lstStyle/>
                    <a:p>
                      <a:pPr algn="r" fontAlgn="b"/>
                      <a:r>
                        <a:rPr lang="en-US" sz="900" b="1" u="none" strike="noStrike" dirty="0">
                          <a:solidFill>
                            <a:schemeClr val="bg1"/>
                          </a:solidFill>
                          <a:effectLst/>
                        </a:rPr>
                        <a:t>Income with outliers</a:t>
                      </a:r>
                      <a:r>
                        <a:rPr lang="en-US" sz="900" u="none" strike="noStrike" dirty="0">
                          <a:solidFill>
                            <a:schemeClr val="bg1"/>
                          </a:solidFill>
                          <a:effectLst/>
                        </a:rPr>
                        <a:t> (USD)</a:t>
                      </a:r>
                      <a:endParaRPr lang="en-US" sz="900" b="1" i="0" u="none" strike="noStrike" dirty="0">
                        <a:solidFill>
                          <a:schemeClr val="bg1"/>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900" u="none" strike="noStrike">
                          <a:effectLst/>
                        </a:rPr>
                        <a:t>1495</a:t>
                      </a:r>
                      <a:endParaRPr lang="en-US" sz="900" b="0" i="0" u="none" strike="noStrike">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900" u="none" strike="noStrike">
                          <a:effectLst/>
                        </a:rPr>
                        <a:t>$60,000 ($0.0, $1.5M)</a:t>
                      </a:r>
                      <a:endParaRPr lang="en-US" sz="900" b="0" i="0" u="none" strike="noStrike">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endParaRPr lang="en-US" sz="900" b="0" i="0" u="none" strike="noStrike" dirty="0">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9937411"/>
                  </a:ext>
                </a:extLst>
              </a:tr>
              <a:tr h="139487">
                <a:tc>
                  <a:txBody>
                    <a:bodyPr/>
                    <a:lstStyle/>
                    <a:p>
                      <a:pPr algn="r" fontAlgn="b"/>
                      <a:r>
                        <a:rPr lang="en-US" sz="900" b="1" u="none" strike="noStrike" dirty="0">
                          <a:solidFill>
                            <a:schemeClr val="bg1"/>
                          </a:solidFill>
                          <a:effectLst/>
                        </a:rPr>
                        <a:t>Income without outliers </a:t>
                      </a:r>
                      <a:r>
                        <a:rPr lang="en-US" sz="900" u="none" strike="noStrike" dirty="0">
                          <a:solidFill>
                            <a:schemeClr val="bg1"/>
                          </a:solidFill>
                          <a:effectLst/>
                        </a:rPr>
                        <a:t>(USD)</a:t>
                      </a:r>
                      <a:endParaRPr lang="en-US" sz="900" b="1" i="0" u="none" strike="noStrike" dirty="0">
                        <a:solidFill>
                          <a:schemeClr val="bg1"/>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900" u="none" strike="noStrike">
                          <a:effectLst/>
                        </a:rPr>
                        <a:t>1495</a:t>
                      </a:r>
                      <a:endParaRPr lang="en-US" sz="900" b="0" i="0" u="none" strike="noStrike">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900" u="none" strike="noStrike">
                          <a:effectLst/>
                        </a:rPr>
                        <a:t>$59, 000 ($0.0, $200,000)</a:t>
                      </a:r>
                      <a:endParaRPr lang="en-US" sz="900" b="0" i="0" u="none" strike="noStrike">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endParaRPr lang="en-US" sz="900" b="0" i="0" u="none" strike="noStrike" dirty="0">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81206230"/>
                  </a:ext>
                </a:extLst>
              </a:tr>
              <a:tr h="139487">
                <a:tc>
                  <a:txBody>
                    <a:bodyPr/>
                    <a:lstStyle/>
                    <a:p>
                      <a:pPr algn="r" fontAlgn="b"/>
                      <a:r>
                        <a:rPr lang="en-US" sz="900" b="1" u="none" strike="noStrike" dirty="0">
                          <a:solidFill>
                            <a:schemeClr val="bg1"/>
                          </a:solidFill>
                          <a:effectLst/>
                        </a:rPr>
                        <a:t>Length of Service </a:t>
                      </a:r>
                      <a:r>
                        <a:rPr lang="en-US" sz="900" u="none" strike="noStrike" dirty="0">
                          <a:solidFill>
                            <a:schemeClr val="bg1"/>
                          </a:solidFill>
                          <a:effectLst/>
                        </a:rPr>
                        <a:t>(years)</a:t>
                      </a:r>
                      <a:endParaRPr lang="en-US" sz="900" b="1" i="0" u="none" strike="noStrike" dirty="0">
                        <a:solidFill>
                          <a:schemeClr val="bg1"/>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900" u="none" strike="noStrike">
                          <a:effectLst/>
                        </a:rPr>
                        <a:t>1495</a:t>
                      </a:r>
                      <a:endParaRPr lang="en-US" sz="900" b="0" i="0" u="none" strike="noStrike">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900" u="none" strike="noStrike">
                          <a:effectLst/>
                        </a:rPr>
                        <a:t>6.0 (0.03, 40.0)</a:t>
                      </a:r>
                      <a:endParaRPr lang="en-US" sz="900" b="0" i="0" u="none" strike="noStrike">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endParaRPr lang="en-US" sz="900" b="0" i="0" u="none" strike="noStrike" dirty="0">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5148976"/>
                  </a:ext>
                </a:extLst>
              </a:tr>
              <a:tr h="139487">
                <a:tc>
                  <a:txBody>
                    <a:bodyPr/>
                    <a:lstStyle/>
                    <a:p>
                      <a:pPr algn="r" fontAlgn="b"/>
                      <a:r>
                        <a:rPr lang="en-US" sz="900" b="1" u="none" strike="noStrike" dirty="0">
                          <a:solidFill>
                            <a:schemeClr val="bg1"/>
                          </a:solidFill>
                          <a:effectLst/>
                        </a:rPr>
                        <a:t>Marital Status</a:t>
                      </a:r>
                      <a:endParaRPr lang="en-US" sz="900" b="1" i="0" u="none" strike="noStrike" dirty="0">
                        <a:solidFill>
                          <a:schemeClr val="bg1"/>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900" u="none" strike="noStrike">
                          <a:effectLst/>
                        </a:rPr>
                        <a:t>1495</a:t>
                      </a:r>
                      <a:endParaRPr lang="en-US" sz="900" b="0" i="0" u="none" strike="noStrike">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endParaRPr lang="en-US" sz="900" b="0" i="0" u="none" strike="noStrike" dirty="0">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endParaRPr lang="en-US" sz="900" b="0" i="0" u="none" strike="noStrike" dirty="0">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5695787"/>
                  </a:ext>
                </a:extLst>
              </a:tr>
              <a:tr h="139487">
                <a:tc>
                  <a:txBody>
                    <a:bodyPr/>
                    <a:lstStyle/>
                    <a:p>
                      <a:pPr algn="r" fontAlgn="b"/>
                      <a:r>
                        <a:rPr lang="en-US" sz="900" i="1" u="none" strike="noStrike" dirty="0">
                          <a:solidFill>
                            <a:schemeClr val="bg1"/>
                          </a:solidFill>
                          <a:effectLst/>
                        </a:rPr>
                        <a:t>Single</a:t>
                      </a:r>
                      <a:endParaRPr lang="en-US" sz="900" b="0" i="1" u="none" strike="noStrike" dirty="0">
                        <a:solidFill>
                          <a:schemeClr val="bg1"/>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endParaRPr lang="en-US" sz="900" b="0" i="0" u="none" strike="noStrike">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endParaRPr lang="en-US" sz="900" b="0" i="0" u="none" strike="noStrike">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900" u="none" strike="noStrike" dirty="0">
                          <a:effectLst/>
                        </a:rPr>
                        <a:t> 282 (18.9%)</a:t>
                      </a:r>
                      <a:endParaRPr lang="en-US" sz="900" b="0" i="0" u="none" strike="noStrike" dirty="0">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7395642"/>
                  </a:ext>
                </a:extLst>
              </a:tr>
              <a:tr h="139487">
                <a:tc>
                  <a:txBody>
                    <a:bodyPr/>
                    <a:lstStyle/>
                    <a:p>
                      <a:pPr algn="r" fontAlgn="b"/>
                      <a:r>
                        <a:rPr lang="en-US" sz="900" i="1" u="none" strike="noStrike" dirty="0">
                          <a:solidFill>
                            <a:schemeClr val="bg1"/>
                          </a:solidFill>
                          <a:effectLst/>
                        </a:rPr>
                        <a:t>Married</a:t>
                      </a:r>
                      <a:endParaRPr lang="en-US" sz="900" b="0" i="1" u="none" strike="noStrike" dirty="0">
                        <a:solidFill>
                          <a:schemeClr val="bg1"/>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endParaRPr lang="en-US" sz="900" b="0" i="0" u="none" strike="noStrike" dirty="0">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endParaRPr lang="en-US" sz="900" b="0" i="0" u="none" strike="noStrike">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900" u="none" strike="noStrike" dirty="0">
                          <a:effectLst/>
                        </a:rPr>
                        <a:t>886 (59.3%)</a:t>
                      </a:r>
                      <a:endParaRPr lang="en-US" sz="900" b="0" i="0" u="none" strike="noStrike" dirty="0">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4081130"/>
                  </a:ext>
                </a:extLst>
              </a:tr>
              <a:tr h="139487">
                <a:tc>
                  <a:txBody>
                    <a:bodyPr/>
                    <a:lstStyle/>
                    <a:p>
                      <a:pPr algn="r" fontAlgn="b"/>
                      <a:r>
                        <a:rPr lang="en-US" sz="900" i="1" u="none" strike="noStrike" dirty="0">
                          <a:solidFill>
                            <a:schemeClr val="bg1"/>
                          </a:solidFill>
                          <a:effectLst/>
                        </a:rPr>
                        <a:t>Domestic Partnership</a:t>
                      </a:r>
                      <a:endParaRPr lang="en-US" sz="900" b="0" i="1" u="none" strike="noStrike" dirty="0">
                        <a:solidFill>
                          <a:schemeClr val="bg1"/>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endParaRPr lang="en-US" sz="900" b="0" i="0" u="none" strike="noStrike">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endParaRPr lang="en-US" sz="900" b="0" i="0" u="none" strike="noStrike" dirty="0">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900" u="none" strike="noStrike" dirty="0">
                          <a:effectLst/>
                        </a:rPr>
                        <a:t>73 (4.9%)</a:t>
                      </a:r>
                      <a:endParaRPr lang="en-US" sz="900" b="0" i="0" u="none" strike="noStrike" dirty="0">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772724"/>
                  </a:ext>
                </a:extLst>
              </a:tr>
              <a:tr h="139487">
                <a:tc>
                  <a:txBody>
                    <a:bodyPr/>
                    <a:lstStyle/>
                    <a:p>
                      <a:pPr algn="r" fontAlgn="b"/>
                      <a:r>
                        <a:rPr lang="en-US" sz="900" i="1" u="none" strike="noStrike" dirty="0">
                          <a:solidFill>
                            <a:schemeClr val="bg1"/>
                          </a:solidFill>
                          <a:effectLst/>
                        </a:rPr>
                        <a:t>Divorced</a:t>
                      </a:r>
                      <a:endParaRPr lang="en-US" sz="900" b="0" i="1" u="none" strike="noStrike" dirty="0">
                        <a:solidFill>
                          <a:schemeClr val="bg1"/>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endParaRPr lang="en-US" sz="900" b="0" i="0" u="none" strike="noStrike">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endParaRPr lang="en-US" sz="900" b="0" i="0" u="none" strike="noStrike">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900" u="none" strike="noStrike" dirty="0">
                          <a:effectLst/>
                        </a:rPr>
                        <a:t>211 (14.1%)</a:t>
                      </a:r>
                      <a:endParaRPr lang="en-US" sz="900" b="0" i="0" u="none" strike="noStrike" dirty="0">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8689949"/>
                  </a:ext>
                </a:extLst>
              </a:tr>
              <a:tr h="139487">
                <a:tc>
                  <a:txBody>
                    <a:bodyPr/>
                    <a:lstStyle/>
                    <a:p>
                      <a:pPr algn="r" fontAlgn="b"/>
                      <a:r>
                        <a:rPr lang="en-US" sz="900" i="1" u="none" strike="noStrike" dirty="0">
                          <a:solidFill>
                            <a:schemeClr val="bg1"/>
                          </a:solidFill>
                          <a:effectLst/>
                        </a:rPr>
                        <a:t>Widowed</a:t>
                      </a:r>
                      <a:endParaRPr lang="en-US" sz="900" b="0" i="1" u="none" strike="noStrike" dirty="0">
                        <a:solidFill>
                          <a:schemeClr val="bg1"/>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endParaRPr lang="en-US" sz="900" b="0" i="0" u="none" strike="noStrike">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endParaRPr lang="en-US" sz="900" b="0" i="0" u="none" strike="noStrike">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900" u="none" strike="noStrike" dirty="0">
                          <a:effectLst/>
                        </a:rPr>
                        <a:t>43 (2.9%)</a:t>
                      </a:r>
                      <a:endParaRPr lang="en-US" sz="900" b="0" i="0" u="none" strike="noStrike" dirty="0">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32669866"/>
                  </a:ext>
                </a:extLst>
              </a:tr>
              <a:tr h="139487">
                <a:tc>
                  <a:txBody>
                    <a:bodyPr/>
                    <a:lstStyle/>
                    <a:p>
                      <a:pPr algn="r" fontAlgn="b"/>
                      <a:r>
                        <a:rPr lang="en-US" sz="900" b="1" u="none" strike="noStrike" dirty="0">
                          <a:solidFill>
                            <a:schemeClr val="bg1"/>
                          </a:solidFill>
                          <a:effectLst/>
                        </a:rPr>
                        <a:t>Race</a:t>
                      </a:r>
                      <a:endParaRPr lang="en-US" sz="900" b="1" i="0" u="none" strike="noStrike" dirty="0">
                        <a:solidFill>
                          <a:schemeClr val="bg1"/>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900" u="none" strike="noStrike">
                          <a:effectLst/>
                        </a:rPr>
                        <a:t>1495</a:t>
                      </a:r>
                      <a:endParaRPr lang="en-US" sz="900" b="0" i="0" u="none" strike="noStrike">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endParaRPr lang="en-US" sz="900" b="0" i="0" u="none" strike="noStrike">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endParaRPr lang="en-US" sz="900" b="0" i="0" u="none" strike="noStrike" dirty="0">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33537275"/>
                  </a:ext>
                </a:extLst>
              </a:tr>
              <a:tr h="139487">
                <a:tc>
                  <a:txBody>
                    <a:bodyPr/>
                    <a:lstStyle/>
                    <a:p>
                      <a:pPr algn="r" fontAlgn="b"/>
                      <a:r>
                        <a:rPr lang="en-US" sz="900" i="1" u="none" strike="noStrike" dirty="0">
                          <a:solidFill>
                            <a:schemeClr val="bg1"/>
                          </a:solidFill>
                          <a:effectLst/>
                        </a:rPr>
                        <a:t>White</a:t>
                      </a:r>
                      <a:endParaRPr lang="en-US" sz="900" b="0" i="1" u="none" strike="noStrike" dirty="0">
                        <a:solidFill>
                          <a:schemeClr val="bg1"/>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endParaRPr lang="en-US" sz="900" b="0" i="0" u="none" strike="noStrike">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endParaRPr lang="en-US" sz="900" b="0" i="0" u="none" strike="noStrike">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900" u="none" strike="noStrike" dirty="0">
                          <a:effectLst/>
                        </a:rPr>
                        <a:t>1129 (75.5%)</a:t>
                      </a:r>
                      <a:endParaRPr lang="en-US" sz="900" b="0" i="0" u="none" strike="noStrike" dirty="0">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52630123"/>
                  </a:ext>
                </a:extLst>
              </a:tr>
              <a:tr h="139487">
                <a:tc>
                  <a:txBody>
                    <a:bodyPr/>
                    <a:lstStyle/>
                    <a:p>
                      <a:pPr algn="r" fontAlgn="b"/>
                      <a:r>
                        <a:rPr lang="en-US" sz="900" i="1" u="none" strike="noStrike" dirty="0">
                          <a:solidFill>
                            <a:schemeClr val="bg1"/>
                          </a:solidFill>
                          <a:effectLst/>
                        </a:rPr>
                        <a:t>Black</a:t>
                      </a:r>
                      <a:endParaRPr lang="en-US" sz="900" b="0" i="1" u="none" strike="noStrike" dirty="0">
                        <a:solidFill>
                          <a:schemeClr val="bg1"/>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endParaRPr lang="en-US" sz="900" b="0" i="0" u="none" strike="noStrike" dirty="0">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endParaRPr lang="en-US" sz="900" b="0" i="0" u="none" strike="noStrike">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900" u="none" strike="noStrike" dirty="0">
                          <a:effectLst/>
                        </a:rPr>
                        <a:t>215 (14.4%)</a:t>
                      </a:r>
                      <a:endParaRPr lang="en-US" sz="900" b="0" i="0" u="none" strike="noStrike" dirty="0">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3611022"/>
                  </a:ext>
                </a:extLst>
              </a:tr>
              <a:tr h="139487">
                <a:tc>
                  <a:txBody>
                    <a:bodyPr/>
                    <a:lstStyle/>
                    <a:p>
                      <a:pPr algn="r" fontAlgn="b"/>
                      <a:r>
                        <a:rPr lang="en-US" sz="900" i="1" u="none" strike="noStrike" dirty="0">
                          <a:solidFill>
                            <a:schemeClr val="bg1"/>
                          </a:solidFill>
                          <a:effectLst/>
                        </a:rPr>
                        <a:t>Hispanic</a:t>
                      </a:r>
                      <a:endParaRPr lang="en-US" sz="900" b="0" i="1" u="none" strike="noStrike" dirty="0">
                        <a:solidFill>
                          <a:schemeClr val="bg1"/>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endParaRPr lang="en-US" sz="900" b="0" i="0" u="none" strike="noStrike" dirty="0">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endParaRPr lang="en-US" sz="900" b="0" i="0" u="none" strike="noStrike">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900" u="none" strike="noStrike" dirty="0">
                          <a:effectLst/>
                        </a:rPr>
                        <a:t>86 (5.8%)</a:t>
                      </a:r>
                      <a:endParaRPr lang="en-US" sz="900" b="0" i="0" u="none" strike="noStrike" dirty="0">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1103196"/>
                  </a:ext>
                </a:extLst>
              </a:tr>
              <a:tr h="139487">
                <a:tc>
                  <a:txBody>
                    <a:bodyPr/>
                    <a:lstStyle/>
                    <a:p>
                      <a:pPr algn="r" fontAlgn="b"/>
                      <a:r>
                        <a:rPr lang="en-US" sz="900" i="1" u="none" strike="noStrike" dirty="0">
                          <a:solidFill>
                            <a:schemeClr val="bg1"/>
                          </a:solidFill>
                          <a:effectLst/>
                        </a:rPr>
                        <a:t>Asian</a:t>
                      </a:r>
                      <a:endParaRPr lang="en-US" sz="900" b="0" i="1" u="none" strike="noStrike" dirty="0">
                        <a:solidFill>
                          <a:schemeClr val="bg1"/>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endParaRPr lang="en-US" sz="900" b="0" i="0" u="none" strike="noStrike" dirty="0">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endParaRPr lang="en-US" sz="900" b="0" i="0" u="none" strike="noStrike">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900" u="none" strike="noStrike" dirty="0">
                          <a:effectLst/>
                        </a:rPr>
                        <a:t>42 (2.8%)</a:t>
                      </a:r>
                      <a:endParaRPr lang="en-US" sz="900" b="0" i="0" u="none" strike="noStrike" dirty="0">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35347884"/>
                  </a:ext>
                </a:extLst>
              </a:tr>
              <a:tr h="139487">
                <a:tc>
                  <a:txBody>
                    <a:bodyPr/>
                    <a:lstStyle/>
                    <a:p>
                      <a:pPr algn="r" fontAlgn="b"/>
                      <a:r>
                        <a:rPr lang="en-US" sz="900" i="1" u="none" strike="noStrike" dirty="0">
                          <a:solidFill>
                            <a:schemeClr val="bg1"/>
                          </a:solidFill>
                          <a:effectLst/>
                        </a:rPr>
                        <a:t>American Indian/Alaska Native</a:t>
                      </a:r>
                      <a:endParaRPr lang="en-US" sz="900" b="0" i="1" u="none" strike="noStrike" dirty="0">
                        <a:solidFill>
                          <a:schemeClr val="bg1"/>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endParaRPr lang="en-US" sz="900" b="0" i="0" u="none" strike="noStrike">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endParaRPr lang="en-US" sz="900" b="0" i="0" u="none" strike="noStrike">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900" u="none" strike="noStrike" dirty="0">
                          <a:effectLst/>
                        </a:rPr>
                        <a:t>13 (0.9%)</a:t>
                      </a:r>
                      <a:endParaRPr lang="en-US" sz="900" b="0" i="0" u="none" strike="noStrike" dirty="0">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168923"/>
                  </a:ext>
                </a:extLst>
              </a:tr>
              <a:tr h="139487">
                <a:tc>
                  <a:txBody>
                    <a:bodyPr/>
                    <a:lstStyle/>
                    <a:p>
                      <a:pPr algn="r" fontAlgn="b"/>
                      <a:r>
                        <a:rPr lang="en-US" sz="900" i="1" u="none" strike="noStrike" dirty="0">
                          <a:solidFill>
                            <a:schemeClr val="bg1"/>
                          </a:solidFill>
                          <a:effectLst/>
                        </a:rPr>
                        <a:t>Native Hawaiian/Other Pacific Islander</a:t>
                      </a:r>
                      <a:endParaRPr lang="en-US" sz="900" b="0" i="1" u="none" strike="noStrike" dirty="0">
                        <a:solidFill>
                          <a:schemeClr val="bg1"/>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endParaRPr lang="en-US" sz="900" b="0" i="0" u="none" strike="noStrike">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endParaRPr lang="en-US" sz="900" b="0" i="0" u="none" strike="noStrike">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900" u="none" strike="noStrike" dirty="0">
                          <a:effectLst/>
                        </a:rPr>
                        <a:t>10 (0.7%)</a:t>
                      </a:r>
                      <a:endParaRPr lang="en-US" sz="900" b="0" i="0" u="none" strike="noStrike" dirty="0">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2948562"/>
                  </a:ext>
                </a:extLst>
              </a:tr>
              <a:tr h="139487">
                <a:tc>
                  <a:txBody>
                    <a:bodyPr/>
                    <a:lstStyle/>
                    <a:p>
                      <a:pPr algn="r" fontAlgn="b"/>
                      <a:r>
                        <a:rPr lang="en-US" sz="900" b="1" u="none" strike="noStrike" dirty="0">
                          <a:solidFill>
                            <a:schemeClr val="bg1"/>
                          </a:solidFill>
                          <a:effectLst/>
                        </a:rPr>
                        <a:t>Region</a:t>
                      </a:r>
                      <a:endParaRPr lang="en-US" sz="900" b="1" i="0" u="none" strike="noStrike" dirty="0">
                        <a:solidFill>
                          <a:schemeClr val="bg1"/>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endParaRPr lang="en-US" sz="900" b="0" i="0" u="none" strike="noStrike" dirty="0">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endParaRPr lang="en-US" sz="900" b="0" i="0" u="none" strike="noStrike">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endParaRPr lang="en-US" sz="900" b="0" i="0" u="none" strike="noStrike" dirty="0">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9949933"/>
                  </a:ext>
                </a:extLst>
              </a:tr>
              <a:tr h="139487">
                <a:tc>
                  <a:txBody>
                    <a:bodyPr/>
                    <a:lstStyle/>
                    <a:p>
                      <a:pPr algn="r" fontAlgn="b"/>
                      <a:r>
                        <a:rPr lang="en-US" sz="900" i="1" u="none" strike="noStrike" dirty="0">
                          <a:solidFill>
                            <a:schemeClr val="bg1"/>
                          </a:solidFill>
                          <a:effectLst/>
                        </a:rPr>
                        <a:t>Southeast</a:t>
                      </a:r>
                      <a:endParaRPr lang="en-US" sz="900" b="0" i="1" u="none" strike="noStrike" dirty="0">
                        <a:solidFill>
                          <a:schemeClr val="bg1"/>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endParaRPr lang="en-US" sz="900" b="0" i="0" u="none" strike="noStrike">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900" b="0" i="0" u="none" strike="noStrike">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900" u="none" strike="noStrike" dirty="0">
                          <a:effectLst/>
                        </a:rPr>
                        <a:t>507 (33.9%)</a:t>
                      </a:r>
                      <a:endParaRPr lang="en-US" sz="900" b="0" i="0" u="none" strike="noStrike" dirty="0">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2391282"/>
                  </a:ext>
                </a:extLst>
              </a:tr>
              <a:tr h="139487">
                <a:tc>
                  <a:txBody>
                    <a:bodyPr/>
                    <a:lstStyle/>
                    <a:p>
                      <a:pPr algn="r" fontAlgn="b"/>
                      <a:r>
                        <a:rPr lang="en-US" sz="900" i="1" u="none" strike="noStrike" dirty="0">
                          <a:solidFill>
                            <a:schemeClr val="bg1"/>
                          </a:solidFill>
                          <a:effectLst/>
                        </a:rPr>
                        <a:t>Northeast</a:t>
                      </a:r>
                      <a:endParaRPr lang="en-US" sz="900" b="0" i="1" u="none" strike="noStrike" dirty="0">
                        <a:solidFill>
                          <a:schemeClr val="bg1"/>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endParaRPr lang="en-US" sz="900" b="0" i="0" u="none" strike="noStrike">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900" b="0" i="0" u="none" strike="noStrike">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900" u="none" strike="noStrike" dirty="0">
                          <a:effectLst/>
                        </a:rPr>
                        <a:t>262 (17.5%)</a:t>
                      </a:r>
                      <a:endParaRPr lang="en-US" sz="900" b="0" i="0" u="none" strike="noStrike" dirty="0">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34461614"/>
                  </a:ext>
                </a:extLst>
              </a:tr>
              <a:tr h="139487">
                <a:tc>
                  <a:txBody>
                    <a:bodyPr/>
                    <a:lstStyle/>
                    <a:p>
                      <a:pPr algn="r" fontAlgn="b"/>
                      <a:r>
                        <a:rPr lang="en-US" sz="900" i="1" u="none" strike="noStrike" dirty="0">
                          <a:solidFill>
                            <a:schemeClr val="bg1"/>
                          </a:solidFill>
                          <a:effectLst/>
                        </a:rPr>
                        <a:t>Midwest</a:t>
                      </a:r>
                      <a:endParaRPr lang="en-US" sz="900" b="0" i="1" u="none" strike="noStrike" dirty="0">
                        <a:solidFill>
                          <a:schemeClr val="bg1"/>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endParaRPr lang="en-US" sz="900" b="0" i="0" u="none" strike="noStrike">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900" b="0" i="0" u="none" strike="noStrike">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900" u="none" strike="noStrike" dirty="0">
                          <a:effectLst/>
                        </a:rPr>
                        <a:t>272 (18.2%)</a:t>
                      </a:r>
                      <a:endParaRPr lang="en-US" sz="900" b="0" i="0" u="none" strike="noStrike" dirty="0">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42938242"/>
                  </a:ext>
                </a:extLst>
              </a:tr>
              <a:tr h="139487">
                <a:tc>
                  <a:txBody>
                    <a:bodyPr/>
                    <a:lstStyle/>
                    <a:p>
                      <a:pPr algn="r" fontAlgn="b"/>
                      <a:r>
                        <a:rPr lang="en-US" sz="900" i="1" u="none" strike="noStrike" dirty="0">
                          <a:solidFill>
                            <a:schemeClr val="bg1"/>
                          </a:solidFill>
                          <a:effectLst/>
                        </a:rPr>
                        <a:t>West</a:t>
                      </a:r>
                      <a:endParaRPr lang="en-US" sz="900" b="0" i="1" u="none" strike="noStrike" dirty="0">
                        <a:solidFill>
                          <a:schemeClr val="bg1"/>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endParaRPr lang="en-US" sz="900" b="0" i="0" u="none" strike="noStrike">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900" b="0" i="0" u="none" strike="noStrike">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900" u="none" strike="noStrike" dirty="0">
                          <a:effectLst/>
                        </a:rPr>
                        <a:t>295 (19.7%)</a:t>
                      </a:r>
                      <a:endParaRPr lang="en-US" sz="900" b="0" i="0" u="none" strike="noStrike" dirty="0">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0584934"/>
                  </a:ext>
                </a:extLst>
              </a:tr>
              <a:tr h="139487">
                <a:tc>
                  <a:txBody>
                    <a:bodyPr/>
                    <a:lstStyle/>
                    <a:p>
                      <a:pPr algn="r" fontAlgn="b"/>
                      <a:r>
                        <a:rPr lang="en-US" sz="900" i="1" u="none" strike="noStrike" dirty="0">
                          <a:solidFill>
                            <a:schemeClr val="bg1"/>
                          </a:solidFill>
                          <a:effectLst/>
                        </a:rPr>
                        <a:t>Southwest</a:t>
                      </a:r>
                      <a:endParaRPr lang="en-US" sz="900" b="0" i="1" u="none" strike="noStrike" dirty="0">
                        <a:solidFill>
                          <a:schemeClr val="bg1"/>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endParaRPr lang="en-US" sz="900" b="0" i="0" u="none" strike="noStrike">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900" b="0" i="0" u="none" strike="noStrike">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900" u="none" strike="noStrike" dirty="0">
                          <a:effectLst/>
                        </a:rPr>
                        <a:t>159 (10.7%)</a:t>
                      </a:r>
                      <a:endParaRPr lang="en-US" sz="900" b="0" i="0" u="none" strike="noStrike" dirty="0">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3260839"/>
                  </a:ext>
                </a:extLst>
              </a:tr>
              <a:tr h="163529">
                <a:tc>
                  <a:txBody>
                    <a:bodyPr/>
                    <a:lstStyle/>
                    <a:p>
                      <a:pPr algn="r" fontAlgn="b"/>
                      <a:r>
                        <a:rPr lang="en-US" sz="900" b="1" u="none" strike="noStrike" dirty="0">
                          <a:solidFill>
                            <a:schemeClr val="bg1"/>
                          </a:solidFill>
                          <a:effectLst/>
                        </a:rPr>
                        <a:t>Number of Years Since Discharge from 2022 </a:t>
                      </a:r>
                      <a:r>
                        <a:rPr lang="en-US" sz="900" u="none" strike="noStrike" dirty="0">
                          <a:solidFill>
                            <a:schemeClr val="bg1"/>
                          </a:solidFill>
                          <a:effectLst/>
                        </a:rPr>
                        <a:t>(years)</a:t>
                      </a:r>
                      <a:endParaRPr lang="en-US" sz="900" b="1" i="0" u="none" strike="noStrike" dirty="0">
                        <a:solidFill>
                          <a:schemeClr val="bg1"/>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900" u="none" strike="noStrike">
                          <a:effectLst/>
                        </a:rPr>
                        <a:t>1495</a:t>
                      </a:r>
                      <a:endParaRPr lang="en-US" sz="900" b="0" i="0" u="none" strike="noStrike">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900" u="none" strike="noStrike" dirty="0">
                          <a:effectLst/>
                        </a:rPr>
                        <a:t>21.0 (0.0, 45.0)</a:t>
                      </a:r>
                      <a:endParaRPr lang="en-US" sz="900" b="0" i="0" u="none" strike="noStrike" dirty="0">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900" b="0" i="0" u="none" strike="noStrike" dirty="0">
                        <a:solidFill>
                          <a:srgbClr val="000000"/>
                        </a:solidFill>
                        <a:effectLst/>
                        <a:latin typeface="TimesNewRomanPSMT"/>
                      </a:endParaRPr>
                    </a:p>
                  </a:txBody>
                  <a:tcPr marL="4422" marR="4422" marT="442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54596631"/>
                  </a:ext>
                </a:extLst>
              </a:tr>
            </a:tbl>
          </a:graphicData>
        </a:graphic>
      </p:graphicFrame>
    </p:spTree>
    <p:extLst>
      <p:ext uri="{BB962C8B-B14F-4D97-AF65-F5344CB8AC3E}">
        <p14:creationId xmlns:p14="http://schemas.microsoft.com/office/powerpoint/2010/main" val="32374041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5A2E6-9489-0784-A451-C15B57ED8ED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BF8194C-BE49-7870-9D94-B8580C5FC3C2}"/>
              </a:ext>
            </a:extLst>
          </p:cNvPr>
          <p:cNvSpPr txBox="1"/>
          <p:nvPr/>
        </p:nvSpPr>
        <p:spPr>
          <a:xfrm>
            <a:off x="1155032" y="938584"/>
            <a:ext cx="10876547" cy="5724644"/>
          </a:xfrm>
          <a:prstGeom prst="rect">
            <a:avLst/>
          </a:prstGeom>
          <a:noFill/>
        </p:spPr>
        <p:txBody>
          <a:bodyPr wrap="square" rtlCol="0">
            <a:spAutoFit/>
          </a:bodyPr>
          <a:lstStyle/>
          <a:p>
            <a:r>
              <a:rPr lang="en-US" b="1" dirty="0"/>
              <a:t>Table 1</a:t>
            </a:r>
          </a:p>
          <a:p>
            <a:r>
              <a:rPr lang="en-US" b="1" dirty="0"/>
              <a:t>Protective Factors Models</a:t>
            </a:r>
          </a:p>
          <a:p>
            <a:r>
              <a:rPr lang="en-US" sz="1600" b="1" dirty="0"/>
              <a:t>model1 	</a:t>
            </a:r>
            <a:r>
              <a:rPr lang="en-US" sz="1600" dirty="0"/>
              <a:t>Protective Factors – saturated </a:t>
            </a:r>
          </a:p>
          <a:p>
            <a:endParaRPr lang="en-US" sz="1600" b="1" dirty="0"/>
          </a:p>
          <a:p>
            <a:r>
              <a:rPr lang="en-US" sz="1600" b="1" dirty="0"/>
              <a:t>model2	</a:t>
            </a:r>
            <a:r>
              <a:rPr lang="en-US" sz="1600" dirty="0"/>
              <a:t>Protective Factors – reduced (only statistically significant model1, backup slides)</a:t>
            </a:r>
          </a:p>
          <a:p>
            <a:endParaRPr lang="en-US" sz="1600" dirty="0"/>
          </a:p>
          <a:p>
            <a:r>
              <a:rPr lang="en-US" b="1" dirty="0"/>
              <a:t>Risk Factors Model</a:t>
            </a:r>
          </a:p>
          <a:p>
            <a:r>
              <a:rPr lang="en-US" sz="1600" b="1" dirty="0"/>
              <a:t>model3	</a:t>
            </a:r>
            <a:r>
              <a:rPr lang="en-US" sz="1600" dirty="0"/>
              <a:t>Risk Factors – saturated</a:t>
            </a:r>
          </a:p>
          <a:p>
            <a:endParaRPr lang="en-US" sz="1600" b="1" dirty="0"/>
          </a:p>
          <a:p>
            <a:r>
              <a:rPr lang="en-US" b="1" dirty="0"/>
              <a:t>Combined Factors Models</a:t>
            </a:r>
          </a:p>
          <a:p>
            <a:r>
              <a:rPr lang="en-US" sz="1600" b="1" dirty="0"/>
              <a:t>model5	</a:t>
            </a:r>
            <a:r>
              <a:rPr lang="en-US" sz="1600" dirty="0"/>
              <a:t>Combined model of protective and risk factors (backup slides)</a:t>
            </a:r>
          </a:p>
          <a:p>
            <a:endParaRPr lang="en-US" sz="1600" b="1" dirty="0"/>
          </a:p>
          <a:p>
            <a:r>
              <a:rPr lang="en-US" sz="1600" b="1" dirty="0"/>
              <a:t>model6	</a:t>
            </a:r>
            <a:r>
              <a:rPr lang="en-US" sz="1600" dirty="0"/>
              <a:t>model5 adjusted for confounders of age and race</a:t>
            </a:r>
          </a:p>
          <a:p>
            <a:endParaRPr lang="en-US" sz="1600" dirty="0"/>
          </a:p>
          <a:p>
            <a:r>
              <a:rPr lang="en-US" b="1" dirty="0"/>
              <a:t>Models Adjusted for the Confounders </a:t>
            </a:r>
            <a:r>
              <a:rPr lang="en-US" dirty="0"/>
              <a:t>(Age, Gender, Race, Income)</a:t>
            </a:r>
            <a:endParaRPr lang="en-US" b="1" dirty="0"/>
          </a:p>
          <a:p>
            <a:r>
              <a:rPr lang="en-US" sz="1600" b="1" dirty="0"/>
              <a:t>model1a	</a:t>
            </a:r>
            <a:r>
              <a:rPr lang="en-US" sz="1600" dirty="0"/>
              <a:t>Protective Factors – saturated, adjusted for confounders (Age, Gender, Race, Income)</a:t>
            </a:r>
          </a:p>
          <a:p>
            <a:r>
              <a:rPr lang="en-US" sz="1600" b="1" dirty="0"/>
              <a:t>	</a:t>
            </a:r>
          </a:p>
          <a:p>
            <a:r>
              <a:rPr lang="en-US" sz="1600" b="1" dirty="0"/>
              <a:t>model3a	</a:t>
            </a:r>
            <a:r>
              <a:rPr lang="en-US" sz="1600" dirty="0"/>
              <a:t>Risk Factors – saturated, adjusted for confounders (Age, Gender, Race, Income) </a:t>
            </a:r>
            <a:r>
              <a:rPr lang="en-US" sz="1600" b="1" dirty="0"/>
              <a:t>	</a:t>
            </a:r>
          </a:p>
          <a:p>
            <a:endParaRPr lang="en-US" sz="1600" b="1" dirty="0"/>
          </a:p>
          <a:p>
            <a:r>
              <a:rPr lang="en-US" sz="1600" b="1" dirty="0"/>
              <a:t>model5a	</a:t>
            </a:r>
            <a:r>
              <a:rPr lang="en-US" sz="1600" dirty="0"/>
              <a:t>Combined model of protective and risk factors, adjusted for confounders (Age, Gender, Race, Income) – saturated</a:t>
            </a:r>
          </a:p>
          <a:p>
            <a:endParaRPr lang="en-US" sz="1600" b="1" dirty="0"/>
          </a:p>
          <a:p>
            <a:r>
              <a:rPr lang="en-US" sz="1600" b="1" dirty="0"/>
              <a:t>model6a	</a:t>
            </a:r>
            <a:r>
              <a:rPr lang="en-US" sz="1600" dirty="0"/>
              <a:t>model6 reduced (only statistically significant factors of model6)</a:t>
            </a:r>
            <a:r>
              <a:rPr lang="en-US" sz="1600" b="1" dirty="0"/>
              <a:t>	</a:t>
            </a:r>
            <a:r>
              <a:rPr lang="en-US" sz="1200" dirty="0"/>
              <a:t> </a:t>
            </a:r>
            <a:r>
              <a:rPr lang="en-US" sz="2200" b="1" dirty="0"/>
              <a:t>			</a:t>
            </a:r>
          </a:p>
        </p:txBody>
      </p:sp>
      <p:sp>
        <p:nvSpPr>
          <p:cNvPr id="4" name="TextBox 3">
            <a:extLst>
              <a:ext uri="{FF2B5EF4-FFF2-40B4-BE49-F238E27FC236}">
                <a16:creationId xmlns:a16="http://schemas.microsoft.com/office/drawing/2014/main" id="{480C8F93-D366-758D-1F6C-1847F246C9DE}"/>
              </a:ext>
            </a:extLst>
          </p:cNvPr>
          <p:cNvSpPr txBox="1"/>
          <p:nvPr/>
        </p:nvSpPr>
        <p:spPr>
          <a:xfrm>
            <a:off x="0" y="8911"/>
            <a:ext cx="12192000" cy="830997"/>
          </a:xfrm>
          <a:prstGeom prst="rect">
            <a:avLst/>
          </a:prstGeom>
          <a:solidFill>
            <a:srgbClr val="FF8300"/>
          </a:solidFill>
        </p:spPr>
        <p:txBody>
          <a:bodyPr wrap="square" lIns="91440" tIns="45720" rIns="91440" bIns="45720" rtlCol="0" anchor="t">
            <a:spAutoFit/>
          </a:bodyPr>
          <a:lstStyle/>
          <a:p>
            <a:pPr algn="ctr"/>
            <a:r>
              <a:rPr lang="en-US" sz="2400" b="1" dirty="0"/>
              <a:t>MULTIPLE LINEAR REGRESSION HYPOTHESIS </a:t>
            </a:r>
          </a:p>
          <a:p>
            <a:pPr algn="ctr"/>
            <a:r>
              <a:rPr lang="en-US" sz="2400" b="1" dirty="0"/>
              <a:t>Models used in the Analysis</a:t>
            </a:r>
          </a:p>
        </p:txBody>
      </p:sp>
    </p:spTree>
    <p:extLst>
      <p:ext uri="{BB962C8B-B14F-4D97-AF65-F5344CB8AC3E}">
        <p14:creationId xmlns:p14="http://schemas.microsoft.com/office/powerpoint/2010/main" val="31736051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8FF97-C890-0930-1C66-19D4AEDE037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D6AE956-FC91-6500-012B-6793F7D87000}"/>
              </a:ext>
            </a:extLst>
          </p:cNvPr>
          <p:cNvSpPr txBox="1"/>
          <p:nvPr/>
        </p:nvSpPr>
        <p:spPr>
          <a:xfrm>
            <a:off x="0" y="0"/>
            <a:ext cx="12192000" cy="461665"/>
          </a:xfrm>
          <a:prstGeom prst="rect">
            <a:avLst/>
          </a:prstGeom>
          <a:solidFill>
            <a:srgbClr val="FF8300"/>
          </a:solidFill>
        </p:spPr>
        <p:txBody>
          <a:bodyPr wrap="square" lIns="91440" tIns="45720" rIns="91440" bIns="45720" rtlCol="0" anchor="t">
            <a:spAutoFit/>
          </a:bodyPr>
          <a:lstStyle/>
          <a:p>
            <a:pPr algn="ctr"/>
            <a:r>
              <a:rPr lang="en-US" sz="2400" b="1" dirty="0">
                <a:ea typeface="+mn-lt"/>
                <a:cs typeface="+mn-lt"/>
              </a:rPr>
              <a:t>MULITPLE LINEAR REGRESSION SUMMARY TABLES</a:t>
            </a:r>
            <a:endParaRPr lang="en-US" sz="2400" dirty="0">
              <a:ea typeface="+mn-lt"/>
              <a:cs typeface="+mn-lt"/>
            </a:endParaRPr>
          </a:p>
        </p:txBody>
      </p:sp>
      <p:graphicFrame>
        <p:nvGraphicFramePr>
          <p:cNvPr id="3" name="Table 2">
            <a:extLst>
              <a:ext uri="{FF2B5EF4-FFF2-40B4-BE49-F238E27FC236}">
                <a16:creationId xmlns:a16="http://schemas.microsoft.com/office/drawing/2014/main" id="{3196E279-5FDC-114F-6D01-29BB5CF14BAB}"/>
              </a:ext>
            </a:extLst>
          </p:cNvPr>
          <p:cNvGraphicFramePr>
            <a:graphicFrameLocks noGrp="1"/>
          </p:cNvGraphicFramePr>
          <p:nvPr>
            <p:extLst>
              <p:ext uri="{D42A27DB-BD31-4B8C-83A1-F6EECF244321}">
                <p14:modId xmlns:p14="http://schemas.microsoft.com/office/powerpoint/2010/main" val="2895674253"/>
              </p:ext>
            </p:extLst>
          </p:nvPr>
        </p:nvGraphicFramePr>
        <p:xfrm>
          <a:off x="206542" y="467676"/>
          <a:ext cx="11778916" cy="6227447"/>
        </p:xfrm>
        <a:graphic>
          <a:graphicData uri="http://schemas.openxmlformats.org/drawingml/2006/table">
            <a:tbl>
              <a:tblPr>
                <a:tableStyleId>{5C22544A-7EE6-4342-B048-85BDC9FD1C3A}</a:tableStyleId>
              </a:tblPr>
              <a:tblGrid>
                <a:gridCol w="2959768">
                  <a:extLst>
                    <a:ext uri="{9D8B030D-6E8A-4147-A177-3AD203B41FA5}">
                      <a16:colId xmlns:a16="http://schemas.microsoft.com/office/drawing/2014/main" val="884575010"/>
                    </a:ext>
                  </a:extLst>
                </a:gridCol>
                <a:gridCol w="1179095">
                  <a:extLst>
                    <a:ext uri="{9D8B030D-6E8A-4147-A177-3AD203B41FA5}">
                      <a16:colId xmlns:a16="http://schemas.microsoft.com/office/drawing/2014/main" val="3412531322"/>
                    </a:ext>
                  </a:extLst>
                </a:gridCol>
                <a:gridCol w="998621">
                  <a:extLst>
                    <a:ext uri="{9D8B030D-6E8A-4147-A177-3AD203B41FA5}">
                      <a16:colId xmlns:a16="http://schemas.microsoft.com/office/drawing/2014/main" val="559969146"/>
                    </a:ext>
                  </a:extLst>
                </a:gridCol>
                <a:gridCol w="1407695">
                  <a:extLst>
                    <a:ext uri="{9D8B030D-6E8A-4147-A177-3AD203B41FA5}">
                      <a16:colId xmlns:a16="http://schemas.microsoft.com/office/drawing/2014/main" val="2742525494"/>
                    </a:ext>
                  </a:extLst>
                </a:gridCol>
                <a:gridCol w="804111">
                  <a:extLst>
                    <a:ext uri="{9D8B030D-6E8A-4147-A177-3AD203B41FA5}">
                      <a16:colId xmlns:a16="http://schemas.microsoft.com/office/drawing/2014/main" val="1029817951"/>
                    </a:ext>
                  </a:extLst>
                </a:gridCol>
                <a:gridCol w="926431">
                  <a:extLst>
                    <a:ext uri="{9D8B030D-6E8A-4147-A177-3AD203B41FA5}">
                      <a16:colId xmlns:a16="http://schemas.microsoft.com/office/drawing/2014/main" val="2136551293"/>
                    </a:ext>
                  </a:extLst>
                </a:gridCol>
                <a:gridCol w="862263">
                  <a:extLst>
                    <a:ext uri="{9D8B030D-6E8A-4147-A177-3AD203B41FA5}">
                      <a16:colId xmlns:a16="http://schemas.microsoft.com/office/drawing/2014/main" val="3029008891"/>
                    </a:ext>
                  </a:extLst>
                </a:gridCol>
                <a:gridCol w="842211">
                  <a:extLst>
                    <a:ext uri="{9D8B030D-6E8A-4147-A177-3AD203B41FA5}">
                      <a16:colId xmlns:a16="http://schemas.microsoft.com/office/drawing/2014/main" val="687872913"/>
                    </a:ext>
                  </a:extLst>
                </a:gridCol>
                <a:gridCol w="950495">
                  <a:extLst>
                    <a:ext uri="{9D8B030D-6E8A-4147-A177-3AD203B41FA5}">
                      <a16:colId xmlns:a16="http://schemas.microsoft.com/office/drawing/2014/main" val="2907372065"/>
                    </a:ext>
                  </a:extLst>
                </a:gridCol>
                <a:gridCol w="848226">
                  <a:extLst>
                    <a:ext uri="{9D8B030D-6E8A-4147-A177-3AD203B41FA5}">
                      <a16:colId xmlns:a16="http://schemas.microsoft.com/office/drawing/2014/main" val="768806752"/>
                    </a:ext>
                  </a:extLst>
                </a:gridCol>
              </a:tblGrid>
              <a:tr h="607590">
                <a:tc gridSpan="10">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b="1" u="none" strike="noStrike" dirty="0">
                          <a:effectLst/>
                        </a:rPr>
                        <a:t>Table 2 Comparative Chart of </a:t>
                      </a:r>
                      <a:r>
                        <a:rPr lang="en-US" sz="1400" b="1" u="none" strike="noStrike" dirty="0">
                          <a:effectLst/>
                          <a:latin typeface="+mn-lt"/>
                        </a:rPr>
                        <a:t>the </a:t>
                      </a:r>
                      <a:r>
                        <a:rPr lang="en-US" sz="1400" b="1" i="1" u="none" strike="noStrike" dirty="0" err="1">
                          <a:solidFill>
                            <a:schemeClr val="tx1"/>
                          </a:solidFill>
                          <a:effectLst/>
                          <a:latin typeface="+mn-lt"/>
                        </a:rPr>
                        <a:t>ß</a:t>
                      </a:r>
                      <a:r>
                        <a:rPr lang="en-US" sz="1400" b="1" u="none" strike="noStrike" dirty="0">
                          <a:solidFill>
                            <a:schemeClr val="tx1"/>
                          </a:solidFill>
                          <a:effectLst/>
                          <a:latin typeface="+mn-lt"/>
                        </a:rPr>
                        <a:t> </a:t>
                      </a:r>
                      <a:r>
                        <a:rPr lang="en-US" sz="1400" b="1" u="none" strike="noStrike" dirty="0">
                          <a:solidFill>
                            <a:schemeClr val="tx1"/>
                          </a:solidFill>
                          <a:effectLst/>
                          <a:latin typeface="+mj-lt"/>
                        </a:rPr>
                        <a:t>Coefficients</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400" b="1" u="none" strike="noStrike" dirty="0">
                          <a:effectLst/>
                        </a:rPr>
                        <a:t>Protective and Risk Factors Independently Associated with Alcohol and Drug Abuse Risk using Multiple Linear Regression among Veterans in The 2022 Military Health and Well-Being Project from ICPSR Michigan (N=1,495)</a:t>
                      </a:r>
                    </a:p>
                  </a:txBody>
                  <a:tcPr marL="9525" marR="9525" marT="9525" marB="0" anchor="b">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56487411"/>
                  </a:ext>
                </a:extLst>
              </a:tr>
              <a:tr h="175301">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u="none" strike="noStrike" dirty="0">
                          <a:solidFill>
                            <a:schemeClr val="bg1"/>
                          </a:solidFill>
                          <a:effectLst/>
                        </a:rPr>
                        <a:t>Measures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lumOff val="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1" i="0" u="none" strike="noStrike">
                          <a:solidFill>
                            <a:schemeClr val="bg1"/>
                          </a:solidFill>
                          <a:effectLst/>
                          <a:latin typeface="Avenir Next Regular" panose="020B0503020202020204" pitchFamily="34" charset="0"/>
                        </a:rPr>
                        <a:t>Model 1</a:t>
                      </a:r>
                      <a:endParaRPr lang="en-US" sz="1000" u="none" strike="noStrike" dirty="0">
                        <a:solidFill>
                          <a:schemeClr val="bg1"/>
                        </a:solidFill>
                        <a:effectLs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lumOff val="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1" i="0" u="none" strike="noStrike">
                          <a:solidFill>
                            <a:schemeClr val="bg1"/>
                          </a:solidFill>
                          <a:effectLst/>
                          <a:latin typeface="Avenir Next Regular" panose="020B0503020202020204" pitchFamily="34" charset="0"/>
                        </a:rPr>
                        <a:t>Model 2</a:t>
                      </a:r>
                      <a:endParaRPr lang="en-US" sz="1000" u="none" strike="noStrike" dirty="0">
                        <a:solidFill>
                          <a:schemeClr val="bg1"/>
                        </a:solidFill>
                        <a:effectLs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lumOff val="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1" i="0" u="none" strike="noStrike">
                          <a:solidFill>
                            <a:schemeClr val="bg1"/>
                          </a:solidFill>
                          <a:effectLst/>
                          <a:latin typeface="Avenir Next Regular" panose="020B0503020202020204" pitchFamily="34" charset="0"/>
                        </a:rPr>
                        <a:t>Model 1a</a:t>
                      </a:r>
                      <a:endParaRPr lang="en-US" sz="1000" u="none" strike="noStrike" dirty="0">
                        <a:solidFill>
                          <a:schemeClr val="bg1"/>
                        </a:solidFill>
                        <a:effectLs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lumOff val="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1" i="0" u="none" strike="noStrike">
                          <a:solidFill>
                            <a:schemeClr val="bg1"/>
                          </a:solidFill>
                          <a:effectLst/>
                          <a:latin typeface="Avenir Next Regular" panose="020B0503020202020204" pitchFamily="34" charset="0"/>
                        </a:rPr>
                        <a:t>Model 3</a:t>
                      </a:r>
                      <a:endParaRPr lang="en-US" sz="1000" u="none" strike="noStrike" dirty="0">
                        <a:solidFill>
                          <a:schemeClr val="bg1"/>
                        </a:solidFill>
                        <a:effectLs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lumOff val="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1" i="0" u="none" strike="noStrike">
                          <a:solidFill>
                            <a:schemeClr val="bg1"/>
                          </a:solidFill>
                          <a:effectLst/>
                          <a:latin typeface="Avenir Next Regular" panose="020B0503020202020204" pitchFamily="34" charset="0"/>
                        </a:rPr>
                        <a:t>Model 3a</a:t>
                      </a:r>
                      <a:endParaRPr lang="en-US" sz="1000" b="1" i="0" u="none" strike="noStrike" dirty="0">
                        <a:solidFill>
                          <a:schemeClr val="bg1"/>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1">
                        <a:lumMod val="95000"/>
                        <a:lumOff val="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1" i="0" u="none" strike="noStrike">
                          <a:solidFill>
                            <a:schemeClr val="bg1"/>
                          </a:solidFill>
                          <a:effectLst/>
                          <a:latin typeface="Avenir Next Regular" panose="020B0503020202020204" pitchFamily="34" charset="0"/>
                        </a:rPr>
                        <a:t>Model 5</a:t>
                      </a:r>
                      <a:endParaRPr lang="en-US" sz="1000" b="1" i="0" u="none" strike="noStrike" dirty="0">
                        <a:solidFill>
                          <a:schemeClr val="bg1"/>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1">
                        <a:lumMod val="95000"/>
                        <a:lumOff val="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1" i="0" u="none" strike="noStrike">
                          <a:solidFill>
                            <a:schemeClr val="bg1"/>
                          </a:solidFill>
                          <a:effectLst/>
                          <a:latin typeface="Avenir Next Regular" panose="020B0503020202020204" pitchFamily="34" charset="0"/>
                        </a:rPr>
                        <a:t>Model 6</a:t>
                      </a:r>
                      <a:endParaRPr lang="en-US" sz="1000" b="1" i="0" u="none" strike="noStrike" dirty="0">
                        <a:solidFill>
                          <a:schemeClr val="bg1"/>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lumOff val="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1" i="0" u="none" strike="noStrike">
                          <a:solidFill>
                            <a:schemeClr val="bg1"/>
                          </a:solidFill>
                          <a:effectLst/>
                          <a:latin typeface="Avenir Next Regular" panose="020B0503020202020204" pitchFamily="34" charset="0"/>
                        </a:rPr>
                        <a:t>Model 5a</a:t>
                      </a:r>
                      <a:endParaRPr lang="en-US" sz="1000" b="1" i="0" u="none" strike="noStrike" dirty="0">
                        <a:solidFill>
                          <a:schemeClr val="bg1"/>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lumOff val="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1" i="0" u="none" strike="noStrike">
                          <a:solidFill>
                            <a:schemeClr val="bg1"/>
                          </a:solidFill>
                          <a:effectLst/>
                          <a:latin typeface="Avenir Next Regular" panose="020B0503020202020204" pitchFamily="34" charset="0"/>
                        </a:rPr>
                        <a:t>Model 6a</a:t>
                      </a:r>
                      <a:endParaRPr lang="en-US" sz="1000" b="1" i="0" u="none" strike="noStrike" dirty="0">
                        <a:solidFill>
                          <a:schemeClr val="bg1"/>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802837163"/>
                  </a:ext>
                </a:extLst>
              </a:tr>
              <a:tr h="208683">
                <a:tc>
                  <a:txBody>
                    <a:bodyPr/>
                    <a:lstStyle/>
                    <a:p>
                      <a:pPr algn="ctr" fontAlgn="b"/>
                      <a:endParaRPr lang="en-US" sz="1000" b="0" i="0" u="none" strike="noStrike" dirty="0">
                        <a:solidFill>
                          <a:schemeClr val="bg1"/>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lumOff val="5000"/>
                      </a:schemeClr>
                    </a:solidFill>
                  </a:tcPr>
                </a:tc>
                <a:tc>
                  <a:txBody>
                    <a:bodyPr/>
                    <a:lstStyle/>
                    <a:p>
                      <a:pPr algn="ctr" fontAlgn="b"/>
                      <a:r>
                        <a:rPr lang="en-US" sz="1000" i="1" u="none" strike="noStrike">
                          <a:solidFill>
                            <a:schemeClr val="bg1"/>
                          </a:solidFill>
                          <a:effectLst/>
                        </a:rPr>
                        <a:t>ß</a:t>
                      </a:r>
                      <a:endParaRPr lang="en-US" sz="1000" b="0" i="0" u="none" strike="noStrike" dirty="0">
                        <a:solidFill>
                          <a:schemeClr val="bg1"/>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lumOff val="5000"/>
                      </a:schemeClr>
                    </a:solidFill>
                  </a:tcPr>
                </a:tc>
                <a:tc>
                  <a:txBody>
                    <a:bodyPr/>
                    <a:lstStyle/>
                    <a:p>
                      <a:pPr algn="ctr" fontAlgn="b"/>
                      <a:r>
                        <a:rPr kumimoji="0" lang="en-US" sz="1000" b="0" i="1" u="none" strike="noStrike" kern="1200" cap="none" spc="0" normalizeH="0" baseline="0" noProof="0">
                          <a:ln>
                            <a:noFill/>
                          </a:ln>
                          <a:solidFill>
                            <a:prstClr val="white"/>
                          </a:solidFill>
                          <a:effectLst/>
                          <a:uLnTx/>
                          <a:uFillTx/>
                          <a:latin typeface="Aptos" panose="02110004020202020204"/>
                          <a:ea typeface="+mn-ea"/>
                          <a:cs typeface="+mn-cs"/>
                        </a:rPr>
                        <a:t>ß</a:t>
                      </a:r>
                      <a:endParaRPr lang="en-US" sz="1000" b="0" i="0" u="none" strike="noStrike" dirty="0">
                        <a:solidFill>
                          <a:schemeClr val="bg1"/>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lumOff val="5000"/>
                      </a:schemeClr>
                    </a:solidFill>
                  </a:tcPr>
                </a:tc>
                <a:tc>
                  <a:txBody>
                    <a:bodyPr/>
                    <a:lstStyle/>
                    <a:p>
                      <a:pPr algn="ctr" fontAlgn="b"/>
                      <a:r>
                        <a:rPr kumimoji="0" lang="en-US" sz="1000" b="0" i="1" u="none" strike="noStrike" kern="1200" cap="none" spc="0" normalizeH="0" baseline="0" noProof="0">
                          <a:ln>
                            <a:noFill/>
                          </a:ln>
                          <a:solidFill>
                            <a:prstClr val="white"/>
                          </a:solidFill>
                          <a:effectLst/>
                          <a:uLnTx/>
                          <a:uFillTx/>
                          <a:latin typeface="Aptos" panose="02110004020202020204"/>
                          <a:ea typeface="+mn-ea"/>
                          <a:cs typeface="+mn-cs"/>
                        </a:rPr>
                        <a:t>ß</a:t>
                      </a:r>
                      <a:endParaRPr lang="en-US" sz="1000" b="0" i="0" u="none" strike="noStrike" dirty="0">
                        <a:solidFill>
                          <a:schemeClr val="bg1"/>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lumOff val="5000"/>
                      </a:schemeClr>
                    </a:solidFill>
                  </a:tcPr>
                </a:tc>
                <a:tc>
                  <a:txBody>
                    <a:bodyPr/>
                    <a:lstStyle/>
                    <a:p>
                      <a:pPr algn="ctr" fontAlgn="b"/>
                      <a:r>
                        <a:rPr kumimoji="0" lang="en-US" sz="1000" b="0" i="1" u="none" strike="noStrike" kern="1200" cap="none" spc="0" normalizeH="0" baseline="0" noProof="0">
                          <a:ln>
                            <a:noFill/>
                          </a:ln>
                          <a:solidFill>
                            <a:prstClr val="white"/>
                          </a:solidFill>
                          <a:effectLst/>
                          <a:uLnTx/>
                          <a:uFillTx/>
                          <a:latin typeface="Aptos" panose="02110004020202020204"/>
                          <a:ea typeface="+mn-ea"/>
                          <a:cs typeface="+mn-cs"/>
                        </a:rPr>
                        <a:t>ß</a:t>
                      </a:r>
                      <a:endParaRPr lang="en-US" sz="1000" b="0" i="0" u="none" strike="noStrike" dirty="0">
                        <a:solidFill>
                          <a:schemeClr val="bg1"/>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lumOff val="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prstClr val="white"/>
                          </a:solidFill>
                          <a:effectLst/>
                          <a:uLnTx/>
                          <a:uFillTx/>
                          <a:latin typeface="Aptos" panose="02110004020202020204"/>
                          <a:ea typeface="+mn-ea"/>
                          <a:cs typeface="+mn-cs"/>
                        </a:rPr>
                        <a:t>ß</a:t>
                      </a:r>
                      <a:endParaRPr kumimoji="0" lang="en-US" sz="1000" b="0" i="1" u="none" strike="noStrike" kern="1200" cap="none" spc="0" normalizeH="0" baseline="0" noProof="0" dirty="0">
                        <a:ln>
                          <a:noFill/>
                        </a:ln>
                        <a:solidFill>
                          <a:prstClr val="white"/>
                        </a:solidFill>
                        <a:effectLst/>
                        <a:uLnTx/>
                        <a:uFillTx/>
                        <a:latin typeface="Avenir Next Regular" panose="020B0503020202020204" pitchFamily="34" charset="0"/>
                        <a:ea typeface="+mn-ea"/>
                        <a:cs typeface="+mn-cs"/>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lumOff val="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prstClr val="white"/>
                          </a:solidFill>
                          <a:effectLst/>
                          <a:uLnTx/>
                          <a:uFillTx/>
                          <a:latin typeface="Aptos" panose="02110004020202020204"/>
                          <a:ea typeface="+mn-ea"/>
                          <a:cs typeface="+mn-cs"/>
                        </a:rPr>
                        <a:t>ß</a:t>
                      </a:r>
                      <a:endParaRPr kumimoji="0" lang="en-US" sz="1000" b="0" i="1" u="none" strike="noStrike" kern="1200" cap="none" spc="0" normalizeH="0" baseline="0" noProof="0" dirty="0">
                        <a:ln>
                          <a:noFill/>
                        </a:ln>
                        <a:solidFill>
                          <a:prstClr val="white"/>
                        </a:solidFill>
                        <a:effectLst/>
                        <a:uLnTx/>
                        <a:uFillTx/>
                        <a:latin typeface="Avenir Next Regular" panose="020B0503020202020204" pitchFamily="34" charset="0"/>
                        <a:ea typeface="+mn-ea"/>
                        <a:cs typeface="+mn-cs"/>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lumOff val="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prstClr val="white"/>
                          </a:solidFill>
                          <a:effectLst/>
                          <a:uLnTx/>
                          <a:uFillTx/>
                          <a:latin typeface="Aptos" panose="02110004020202020204"/>
                          <a:ea typeface="+mn-ea"/>
                          <a:cs typeface="+mn-cs"/>
                        </a:rPr>
                        <a:t>ß</a:t>
                      </a:r>
                      <a:endParaRPr kumimoji="0" lang="en-US" sz="1000" b="0" i="1" u="none" strike="noStrike" kern="1200" cap="none" spc="0" normalizeH="0" baseline="0" noProof="0" dirty="0">
                        <a:ln>
                          <a:noFill/>
                        </a:ln>
                        <a:solidFill>
                          <a:prstClr val="white"/>
                        </a:solidFill>
                        <a:effectLst/>
                        <a:uLnTx/>
                        <a:uFillTx/>
                        <a:latin typeface="Avenir Next Regular" panose="020B0503020202020204" pitchFamily="34" charset="0"/>
                        <a:ea typeface="+mn-ea"/>
                        <a:cs typeface="+mn-cs"/>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lumOff val="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prstClr val="white"/>
                          </a:solidFill>
                          <a:effectLst/>
                          <a:uLnTx/>
                          <a:uFillTx/>
                          <a:latin typeface="Aptos" panose="02110004020202020204"/>
                          <a:ea typeface="+mn-ea"/>
                          <a:cs typeface="+mn-cs"/>
                        </a:rPr>
                        <a:t>ß</a:t>
                      </a:r>
                      <a:endParaRPr kumimoji="0" lang="en-US" sz="1000" b="0" i="1" u="none" strike="noStrike" kern="1200" cap="none" spc="0" normalizeH="0" baseline="0" noProof="0" dirty="0">
                        <a:ln>
                          <a:noFill/>
                        </a:ln>
                        <a:solidFill>
                          <a:prstClr val="white"/>
                        </a:solidFill>
                        <a:effectLst/>
                        <a:uLnTx/>
                        <a:uFillTx/>
                        <a:latin typeface="Avenir Next Regular" panose="020B0503020202020204" pitchFamily="34" charset="0"/>
                        <a:ea typeface="+mn-ea"/>
                        <a:cs typeface="+mn-cs"/>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lumOff val="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prstClr val="white"/>
                          </a:solidFill>
                          <a:effectLst/>
                          <a:uLnTx/>
                          <a:uFillTx/>
                          <a:latin typeface="Aptos" panose="02110004020202020204"/>
                          <a:ea typeface="+mn-ea"/>
                          <a:cs typeface="+mn-cs"/>
                        </a:rPr>
                        <a:t>ß</a:t>
                      </a:r>
                      <a:endParaRPr kumimoji="0" lang="en-US" sz="1000" b="0" i="1" u="none" strike="noStrike" kern="1200" cap="none" spc="0" normalizeH="0" baseline="0" noProof="0" dirty="0">
                        <a:ln>
                          <a:noFill/>
                        </a:ln>
                        <a:solidFill>
                          <a:prstClr val="white"/>
                        </a:solidFill>
                        <a:effectLst/>
                        <a:uLnTx/>
                        <a:uFillTx/>
                        <a:latin typeface="Avenir Next Regular" panose="020B0503020202020204" pitchFamily="34" charset="0"/>
                        <a:ea typeface="+mn-ea"/>
                        <a:cs typeface="+mn-cs"/>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594401675"/>
                  </a:ext>
                </a:extLst>
              </a:tr>
              <a:tr h="208683">
                <a:tc>
                  <a:txBody>
                    <a:bodyPr/>
                    <a:lstStyle/>
                    <a:p>
                      <a:pPr algn="r" fontAlgn="b"/>
                      <a:r>
                        <a:rPr lang="en-US" sz="1000" b="1" u="none" strike="noStrike" dirty="0">
                          <a:effectLst/>
                        </a:rPr>
                        <a:t>Constant</a:t>
                      </a:r>
                      <a:endParaRPr lang="en-US" sz="1000" b="1" i="0" u="none" strike="noStrike" dirty="0">
                        <a:solidFill>
                          <a:srgbClr val="000000"/>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1" i="0" u="none" strike="noStrike">
                          <a:solidFill>
                            <a:schemeClr val="tx1"/>
                          </a:solidFill>
                          <a:effectLst/>
                          <a:latin typeface="+mn-lt"/>
                        </a:rPr>
                        <a:t>2.999</a:t>
                      </a:r>
                      <a:endParaRPr lang="en-US" sz="1000" b="1" i="0" u="none" strike="noStrike" dirty="0">
                        <a:solidFill>
                          <a:srgbClr val="000000"/>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1" i="0" u="none" strike="noStrike">
                          <a:solidFill>
                            <a:schemeClr val="tx1"/>
                          </a:solidFill>
                          <a:effectLst/>
                          <a:latin typeface="+mn-lt"/>
                        </a:rPr>
                        <a:t>3.358</a:t>
                      </a:r>
                      <a:endParaRPr lang="en-US" sz="1000" b="1" i="0" u="none" strike="noStrike" dirty="0">
                        <a:solidFill>
                          <a:srgbClr val="000000"/>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1" u="none" strike="noStrike">
                          <a:solidFill>
                            <a:schemeClr val="tx1"/>
                          </a:solidFill>
                          <a:effectLst/>
                          <a:latin typeface="+mn-lt"/>
                        </a:rPr>
                        <a:t>3.609</a:t>
                      </a:r>
                      <a:endParaRPr lang="en-US" sz="1000" b="1" i="0" u="none" strike="noStrike" dirty="0">
                        <a:solidFill>
                          <a:srgbClr val="000000"/>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1" u="none" strike="noStrike">
                          <a:effectLst/>
                          <a:latin typeface="+mn-lt"/>
                        </a:rPr>
                        <a:t>-0.787</a:t>
                      </a:r>
                      <a:endParaRPr lang="en-US" sz="1000" b="1" i="0" u="none" strike="noStrike" dirty="0">
                        <a:solidFill>
                          <a:srgbClr val="000000"/>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000" b="1" u="none" strike="noStrike" dirty="0">
                          <a:solidFill>
                            <a:schemeClr val="tx1"/>
                          </a:solidFill>
                          <a:effectLst/>
                          <a:latin typeface="+mn-lt"/>
                        </a:rPr>
                        <a:t>-0.403</a:t>
                      </a:r>
                      <a:endParaRPr lang="en-US" sz="1000" b="1"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chemeClr val="tx1"/>
                          </a:solidFill>
                          <a:effectLst/>
                          <a:latin typeface="+mn-lt"/>
                        </a:rPr>
                        <a:t>-1.109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chemeClr val="tx1"/>
                          </a:solidFill>
                          <a:effectLst/>
                          <a:latin typeface="+mn-lt"/>
                        </a:rPr>
                        <a:t>-1.27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000" b="1" u="none" strike="noStrike">
                          <a:solidFill>
                            <a:schemeClr val="tx1"/>
                          </a:solidFill>
                          <a:effectLst/>
                          <a:latin typeface="+mn-lt"/>
                        </a:rPr>
                        <a:t>-0.726</a:t>
                      </a:r>
                      <a:endParaRPr lang="en-US" sz="1000" b="1"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000" b="1" u="none" strike="noStrike">
                          <a:solidFill>
                            <a:schemeClr val="tx1"/>
                          </a:solidFill>
                          <a:effectLst/>
                          <a:latin typeface="+mn-lt"/>
                        </a:rPr>
                        <a:t>-0.2042</a:t>
                      </a:r>
                      <a:endParaRPr lang="en-US" sz="1000" b="1"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05668680"/>
                  </a:ext>
                </a:extLst>
              </a:tr>
              <a:tr h="208683">
                <a:tc>
                  <a:txBody>
                    <a:bodyPr/>
                    <a:lstStyle/>
                    <a:p>
                      <a:pPr algn="r" fontAlgn="b"/>
                      <a:r>
                        <a:rPr lang="en-US" sz="1000" b="1" u="none" strike="noStrike" dirty="0">
                          <a:effectLst/>
                        </a:rPr>
                        <a:t>Calling and Purpose </a:t>
                      </a:r>
                      <a:r>
                        <a:rPr lang="en-US" sz="1000" u="none" strike="noStrike" dirty="0">
                          <a:effectLst/>
                        </a:rPr>
                        <a:t> </a:t>
                      </a:r>
                      <a:endParaRPr lang="en-US" sz="1000" b="1" i="0" u="none" strike="noStrike" dirty="0">
                        <a:solidFill>
                          <a:srgbClr val="000000"/>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dirty="0">
                          <a:effectLst/>
                        </a:rPr>
                        <a:t>0.011</a:t>
                      </a:r>
                      <a:endParaRPr lang="en-US" sz="1000" b="1" i="0" u="none" strike="noStrike" dirty="0">
                        <a:solidFill>
                          <a:srgbClr val="000000"/>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endParaRPr lang="en-US" sz="1000" b="1" i="0" u="none" strike="noStrike" dirty="0">
                        <a:solidFill>
                          <a:srgbClr val="000000"/>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dirty="0">
                          <a:solidFill>
                            <a:schemeClr val="tx1"/>
                          </a:solidFill>
                          <a:effectLst/>
                          <a:latin typeface="+mn-lt"/>
                        </a:rPr>
                        <a:t>0.019</a:t>
                      </a:r>
                      <a:endParaRPr lang="en-US" sz="1000" b="1" i="0" u="none" strike="noStrike" dirty="0">
                        <a:solidFill>
                          <a:schemeClr val="tx1"/>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endParaRPr lang="en-US" sz="1000" b="1" i="0" u="none" strike="noStrike" dirty="0">
                        <a:solidFill>
                          <a:srgbClr val="000000"/>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chemeClr val="tx1"/>
                          </a:solidFill>
                          <a:effectLst/>
                          <a:latin typeface="+mn-lt"/>
                        </a:rPr>
                        <a:t>0.020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chemeClr val="tx1"/>
                          </a:solidFill>
                          <a:effectLst/>
                          <a:latin typeface="+mn-lt"/>
                        </a:rPr>
                        <a:t>0.018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dirty="0">
                          <a:solidFill>
                            <a:schemeClr val="tx1"/>
                          </a:solidFill>
                          <a:effectLst/>
                          <a:latin typeface="+mn-lt"/>
                        </a:rPr>
                        <a:t>0.016</a:t>
                      </a:r>
                      <a:endParaRPr lang="en-US" sz="1000" b="0"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77103296"/>
                  </a:ext>
                </a:extLst>
              </a:tr>
              <a:tr h="208683">
                <a:tc>
                  <a:txBody>
                    <a:bodyPr/>
                    <a:lstStyle/>
                    <a:p>
                      <a:pPr algn="r" fontAlgn="b"/>
                      <a:r>
                        <a:rPr lang="en-US" sz="1000" b="1" u="none" strike="noStrike" dirty="0">
                          <a:effectLst/>
                        </a:rPr>
                        <a:t>Community Engagement </a:t>
                      </a:r>
                      <a:r>
                        <a:rPr lang="en-US" sz="1000" u="none" strike="noStrike" dirty="0">
                          <a:effectLst/>
                        </a:rPr>
                        <a:t> </a:t>
                      </a:r>
                      <a:endParaRPr lang="en-US" sz="1000" b="1" i="0" u="none" strike="noStrike" dirty="0">
                        <a:solidFill>
                          <a:srgbClr val="000000"/>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dirty="0">
                          <a:effectLst/>
                        </a:rPr>
                        <a:t>0.001</a:t>
                      </a:r>
                      <a:endParaRPr lang="en-US" sz="1000" b="1" i="0" u="none" strike="noStrike" dirty="0">
                        <a:solidFill>
                          <a:srgbClr val="000000"/>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endParaRPr lang="en-US" sz="1000" b="1" i="0" u="none" strike="noStrike" dirty="0">
                        <a:solidFill>
                          <a:srgbClr val="000000"/>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dirty="0">
                          <a:solidFill>
                            <a:schemeClr val="tx1"/>
                          </a:solidFill>
                          <a:effectLst/>
                          <a:latin typeface="+mn-lt"/>
                        </a:rPr>
                        <a:t>-0.004</a:t>
                      </a:r>
                      <a:endParaRPr lang="en-US" sz="1000" b="1" i="0" u="none" strike="noStrike" dirty="0">
                        <a:solidFill>
                          <a:srgbClr val="000000"/>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endParaRPr lang="en-US" sz="1000" b="1" i="0" u="none" strike="noStrike" dirty="0">
                        <a:solidFill>
                          <a:srgbClr val="000000"/>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chemeClr val="tx1"/>
                          </a:solidFill>
                          <a:effectLst/>
                          <a:latin typeface="+mn-lt"/>
                        </a:rPr>
                        <a:t>0.001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chemeClr val="tx1"/>
                          </a:solidFill>
                          <a:effectLst/>
                          <a:latin typeface="+mn-lt"/>
                        </a:rPr>
                        <a:t>0.001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chemeClr val="tx1"/>
                          </a:solidFill>
                          <a:effectLst/>
                          <a:latin typeface="+mn-lt"/>
                        </a:rPr>
                        <a:t>0.002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45919193"/>
                  </a:ext>
                </a:extLst>
              </a:tr>
              <a:tr h="208683">
                <a:tc>
                  <a:txBody>
                    <a:bodyPr/>
                    <a:lstStyle/>
                    <a:p>
                      <a:pPr algn="r" fontAlgn="b"/>
                      <a:r>
                        <a:rPr lang="en-US" sz="1000" b="1" u="none" strike="noStrike" dirty="0">
                          <a:effectLst/>
                        </a:rPr>
                        <a:t>Help-Seeking Behavior </a:t>
                      </a:r>
                      <a:r>
                        <a:rPr lang="en-US" sz="1000" u="none" strike="noStrike" dirty="0">
                          <a:effectLst/>
                        </a:rPr>
                        <a:t> </a:t>
                      </a:r>
                      <a:endParaRPr lang="en-US" sz="1000" b="0" i="0" u="none" strike="noStrike" dirty="0">
                        <a:solidFill>
                          <a:srgbClr val="000000"/>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dirty="0">
                          <a:solidFill>
                            <a:srgbClr val="FF0000"/>
                          </a:solidFill>
                          <a:effectLst/>
                        </a:rPr>
                        <a:t>0.031</a:t>
                      </a:r>
                      <a:endParaRPr lang="en-US" sz="1000" b="0" i="0" u="none" strike="noStrike" dirty="0">
                        <a:solidFill>
                          <a:srgbClr val="000000"/>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rgbClr val="FF0000"/>
                          </a:solidFill>
                          <a:effectLst/>
                          <a:latin typeface="+mn-lt"/>
                        </a:rPr>
                        <a:t>0.036</a:t>
                      </a:r>
                      <a:endParaRPr lang="en-US" sz="1000" b="0" i="0" u="none" strike="noStrike" dirty="0">
                        <a:solidFill>
                          <a:srgbClr val="000000"/>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dirty="0">
                          <a:solidFill>
                            <a:schemeClr val="tx1"/>
                          </a:solidFill>
                          <a:effectLst/>
                          <a:latin typeface="+mn-lt"/>
                        </a:rPr>
                        <a:t>0.017</a:t>
                      </a:r>
                      <a:endParaRPr lang="en-US" sz="1000" b="0" i="0" u="none" strike="noStrike" dirty="0">
                        <a:solidFill>
                          <a:srgbClr val="000000"/>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endParaRPr lang="en-US" sz="1000" b="0" i="0" u="none" strike="noStrike" dirty="0">
                        <a:solidFill>
                          <a:srgbClr val="000000"/>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chemeClr val="tx1"/>
                          </a:solidFill>
                          <a:effectLst/>
                          <a:latin typeface="+mn-lt"/>
                        </a:rPr>
                        <a:t>0.014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chemeClr val="tx1"/>
                          </a:solidFill>
                          <a:effectLst/>
                          <a:latin typeface="+mn-lt"/>
                        </a:rPr>
                        <a:t>0.014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dirty="0">
                          <a:solidFill>
                            <a:schemeClr val="tx1"/>
                          </a:solidFill>
                          <a:effectLst/>
                          <a:latin typeface="+mn-lt"/>
                        </a:rPr>
                        <a:t>0.015</a:t>
                      </a:r>
                      <a:endParaRPr lang="en-US" sz="1000" b="0"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53594797"/>
                  </a:ext>
                </a:extLst>
              </a:tr>
              <a:tr h="197088">
                <a:tc>
                  <a:txBody>
                    <a:bodyPr/>
                    <a:lstStyle/>
                    <a:p>
                      <a:pPr algn="r" fontAlgn="b"/>
                      <a:r>
                        <a:rPr lang="en-US" sz="1000" b="1" u="none" strike="noStrike" dirty="0">
                          <a:effectLst/>
                        </a:rPr>
                        <a:t>Military Calling </a:t>
                      </a:r>
                      <a:r>
                        <a:rPr lang="en-US" sz="1000" u="none" strike="noStrike" dirty="0">
                          <a:effectLst/>
                        </a:rPr>
                        <a:t> </a:t>
                      </a:r>
                      <a:endParaRPr lang="en-US" sz="1000" b="0" i="0" u="none" strike="noStrike" dirty="0">
                        <a:solidFill>
                          <a:srgbClr val="000000"/>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dirty="0">
                          <a:effectLst/>
                        </a:rPr>
                        <a:t>-0.020</a:t>
                      </a:r>
                      <a:endParaRPr lang="en-US" sz="1000" b="0" i="0" u="none" strike="noStrike" dirty="0">
                        <a:solidFill>
                          <a:srgbClr val="000000"/>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endParaRPr lang="en-US" sz="1000" b="0" i="0" u="none" strike="noStrike" dirty="0">
                        <a:solidFill>
                          <a:srgbClr val="000000"/>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dirty="0">
                          <a:solidFill>
                            <a:schemeClr val="tx1"/>
                          </a:solidFill>
                          <a:effectLst/>
                          <a:latin typeface="+mn-lt"/>
                        </a:rPr>
                        <a:t>-0.008</a:t>
                      </a:r>
                      <a:endParaRPr lang="en-US" sz="1000" b="0" i="0" u="none" strike="noStrike" dirty="0">
                        <a:solidFill>
                          <a:srgbClr val="000000"/>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endParaRPr lang="en-US" sz="1000" b="0" i="0" u="none" strike="noStrike" dirty="0">
                        <a:solidFill>
                          <a:srgbClr val="000000"/>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chemeClr val="tx1"/>
                          </a:solidFill>
                          <a:effectLst/>
                          <a:latin typeface="+mn-lt"/>
                        </a:rPr>
                        <a:t>0.004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u="none" strike="noStrike" dirty="0">
                          <a:solidFill>
                            <a:schemeClr val="tx1"/>
                          </a:solidFill>
                          <a:effectLst/>
                          <a:latin typeface="+mn-lt"/>
                        </a:rPr>
                        <a:t>0.005 </a:t>
                      </a:r>
                      <a:endParaRPr lang="en-US" sz="1000" b="0"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chemeClr val="tx1"/>
                          </a:solidFill>
                          <a:effectLst/>
                          <a:latin typeface="+mn-lt"/>
                        </a:rPr>
                        <a:t>0.003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30407592"/>
                  </a:ext>
                </a:extLst>
              </a:tr>
              <a:tr h="208683">
                <a:tc>
                  <a:txBody>
                    <a:bodyPr/>
                    <a:lstStyle/>
                    <a:p>
                      <a:pPr algn="r" fontAlgn="b"/>
                      <a:r>
                        <a:rPr lang="en-US" sz="1000" b="1" u="none" strike="noStrike" dirty="0">
                          <a:effectLst/>
                        </a:rPr>
                        <a:t>Quality of Life </a:t>
                      </a:r>
                      <a:r>
                        <a:rPr lang="en-US" sz="1000" u="none" strike="noStrike" dirty="0">
                          <a:effectLst/>
                        </a:rPr>
                        <a:t> </a:t>
                      </a:r>
                      <a:endParaRPr lang="en-US" sz="1000" b="0" i="0" u="none" strike="noStrike" dirty="0">
                        <a:solidFill>
                          <a:srgbClr val="000000"/>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dirty="0">
                          <a:solidFill>
                            <a:srgbClr val="FF0000"/>
                          </a:solidFill>
                          <a:effectLst/>
                        </a:rPr>
                        <a:t>-0.013</a:t>
                      </a:r>
                      <a:endParaRPr lang="en-US" sz="1000" b="0" i="0" u="none" strike="noStrike" dirty="0">
                        <a:solidFill>
                          <a:srgbClr val="000000"/>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rgbClr val="FF0000"/>
                          </a:solidFill>
                          <a:effectLst/>
                          <a:latin typeface="+mn-lt"/>
                        </a:rPr>
                        <a:t>-0.014</a:t>
                      </a:r>
                      <a:endParaRPr lang="en-US" sz="1000" b="0" i="0" u="none" strike="noStrike" dirty="0">
                        <a:solidFill>
                          <a:srgbClr val="000000"/>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dirty="0">
                          <a:solidFill>
                            <a:srgbClr val="FF0000"/>
                          </a:solidFill>
                          <a:effectLst/>
                          <a:latin typeface="+mn-lt"/>
                        </a:rPr>
                        <a:t>-0.016</a:t>
                      </a:r>
                      <a:endParaRPr lang="en-US" sz="1000" b="0" i="0" u="none" strike="noStrike" dirty="0">
                        <a:solidFill>
                          <a:srgbClr val="000000"/>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endParaRPr lang="en-US" sz="1000" b="0" i="0" u="none" strike="noStrike" dirty="0">
                        <a:solidFill>
                          <a:srgbClr val="000000"/>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chemeClr val="tx1"/>
                          </a:solidFill>
                          <a:effectLst/>
                          <a:latin typeface="+mn-lt"/>
                        </a:rPr>
                        <a:t>-0.001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chemeClr val="tx1"/>
                          </a:solidFill>
                          <a:effectLst/>
                          <a:latin typeface="+mn-lt"/>
                        </a:rPr>
                        <a:t>-0.001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dirty="0">
                          <a:solidFill>
                            <a:schemeClr val="tx1"/>
                          </a:solidFill>
                          <a:effectLst/>
                          <a:latin typeface="+mn-lt"/>
                        </a:rPr>
                        <a:t>-0.002</a:t>
                      </a:r>
                      <a:endParaRPr lang="en-US" sz="1000" b="0"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51151314"/>
                  </a:ext>
                </a:extLst>
              </a:tr>
              <a:tr h="197088">
                <a:tc>
                  <a:txBody>
                    <a:bodyPr/>
                    <a:lstStyle/>
                    <a:p>
                      <a:pPr algn="r" fontAlgn="b"/>
                      <a:r>
                        <a:rPr lang="en-US" sz="1000" b="1" u="none" strike="noStrike" dirty="0">
                          <a:effectLst/>
                        </a:rPr>
                        <a:t>Public Service Motivation </a:t>
                      </a:r>
                      <a:r>
                        <a:rPr lang="en-US" sz="1000" u="none" strike="noStrike" dirty="0">
                          <a:effectLst/>
                        </a:rPr>
                        <a:t> </a:t>
                      </a:r>
                      <a:endParaRPr lang="en-US" sz="1000" b="0" i="0" u="none" strike="noStrike" dirty="0">
                        <a:solidFill>
                          <a:srgbClr val="000000"/>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dirty="0">
                          <a:effectLst/>
                        </a:rPr>
                        <a:t>0.021</a:t>
                      </a:r>
                      <a:endParaRPr lang="en-US" sz="1000" b="0" i="0" u="none" strike="noStrike" dirty="0">
                        <a:solidFill>
                          <a:srgbClr val="000000"/>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endParaRPr lang="en-US" sz="1000" b="0" i="0" u="none" strike="noStrike" dirty="0">
                        <a:solidFill>
                          <a:srgbClr val="000000"/>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dirty="0">
                          <a:solidFill>
                            <a:schemeClr val="tx1"/>
                          </a:solidFill>
                          <a:effectLst/>
                          <a:latin typeface="+mn-lt"/>
                        </a:rPr>
                        <a:t>0.016</a:t>
                      </a:r>
                      <a:endParaRPr lang="en-US" sz="1000" b="0" i="0" u="none" strike="noStrike" dirty="0">
                        <a:solidFill>
                          <a:srgbClr val="000000"/>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endParaRPr lang="en-US" sz="1000" b="0" i="0" u="none" strike="noStrike" dirty="0">
                        <a:solidFill>
                          <a:srgbClr val="000000"/>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chemeClr val="tx1"/>
                          </a:solidFill>
                          <a:effectLst/>
                          <a:latin typeface="+mn-lt"/>
                        </a:rPr>
                        <a:t>-0.005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chemeClr val="tx1"/>
                          </a:solidFill>
                          <a:effectLst/>
                          <a:latin typeface="+mn-lt"/>
                        </a:rPr>
                        <a:t>-0.004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dirty="0">
                          <a:solidFill>
                            <a:schemeClr val="tx1"/>
                          </a:solidFill>
                          <a:effectLst/>
                          <a:latin typeface="+mn-lt"/>
                        </a:rPr>
                        <a:t>-0.002</a:t>
                      </a:r>
                      <a:endParaRPr lang="en-US" sz="1000" b="0"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40869050"/>
                  </a:ext>
                </a:extLst>
              </a:tr>
              <a:tr h="208683">
                <a:tc>
                  <a:txBody>
                    <a:bodyPr/>
                    <a:lstStyle/>
                    <a:p>
                      <a:pPr algn="r" fontAlgn="b"/>
                      <a:r>
                        <a:rPr lang="en-US" sz="1000" b="1" u="none" strike="noStrike" dirty="0">
                          <a:effectLst/>
                          <a:latin typeface="+mn-lt"/>
                        </a:rPr>
                        <a:t>Overall Wellness </a:t>
                      </a:r>
                      <a:r>
                        <a:rPr lang="en-US" sz="1000" u="none" strike="noStrike" dirty="0">
                          <a:effectLst/>
                          <a:latin typeface="+mn-lt"/>
                        </a:rPr>
                        <a:t> </a:t>
                      </a:r>
                      <a:endParaRPr lang="en-US" sz="10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dirty="0">
                          <a:solidFill>
                            <a:srgbClr val="FF0000"/>
                          </a:solidFill>
                          <a:effectLst/>
                        </a:rPr>
                        <a:t>-0.016</a:t>
                      </a:r>
                      <a:endParaRPr lang="en-US" sz="10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rgbClr val="FF0000"/>
                          </a:solidFill>
                          <a:effectLst/>
                          <a:latin typeface="+mn-lt"/>
                        </a:rPr>
                        <a:t>-0.015</a:t>
                      </a:r>
                      <a:endParaRPr lang="en-US" sz="10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dirty="0">
                          <a:solidFill>
                            <a:srgbClr val="FF0000"/>
                          </a:solidFill>
                          <a:effectLst/>
                          <a:latin typeface="+mn-lt"/>
                        </a:rPr>
                        <a:t>-0.010</a:t>
                      </a:r>
                      <a:endParaRPr lang="en-US" sz="10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endParaRPr lang="en-US" sz="10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chemeClr val="tx1"/>
                          </a:solidFill>
                          <a:effectLst/>
                          <a:latin typeface="+mn-lt"/>
                        </a:rPr>
                        <a:t>-0.001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chemeClr val="tx1"/>
                          </a:solidFill>
                          <a:effectLst/>
                          <a:latin typeface="+mn-lt"/>
                        </a:rPr>
                        <a:t>-0.001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dirty="0">
                          <a:solidFill>
                            <a:schemeClr val="tx1"/>
                          </a:solidFill>
                          <a:effectLst/>
                          <a:latin typeface="+mn-lt"/>
                        </a:rPr>
                        <a:t>-0.000</a:t>
                      </a:r>
                      <a:endParaRPr lang="en-US" sz="1000" b="0"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32133080"/>
                  </a:ext>
                </a:extLst>
              </a:tr>
              <a:tr h="197088">
                <a:tc>
                  <a:txBody>
                    <a:bodyPr/>
                    <a:lstStyle/>
                    <a:p>
                      <a:pPr algn="r" fontAlgn="b"/>
                      <a:r>
                        <a:rPr lang="en-US" sz="1000" b="1" u="none" strike="noStrike" dirty="0">
                          <a:effectLst/>
                        </a:rPr>
                        <a:t>Combat Exposure</a:t>
                      </a:r>
                      <a:endParaRPr lang="en-US" sz="1000" b="1" i="0" u="none" strike="noStrike" dirty="0">
                        <a:solidFill>
                          <a:srgbClr val="000000"/>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endParaRPr lang="en-US" sz="1000" b="1" i="0" u="none" strike="noStrike" dirty="0">
                        <a:solidFill>
                          <a:srgbClr val="000000"/>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endParaRPr lang="en-US" sz="1000" b="1" i="0" u="none" strike="noStrike" dirty="0">
                        <a:solidFill>
                          <a:srgbClr val="000000"/>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endParaRPr lang="en-US" sz="1000" b="1" i="0" u="none" strike="noStrike" dirty="0">
                        <a:solidFill>
                          <a:srgbClr val="000000"/>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solidFill>
                            <a:srgbClr val="FF0000"/>
                          </a:solidFill>
                          <a:effectLst/>
                          <a:latin typeface="+mn-lt"/>
                        </a:rPr>
                        <a:t>0.015</a:t>
                      </a:r>
                      <a:endParaRPr lang="en-US" sz="1000" b="1" i="0" u="none" strike="noStrike" dirty="0">
                        <a:solidFill>
                          <a:srgbClr val="000000"/>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rgbClr val="FF0000"/>
                          </a:solidFill>
                          <a:effectLst/>
                          <a:latin typeface="+mn-lt"/>
                        </a:rPr>
                        <a:t>0.012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rgbClr val="FF0000"/>
                          </a:solidFill>
                          <a:effectLst/>
                          <a:latin typeface="+mn-lt"/>
                        </a:rPr>
                        <a:t>0.014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rgbClr val="FF0000"/>
                          </a:solidFill>
                          <a:effectLst/>
                          <a:latin typeface="+mn-lt"/>
                        </a:rPr>
                        <a:t>0.014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chemeClr val="tx1"/>
                          </a:solidFill>
                          <a:effectLst/>
                          <a:latin typeface="+mn-lt"/>
                        </a:rPr>
                        <a:t>0.011</a:t>
                      </a:r>
                      <a:endParaRPr lang="en-US" sz="1000" b="0" i="0" u="none" strike="noStrike" dirty="0">
                        <a:solidFill>
                          <a:srgbClr val="FF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endParaRPr lang="en-US" sz="1000" b="0" i="0" u="none" strike="noStrike" dirty="0">
                        <a:solidFill>
                          <a:srgbClr val="FF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41567776"/>
                  </a:ext>
                </a:extLst>
              </a:tr>
              <a:tr h="197088">
                <a:tc>
                  <a:txBody>
                    <a:bodyPr/>
                    <a:lstStyle/>
                    <a:p>
                      <a:pPr algn="r" fontAlgn="b"/>
                      <a:r>
                        <a:rPr lang="en-US" sz="1000" b="1" u="none" strike="noStrike" dirty="0">
                          <a:effectLst/>
                        </a:rPr>
                        <a:t>Daily Stress</a:t>
                      </a:r>
                      <a:endParaRPr lang="en-US" sz="1000" b="1" i="0" u="none" strike="noStrike" dirty="0">
                        <a:solidFill>
                          <a:srgbClr val="000000"/>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endParaRPr lang="en-US" sz="1000" b="1" i="0" u="none" strike="noStrike" dirty="0">
                        <a:solidFill>
                          <a:srgbClr val="000000"/>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endParaRPr lang="en-US" sz="1000" b="1" i="0" u="none" strike="noStrike" dirty="0">
                        <a:solidFill>
                          <a:srgbClr val="000000"/>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endParaRPr lang="en-US" sz="1000" b="1" i="0" u="none" strike="noStrike" dirty="0">
                        <a:solidFill>
                          <a:srgbClr val="000000"/>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a:solidFill>
                            <a:srgbClr val="FF0000"/>
                          </a:solidFill>
                          <a:effectLst/>
                          <a:latin typeface="+mn-lt"/>
                        </a:rPr>
                        <a:t>0.121</a:t>
                      </a:r>
                      <a:endParaRPr lang="en-US" sz="1000" b="1" i="0" u="none" strike="noStrike" dirty="0">
                        <a:solidFill>
                          <a:srgbClr val="000000"/>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rgbClr val="FF0000"/>
                          </a:solidFill>
                          <a:effectLst/>
                          <a:latin typeface="+mn-lt"/>
                        </a:rPr>
                        <a:t>0.129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rgbClr val="FF0000"/>
                          </a:solidFill>
                          <a:effectLst/>
                          <a:latin typeface="+mn-lt"/>
                        </a:rPr>
                        <a:t>0.115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rgbClr val="FF0000"/>
                          </a:solidFill>
                          <a:effectLst/>
                          <a:latin typeface="+mn-lt"/>
                        </a:rPr>
                        <a:t>0.116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rgbClr val="FF0000"/>
                          </a:solidFill>
                          <a:effectLst/>
                          <a:latin typeface="+mn-lt"/>
                        </a:rPr>
                        <a:t>0.124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dirty="0">
                          <a:solidFill>
                            <a:srgbClr val="FF0000"/>
                          </a:solidFill>
                          <a:effectLst/>
                          <a:latin typeface="+mn-lt"/>
                        </a:rPr>
                        <a:t>0.134</a:t>
                      </a:r>
                      <a:endParaRPr lang="en-US" sz="1000" b="0" i="0" u="none" strike="noStrike" dirty="0">
                        <a:solidFill>
                          <a:srgbClr val="FF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4680152"/>
                  </a:ext>
                </a:extLst>
              </a:tr>
              <a:tr h="197088">
                <a:tc>
                  <a:txBody>
                    <a:bodyPr/>
                    <a:lstStyle/>
                    <a:p>
                      <a:pPr algn="r" fontAlgn="b"/>
                      <a:r>
                        <a:rPr lang="en-US" sz="1000" b="1" u="none" strike="noStrike" dirty="0">
                          <a:effectLst/>
                        </a:rPr>
                        <a:t>Loneliness </a:t>
                      </a:r>
                      <a:r>
                        <a:rPr lang="en-US" sz="1000" u="none" strike="noStrike" dirty="0">
                          <a:effectLst/>
                        </a:rPr>
                        <a:t> </a:t>
                      </a:r>
                      <a:endParaRPr lang="en-US" sz="1000" b="0" i="0" u="none" strike="noStrike" dirty="0">
                        <a:solidFill>
                          <a:srgbClr val="000000"/>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endParaRPr lang="en-US" sz="1000" b="0" i="0" u="none" strike="noStrike" dirty="0">
                        <a:solidFill>
                          <a:srgbClr val="000000"/>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endParaRPr lang="en-US" sz="1000" b="0" i="0" u="none" strike="noStrike" dirty="0">
                        <a:solidFill>
                          <a:srgbClr val="000000"/>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endParaRPr lang="en-US" sz="1000" b="0" i="0" u="none" strike="noStrike" dirty="0">
                        <a:solidFill>
                          <a:srgbClr val="000000"/>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a:solidFill>
                            <a:srgbClr val="FF0000"/>
                          </a:solidFill>
                          <a:effectLst/>
                          <a:latin typeface="+mn-lt"/>
                        </a:rPr>
                        <a:t>0.054</a:t>
                      </a:r>
                      <a:endParaRPr lang="en-US" sz="1000" b="0" i="0" u="none" strike="noStrike" dirty="0">
                        <a:solidFill>
                          <a:srgbClr val="000000"/>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rgbClr val="FF0000"/>
                          </a:solidFill>
                          <a:effectLst/>
                          <a:latin typeface="+mn-lt"/>
                        </a:rPr>
                        <a:t>0.052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rgbClr val="FF0000"/>
                          </a:solidFill>
                          <a:effectLst/>
                          <a:latin typeface="+mn-lt"/>
                        </a:rPr>
                        <a:t>0.049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rgbClr val="FF0000"/>
                          </a:solidFill>
                          <a:effectLst/>
                          <a:latin typeface="+mn-lt"/>
                        </a:rPr>
                        <a:t>0.049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rgbClr val="FF0000"/>
                          </a:solidFill>
                          <a:effectLst/>
                          <a:latin typeface="+mn-lt"/>
                        </a:rPr>
                        <a:t>0.048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rgbClr val="FF0000"/>
                          </a:solidFill>
                          <a:effectLst/>
                          <a:latin typeface="+mn-lt"/>
                        </a:rPr>
                        <a:t>0.053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96190407"/>
                  </a:ext>
                </a:extLst>
              </a:tr>
              <a:tr h="197088">
                <a:tc>
                  <a:txBody>
                    <a:bodyPr/>
                    <a:lstStyle/>
                    <a:p>
                      <a:pPr algn="r" fontAlgn="b"/>
                      <a:r>
                        <a:rPr lang="en-US" sz="1000" b="1" u="none" strike="noStrike" dirty="0">
                          <a:effectLst/>
                        </a:rPr>
                        <a:t>Moral Injury</a:t>
                      </a:r>
                      <a:endParaRPr lang="en-US" sz="1000" b="0" i="0" u="none" strike="noStrike" dirty="0">
                        <a:solidFill>
                          <a:srgbClr val="000000"/>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endParaRPr lang="en-US" sz="1000" b="0" i="0" u="none" strike="noStrike" dirty="0">
                        <a:solidFill>
                          <a:srgbClr val="000000"/>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endParaRPr lang="en-US" sz="1000" b="0" i="0" u="none" strike="noStrike" dirty="0">
                        <a:solidFill>
                          <a:srgbClr val="000000"/>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endParaRPr lang="en-US" sz="1000" b="0" i="0" u="none" strike="noStrike" dirty="0">
                        <a:solidFill>
                          <a:srgbClr val="000000"/>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a:solidFill>
                            <a:srgbClr val="FF0000"/>
                          </a:solidFill>
                          <a:effectLst/>
                          <a:latin typeface="+mn-lt"/>
                        </a:rPr>
                        <a:t>0.014</a:t>
                      </a:r>
                      <a:endParaRPr lang="en-US" sz="1000" b="0" i="0" u="none" strike="noStrike" dirty="0">
                        <a:solidFill>
                          <a:srgbClr val="000000"/>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rgbClr val="FF0000"/>
                          </a:solidFill>
                          <a:effectLst/>
                          <a:latin typeface="+mn-lt"/>
                        </a:rPr>
                        <a:t>0.013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rgbClr val="FF0000"/>
                          </a:solidFill>
                          <a:effectLst/>
                          <a:latin typeface="+mn-lt"/>
                        </a:rPr>
                        <a:t>0.014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rgbClr val="FF0000"/>
                          </a:solidFill>
                          <a:effectLst/>
                          <a:latin typeface="+mn-lt"/>
                        </a:rPr>
                        <a:t>0.014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rgbClr val="FF0000"/>
                          </a:solidFill>
                          <a:effectLst/>
                          <a:latin typeface="+mn-lt"/>
                        </a:rPr>
                        <a:t>0.013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dirty="0">
                          <a:solidFill>
                            <a:srgbClr val="FF0000"/>
                          </a:solidFill>
                          <a:effectLst/>
                          <a:latin typeface="+mn-lt"/>
                        </a:rPr>
                        <a:t>0.014</a:t>
                      </a:r>
                      <a:endParaRPr lang="en-US" sz="1000" b="0" i="0" u="none" strike="noStrike" dirty="0">
                        <a:solidFill>
                          <a:srgbClr val="FF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0961463"/>
                  </a:ext>
                </a:extLst>
              </a:tr>
              <a:tr h="197088">
                <a:tc>
                  <a:txBody>
                    <a:bodyPr/>
                    <a:lstStyle/>
                    <a:p>
                      <a:pPr algn="r" fontAlgn="b"/>
                      <a:r>
                        <a:rPr lang="en-US" sz="1000" b="1" u="none" strike="noStrike" dirty="0">
                          <a:effectLst/>
                        </a:rPr>
                        <a:t>Self-Stigmatization</a:t>
                      </a:r>
                      <a:endParaRPr lang="en-US" sz="1000" b="0" i="0" u="none" strike="noStrike" dirty="0">
                        <a:solidFill>
                          <a:srgbClr val="000000"/>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endParaRPr lang="en-US" sz="1000" b="0" i="0" u="none" strike="noStrike" dirty="0">
                        <a:solidFill>
                          <a:srgbClr val="000000"/>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endParaRPr lang="en-US" sz="1000" b="0" i="0" u="none" strike="noStrike" dirty="0">
                        <a:solidFill>
                          <a:srgbClr val="000000"/>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endParaRPr lang="en-US" sz="1000" b="0" i="0" u="none" strike="noStrike" dirty="0">
                        <a:solidFill>
                          <a:srgbClr val="000000"/>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a:solidFill>
                            <a:srgbClr val="000000"/>
                          </a:solidFill>
                          <a:effectLst/>
                          <a:latin typeface="+mn-lt"/>
                        </a:rPr>
                        <a:t>0.004</a:t>
                      </a:r>
                      <a:endParaRPr lang="en-US" sz="1000" b="0" i="0" u="none" strike="noStrike" dirty="0">
                        <a:solidFill>
                          <a:srgbClr val="000000"/>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chemeClr val="tx1"/>
                          </a:solidFill>
                          <a:effectLst/>
                          <a:latin typeface="+mn-lt"/>
                        </a:rPr>
                        <a:t>0.001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chemeClr val="tx1"/>
                          </a:solidFill>
                          <a:effectLst/>
                          <a:latin typeface="+mn-lt"/>
                        </a:rPr>
                        <a:t>0.007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chemeClr val="tx1"/>
                          </a:solidFill>
                          <a:effectLst/>
                          <a:latin typeface="+mn-lt"/>
                        </a:rPr>
                        <a:t>0.007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chemeClr val="tx1"/>
                          </a:solidFill>
                          <a:effectLst/>
                          <a:latin typeface="+mn-lt"/>
                        </a:rPr>
                        <a:t>0.004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50865418"/>
                  </a:ext>
                </a:extLst>
              </a:tr>
              <a:tr h="197088">
                <a:tc>
                  <a:txBody>
                    <a:bodyPr/>
                    <a:lstStyle/>
                    <a:p>
                      <a:pPr algn="r" fontAlgn="b"/>
                      <a:r>
                        <a:rPr lang="en-US" sz="1000" b="1" i="0" u="none" strike="noStrike" dirty="0">
                          <a:solidFill>
                            <a:srgbClr val="000000"/>
                          </a:solidFill>
                          <a:effectLst/>
                          <a:latin typeface="Avenir Next Regular" panose="020B0503020202020204" pitchFamily="34" charset="0"/>
                        </a:rPr>
                        <a:t>Suicide Risk</a:t>
                      </a:r>
                      <a:endParaRPr lang="en-US" sz="1000" b="0" i="0" u="none" strike="noStrike" dirty="0">
                        <a:solidFill>
                          <a:srgbClr val="000000"/>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endParaRPr lang="en-US" sz="1000" b="0" i="0" u="none" strike="noStrike" dirty="0">
                        <a:solidFill>
                          <a:srgbClr val="000000"/>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endParaRPr lang="en-US" sz="1000" b="0" i="0" u="none" strike="noStrike" dirty="0">
                        <a:solidFill>
                          <a:srgbClr val="000000"/>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endParaRPr lang="en-US" sz="1000" b="0" i="0" u="none" strike="noStrike" dirty="0">
                        <a:solidFill>
                          <a:srgbClr val="000000"/>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solidFill>
                            <a:srgbClr val="FF0000"/>
                          </a:solidFill>
                          <a:effectLst/>
                          <a:latin typeface="+mn-lt"/>
                        </a:rPr>
                        <a:t>0.076</a:t>
                      </a:r>
                      <a:endParaRPr lang="en-US" sz="1000" b="0" i="0" u="none" strike="noStrike" dirty="0">
                        <a:solidFill>
                          <a:srgbClr val="000000"/>
                        </a:solidFill>
                        <a:effectLst/>
                        <a:latin typeface="Avenir Next Regular" panose="020B0503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rgbClr val="FF0000"/>
                          </a:solidFill>
                          <a:effectLst/>
                          <a:latin typeface="+mn-lt"/>
                        </a:rPr>
                        <a:t>0.081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rgbClr val="FF0000"/>
                          </a:solidFill>
                          <a:effectLst/>
                          <a:latin typeface="+mn-lt"/>
                        </a:rPr>
                        <a:t>0.075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rgbClr val="FF0000"/>
                          </a:solidFill>
                          <a:effectLst/>
                          <a:latin typeface="+mn-lt"/>
                        </a:rPr>
                        <a:t>0.075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rgbClr val="FF0000"/>
                          </a:solidFill>
                          <a:effectLst/>
                          <a:latin typeface="+mn-lt"/>
                        </a:rPr>
                        <a:t>0.081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rgbClr val="FF0000"/>
                          </a:solidFill>
                          <a:effectLst/>
                          <a:latin typeface="+mn-lt"/>
                        </a:rPr>
                        <a:t>0.082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7637731"/>
                  </a:ext>
                </a:extLst>
              </a:tr>
              <a:tr h="197088">
                <a:tc>
                  <a:txBody>
                    <a:bodyPr/>
                    <a:lstStyle/>
                    <a:p>
                      <a:pPr algn="r" fontAlgn="b"/>
                      <a:r>
                        <a:rPr lang="en-US" sz="1000" b="1" u="none" strike="noStrike" dirty="0">
                          <a:effectLst/>
                          <a:latin typeface="+mn-lt"/>
                        </a:rPr>
                        <a:t>History of Traumatic Brain Injury</a:t>
                      </a:r>
                      <a:endParaRPr lang="en-US" sz="10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endParaRPr lang="en-US" sz="10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endParaRPr lang="en-US" sz="10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endParaRPr lang="en-US" sz="10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latin typeface="+mn-lt"/>
                        </a:rPr>
                        <a:t>0.014</a:t>
                      </a:r>
                      <a:endParaRPr lang="en-US" sz="10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chemeClr val="tx1"/>
                          </a:solidFill>
                          <a:effectLst/>
                          <a:latin typeface="+mn-lt"/>
                        </a:rPr>
                        <a:t>0.011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chemeClr val="tx1"/>
                          </a:solidFill>
                          <a:effectLst/>
                          <a:latin typeface="+mn-lt"/>
                        </a:rPr>
                        <a:t>0.018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chemeClr val="tx1"/>
                          </a:solidFill>
                          <a:effectLst/>
                          <a:latin typeface="+mn-lt"/>
                        </a:rPr>
                        <a:t>0.023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chemeClr val="tx1"/>
                          </a:solidFill>
                          <a:effectLst/>
                          <a:latin typeface="+mn-lt"/>
                        </a:rPr>
                        <a:t>0.014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0236677"/>
                  </a:ext>
                </a:extLst>
              </a:tr>
              <a:tr h="197088">
                <a:tc>
                  <a:txBody>
                    <a:bodyPr/>
                    <a:lstStyle/>
                    <a:p>
                      <a:pPr algn="l" fontAlgn="b"/>
                      <a:r>
                        <a:rPr lang="en-US" sz="1000" b="1" i="0" u="none" strike="noStrike" dirty="0">
                          <a:solidFill>
                            <a:srgbClr val="000000"/>
                          </a:solidFill>
                          <a:effectLst/>
                          <a:latin typeface="+mn-lt"/>
                        </a:rPr>
                        <a:t>        Confounders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1"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1"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1"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1"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76083148"/>
                  </a:ext>
                </a:extLst>
              </a:tr>
              <a:tr h="197088">
                <a:tc>
                  <a:txBody>
                    <a:bodyPr/>
                    <a:lstStyle/>
                    <a:p>
                      <a:pPr algn="r" fontAlgn="b"/>
                      <a:r>
                        <a:rPr lang="en-US" sz="1000" b="1" i="0" u="none" strike="noStrike" dirty="0">
                          <a:solidFill>
                            <a:srgbClr val="000000"/>
                          </a:solidFill>
                          <a:effectLst/>
                          <a:latin typeface="+mn-lt"/>
                        </a:rPr>
                        <a:t>Age </a:t>
                      </a:r>
                      <a:r>
                        <a:rPr lang="en-US" sz="1000" b="0" i="0" u="none" strike="noStrike" dirty="0">
                          <a:solidFill>
                            <a:srgbClr val="000000"/>
                          </a:solidFill>
                          <a:effectLst/>
                          <a:latin typeface="+mn-lt"/>
                        </a:rPr>
                        <a:t> </a:t>
                      </a:r>
                      <a:endParaRPr lang="en-US" sz="1000" b="1"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endParaRPr lang="en-US" sz="1000" b="1"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endParaRPr lang="en-US" sz="1000" b="1"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rgbClr val="FF0000"/>
                          </a:solidFill>
                          <a:effectLst/>
                          <a:latin typeface="+mn-lt"/>
                        </a:rPr>
                        <a:t>0.015</a:t>
                      </a:r>
                      <a:endParaRPr lang="en-US" sz="1000" b="1"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endParaRPr lang="en-US" sz="1000" b="1"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chemeClr val="tx1"/>
                          </a:solidFill>
                          <a:effectLst/>
                          <a:latin typeface="+mn-lt"/>
                        </a:rPr>
                        <a:t>-0.001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chemeClr val="tx1"/>
                          </a:solidFill>
                          <a:effectLst/>
                          <a:latin typeface="+mn-lt"/>
                        </a:rPr>
                        <a:t>0.001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chemeClr val="tx1"/>
                          </a:solidFill>
                          <a:effectLst/>
                          <a:latin typeface="+mn-lt"/>
                        </a:rPr>
                        <a:t>-0.000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chemeClr val="tx1"/>
                          </a:solidFill>
                          <a:effectLst/>
                          <a:latin typeface="+mn-lt"/>
                        </a:rPr>
                        <a:t>-0.003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5844515"/>
                  </a:ext>
                </a:extLst>
              </a:tr>
              <a:tr h="197088">
                <a:tc>
                  <a:txBody>
                    <a:bodyPr/>
                    <a:lstStyle/>
                    <a:p>
                      <a:pPr algn="r" fontAlgn="b"/>
                      <a:r>
                        <a:rPr lang="en-US" sz="1000" b="1" i="0" u="none" strike="noStrike" dirty="0">
                          <a:solidFill>
                            <a:srgbClr val="000000"/>
                          </a:solidFill>
                          <a:effectLst/>
                          <a:latin typeface="+mn-lt"/>
                        </a:rPr>
                        <a:t>Gender </a:t>
                      </a:r>
                      <a:r>
                        <a:rPr lang="en-US" sz="1000" b="0" i="0" u="none" strike="noStrike" dirty="0">
                          <a:solidFill>
                            <a:srgbClr val="000000"/>
                          </a:solidFill>
                          <a:effectLst/>
                          <a:latin typeface="+mn-lt"/>
                        </a:rPr>
                        <a:t>(</a:t>
                      </a:r>
                      <a:r>
                        <a:rPr lang="en-US" sz="1000" b="0" i="1" u="none" strike="noStrike" dirty="0">
                          <a:solidFill>
                            <a:srgbClr val="000000"/>
                          </a:solidFill>
                          <a:effectLst/>
                          <a:latin typeface="+mn-lt"/>
                        </a:rPr>
                        <a:t>Male vs. Female vs. Other</a:t>
                      </a:r>
                      <a:r>
                        <a:rPr lang="en-US" sz="1000" b="0" i="0" u="none" strike="noStrike" dirty="0">
                          <a:solidFill>
                            <a:srgbClr val="000000"/>
                          </a:solidFill>
                          <a:effectLst/>
                          <a:latin typeface="+mn-lt"/>
                        </a:rPr>
                        <a:t>)  </a:t>
                      </a:r>
                      <a:endParaRPr lang="en-US" sz="1000" b="1"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endParaRPr lang="en-US" sz="1000" b="1"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endParaRPr lang="en-US" sz="1000" b="1"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rgbClr val="FF0000"/>
                          </a:solidFill>
                          <a:effectLst/>
                          <a:latin typeface="+mn-lt"/>
                        </a:rPr>
                        <a:t>-0.223</a:t>
                      </a:r>
                      <a:endParaRPr lang="en-US" sz="1000" b="1"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endParaRPr lang="en-US" sz="1000" b="1"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rgbClr val="FF0000"/>
                          </a:solidFill>
                          <a:effectLst/>
                          <a:latin typeface="+mn-lt"/>
                        </a:rPr>
                        <a:t>-0.027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endParaRPr lang="en-US" sz="1000" b="0" i="0" u="none" strike="noStrike" dirty="0">
                        <a:solidFill>
                          <a:srgbClr val="FF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chemeClr val="tx1"/>
                          </a:solidFill>
                          <a:effectLst/>
                          <a:latin typeface="+mn-lt"/>
                        </a:rPr>
                        <a:t>0.106</a:t>
                      </a:r>
                      <a:endParaRPr lang="en-US" sz="1000" b="0" i="0" u="none" strike="noStrike" dirty="0">
                        <a:solidFill>
                          <a:srgbClr val="FF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rgbClr val="FF0000"/>
                          </a:solidFill>
                          <a:effectLst/>
                          <a:latin typeface="+mn-lt"/>
                        </a:rPr>
                        <a:t>0.271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rgbClr val="FF0000"/>
                          </a:solidFill>
                          <a:effectLst/>
                          <a:latin typeface="+mn-lt"/>
                        </a:rPr>
                        <a:t>-0.029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21889943"/>
                  </a:ext>
                </a:extLst>
              </a:tr>
              <a:tr h="197088">
                <a:tc>
                  <a:txBody>
                    <a:bodyPr/>
                    <a:lstStyle/>
                    <a:p>
                      <a:pPr algn="r" fontAlgn="b"/>
                      <a:r>
                        <a:rPr lang="en-US" sz="1000" b="1" i="0" u="none" strike="noStrike" dirty="0">
                          <a:solidFill>
                            <a:srgbClr val="000000"/>
                          </a:solidFill>
                          <a:effectLst/>
                          <a:latin typeface="+mn-lt"/>
                        </a:rPr>
                        <a:t>Race</a:t>
                      </a:r>
                      <a:r>
                        <a:rPr lang="en-US" sz="1000" b="0" i="0" u="none" strike="noStrike" dirty="0">
                          <a:solidFill>
                            <a:srgbClr val="000000"/>
                          </a:solidFill>
                          <a:effectLst/>
                          <a:latin typeface="+mn-lt"/>
                        </a:rPr>
                        <a:t> (</a:t>
                      </a:r>
                      <a:r>
                        <a:rPr lang="en-US" sz="1000" b="0" i="1" u="none" strike="noStrike" dirty="0">
                          <a:solidFill>
                            <a:srgbClr val="000000"/>
                          </a:solidFill>
                          <a:effectLst/>
                          <a:latin typeface="+mn-lt"/>
                        </a:rPr>
                        <a:t>White vs. Non-white</a:t>
                      </a:r>
                      <a:r>
                        <a:rPr lang="en-US" sz="1000" b="0" i="0" u="none" strike="noStrike" dirty="0">
                          <a:solidFill>
                            <a:srgbClr val="000000"/>
                          </a:solidFill>
                          <a:effectLst/>
                          <a:latin typeface="+mn-lt"/>
                        </a:rPr>
                        <a:t>)</a:t>
                      </a:r>
                      <a:r>
                        <a:rPr lang="en-US" sz="1000" b="1" i="0" u="none" strike="noStrike" dirty="0">
                          <a:solidFill>
                            <a:srgbClr val="000000"/>
                          </a:solidFill>
                          <a:effectLst/>
                          <a:latin typeface="+mn-lt"/>
                        </a:rPr>
                        <a:t>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endParaRPr lang="en-US" sz="1000" b="1"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endParaRPr lang="en-US" sz="1000" b="1"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rgbClr val="FF0000"/>
                          </a:solidFill>
                          <a:effectLst/>
                          <a:latin typeface="+mn-lt"/>
                        </a:rPr>
                        <a:t>0.196</a:t>
                      </a:r>
                      <a:endParaRPr lang="en-US" sz="1000" b="1"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endParaRPr lang="en-US" sz="1000" b="1"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chemeClr val="tx1"/>
                          </a:solidFill>
                          <a:effectLst/>
                          <a:latin typeface="+mn-lt"/>
                        </a:rPr>
                        <a:t>0.151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chemeClr val="tx1"/>
                          </a:solidFill>
                          <a:effectLst/>
                          <a:latin typeface="+mn-lt"/>
                        </a:rPr>
                        <a:t>0.139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rgbClr val="FF0000"/>
                          </a:solidFill>
                          <a:effectLst/>
                          <a:latin typeface="+mn-lt"/>
                        </a:rPr>
                        <a:t>0.161</a:t>
                      </a:r>
                      <a:endParaRPr lang="en-US" sz="1000" b="0"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40106232"/>
                  </a:ext>
                </a:extLst>
              </a:tr>
              <a:tr h="197088">
                <a:tc>
                  <a:txBody>
                    <a:bodyPr/>
                    <a:lstStyle/>
                    <a:p>
                      <a:pPr algn="r" fontAlgn="b"/>
                      <a:r>
                        <a:rPr lang="en-US" sz="1000" b="1" i="0" u="none" strike="noStrike" dirty="0">
                          <a:solidFill>
                            <a:srgbClr val="000000"/>
                          </a:solidFill>
                          <a:effectLst/>
                          <a:latin typeface="+mn-lt"/>
                        </a:rPr>
                        <a:t>Income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endParaRPr lang="en-US" sz="1000" b="1"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endParaRPr lang="en-US" sz="1000" b="1"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chemeClr val="tx1"/>
                          </a:solidFill>
                          <a:effectLst/>
                          <a:latin typeface="+mn-lt"/>
                        </a:rPr>
                        <a:t>&lt;0.001</a:t>
                      </a:r>
                      <a:endParaRPr lang="en-US" sz="1000" b="1"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endParaRPr lang="en-US" sz="1000" b="1"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chemeClr val="tx1"/>
                          </a:solidFill>
                          <a:effectLst/>
                          <a:latin typeface="+mn-lt"/>
                        </a:rPr>
                        <a:t>&lt;0.001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chemeClr val="tx1"/>
                          </a:solidFill>
                          <a:effectLst/>
                          <a:latin typeface="+mn-lt"/>
                        </a:rPr>
                        <a:t>&lt;0.001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chemeClr val="tx1"/>
                          </a:solidFill>
                          <a:effectLst/>
                          <a:latin typeface="+mn-lt"/>
                        </a:rPr>
                        <a:t>&lt;0.001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186341"/>
                  </a:ext>
                </a:extLst>
              </a:tr>
              <a:tr h="197088">
                <a:tc gridSpan="10">
                  <a:txBody>
                    <a:bodyPr/>
                    <a:lstStyle/>
                    <a:p>
                      <a:pPr algn="l" fontAlgn="b"/>
                      <a:r>
                        <a:rPr lang="en-US" sz="1000" b="1" i="0" u="none" strike="noStrike" dirty="0">
                          <a:solidFill>
                            <a:srgbClr val="000000"/>
                          </a:solidFill>
                          <a:effectLst/>
                          <a:latin typeface="+mn-lt"/>
                        </a:rPr>
                        <a:t>     Correlations/Model p-value/ Greatest Contributor to the Model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3198990"/>
                  </a:ext>
                </a:extLst>
              </a:tr>
              <a:tr h="197088">
                <a:tc>
                  <a:txBody>
                    <a:bodyPr/>
                    <a:lstStyle/>
                    <a:p>
                      <a:pPr algn="r" fontAlgn="b"/>
                      <a:r>
                        <a:rPr lang="en-US" sz="1000" b="1" i="0" u="none" strike="noStrike" dirty="0">
                          <a:solidFill>
                            <a:srgbClr val="000000"/>
                          </a:solidFill>
                          <a:effectLst/>
                          <a:latin typeface="+mn-lt"/>
                        </a:rPr>
                        <a:t>R Correlation</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rgbClr val="FF0000"/>
                          </a:solidFill>
                          <a:effectLst/>
                          <a:latin typeface="+mn-lt"/>
                        </a:rPr>
                        <a:t>0.381</a:t>
                      </a:r>
                      <a:endParaRPr lang="en-US" sz="1000" b="1"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rgbClr val="FF0000"/>
                          </a:solidFill>
                          <a:effectLst/>
                          <a:latin typeface="+mn-lt"/>
                        </a:rPr>
                        <a:t>0.374</a:t>
                      </a:r>
                      <a:endParaRPr lang="en-US" sz="1000" b="1"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a:solidFill>
                            <a:srgbClr val="FF0000"/>
                          </a:solidFill>
                          <a:effectLst/>
                          <a:latin typeface="+mn-lt"/>
                        </a:rPr>
                        <a:t>0.414</a:t>
                      </a:r>
                      <a:endParaRPr lang="en-US" sz="1000" b="1"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dirty="0">
                          <a:solidFill>
                            <a:srgbClr val="FF0000"/>
                          </a:solidFill>
                          <a:effectLst/>
                          <a:latin typeface="+mn-lt"/>
                        </a:rPr>
                        <a:t>0.491</a:t>
                      </a:r>
                      <a:endParaRPr lang="en-US" sz="1000" b="1"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a:solidFill>
                            <a:srgbClr val="FF0000"/>
                          </a:solidFill>
                          <a:effectLst/>
                          <a:latin typeface="+mn-lt"/>
                        </a:rPr>
                        <a:t>0.512</a:t>
                      </a:r>
                      <a:endParaRPr lang="en-US" sz="1000" b="0" i="0" u="none" strike="noStrike" dirty="0">
                        <a:solidFill>
                          <a:srgbClr val="FF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a:solidFill>
                            <a:srgbClr val="FF0000"/>
                          </a:solidFill>
                          <a:effectLst/>
                          <a:latin typeface="+mn-lt"/>
                        </a:rPr>
                        <a:t>0.518</a:t>
                      </a:r>
                      <a:endParaRPr lang="en-US" sz="1000" b="0" i="0" u="none" strike="noStrike" dirty="0">
                        <a:solidFill>
                          <a:srgbClr val="FF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a:solidFill>
                            <a:srgbClr val="FF0000"/>
                          </a:solidFill>
                          <a:effectLst/>
                          <a:latin typeface="+mn-lt"/>
                        </a:rPr>
                        <a:t>0.519</a:t>
                      </a:r>
                      <a:endParaRPr lang="en-US" sz="1000" b="0" i="0" u="none" strike="noStrike" dirty="0">
                        <a:solidFill>
                          <a:srgbClr val="FF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a:solidFill>
                            <a:srgbClr val="FF0000"/>
                          </a:solidFill>
                          <a:effectLst/>
                          <a:latin typeface="+mn-lt"/>
                        </a:rPr>
                        <a:t>0.518</a:t>
                      </a:r>
                      <a:endParaRPr lang="en-US" sz="1000" b="0" i="0" u="none" strike="noStrike" dirty="0">
                        <a:solidFill>
                          <a:srgbClr val="FF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000" b="0" i="0" u="none" strike="noStrike">
                          <a:solidFill>
                            <a:srgbClr val="FF0000"/>
                          </a:solidFill>
                          <a:effectLst/>
                          <a:latin typeface="+mn-lt"/>
                        </a:rPr>
                        <a:t>0.511</a:t>
                      </a:r>
                      <a:endParaRPr lang="en-US" sz="1000" b="0" i="0" u="none" strike="noStrike" dirty="0">
                        <a:solidFill>
                          <a:srgbClr val="FF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46762967"/>
                  </a:ext>
                </a:extLst>
              </a:tr>
              <a:tr h="197088">
                <a:tc>
                  <a:txBody>
                    <a:bodyPr/>
                    <a:lstStyle/>
                    <a:p>
                      <a:pPr algn="r" fontAlgn="b"/>
                      <a:r>
                        <a:rPr lang="en-US" sz="1000" b="1" i="0" u="none" strike="noStrike" dirty="0">
                          <a:solidFill>
                            <a:srgbClr val="000000"/>
                          </a:solidFill>
                          <a:effectLst/>
                          <a:latin typeface="+mn-lt"/>
                        </a:rPr>
                        <a:t>R</a:t>
                      </a:r>
                      <a:r>
                        <a:rPr lang="en-US" sz="1000" b="1" i="0" u="none" strike="noStrike" baseline="30000" dirty="0">
                          <a:solidFill>
                            <a:srgbClr val="000000"/>
                          </a:solidFill>
                          <a:effectLst/>
                          <a:latin typeface="+mn-lt"/>
                        </a:rPr>
                        <a:t>2 </a:t>
                      </a:r>
                      <a:r>
                        <a:rPr lang="en-US" sz="1000" b="1" i="0" u="none" strike="noStrike" baseline="0" dirty="0">
                          <a:solidFill>
                            <a:srgbClr val="000000"/>
                          </a:solidFill>
                          <a:effectLst/>
                          <a:latin typeface="+mn-lt"/>
                        </a:rPr>
                        <a:t>% of Variance</a:t>
                      </a:r>
                      <a:r>
                        <a:rPr lang="en-US" sz="1000" b="1" i="0" u="none" strike="noStrike" baseline="30000" dirty="0">
                          <a:solidFill>
                            <a:srgbClr val="000000"/>
                          </a:solidFill>
                          <a:effectLst/>
                          <a:latin typeface="+mn-lt"/>
                        </a:rPr>
                        <a:t> </a:t>
                      </a:r>
                      <a:r>
                        <a:rPr lang="en-US" sz="1000" b="1" i="0" u="none" strike="noStrike" baseline="0" dirty="0">
                          <a:solidFill>
                            <a:srgbClr val="000000"/>
                          </a:solidFill>
                          <a:effectLst/>
                          <a:latin typeface="+mn-lt"/>
                        </a:rPr>
                        <a:t> </a:t>
                      </a:r>
                      <a:endParaRPr lang="en-US" sz="1000" b="1"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a:solidFill>
                            <a:schemeClr val="tx1"/>
                          </a:solidFill>
                          <a:effectLst/>
                          <a:latin typeface="+mn-lt"/>
                        </a:rPr>
                        <a:t>14.5%</a:t>
                      </a:r>
                      <a:endParaRPr lang="en-US" sz="1000" b="1"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a:solidFill>
                            <a:schemeClr val="tx1"/>
                          </a:solidFill>
                          <a:effectLst/>
                          <a:latin typeface="+mn-lt"/>
                        </a:rPr>
                        <a:t>14.0%</a:t>
                      </a:r>
                      <a:endParaRPr lang="en-US" sz="1000" b="1"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a:solidFill>
                            <a:schemeClr val="tx1"/>
                          </a:solidFill>
                          <a:effectLst/>
                          <a:latin typeface="+mn-lt"/>
                        </a:rPr>
                        <a:t>17.1%</a:t>
                      </a:r>
                      <a:endParaRPr lang="en-US" sz="1000" b="1"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chemeClr val="tx1"/>
                          </a:solidFill>
                          <a:effectLst/>
                          <a:latin typeface="+mn-lt"/>
                        </a:rPr>
                        <a:t>24.1%</a:t>
                      </a:r>
                      <a:endParaRPr lang="en-US" sz="1000" b="1"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chemeClr val="tx1"/>
                          </a:solidFill>
                          <a:effectLst/>
                          <a:latin typeface="+mn-lt"/>
                        </a:rPr>
                        <a:t>26.2%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a:solidFill>
                            <a:schemeClr val="tx1"/>
                          </a:solidFill>
                          <a:effectLst/>
                          <a:latin typeface="+mn-lt"/>
                        </a:rPr>
                        <a:t>26.8%</a:t>
                      </a:r>
                      <a:endParaRPr lang="en-US" sz="1000" b="0"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a:solidFill>
                            <a:schemeClr val="tx1"/>
                          </a:solidFill>
                          <a:effectLst/>
                          <a:latin typeface="+mn-lt"/>
                        </a:rPr>
                        <a:t>26.9%</a:t>
                      </a:r>
                      <a:endParaRPr lang="en-US" sz="1000" b="0"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a:solidFill>
                            <a:schemeClr val="tx1"/>
                          </a:solidFill>
                          <a:effectLst/>
                          <a:latin typeface="+mn-lt"/>
                        </a:rPr>
                        <a:t>26.8%</a:t>
                      </a:r>
                      <a:endParaRPr lang="en-US" sz="1000" b="0"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a:solidFill>
                            <a:schemeClr val="tx1"/>
                          </a:solidFill>
                          <a:effectLst/>
                          <a:latin typeface="+mn-lt"/>
                        </a:rPr>
                        <a:t>26.0%</a:t>
                      </a:r>
                      <a:endParaRPr lang="en-US" sz="1000" b="0"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91519220"/>
                  </a:ext>
                </a:extLst>
              </a:tr>
              <a:tr h="197088">
                <a:tc>
                  <a:txBody>
                    <a:bodyPr/>
                    <a:lstStyle/>
                    <a:p>
                      <a:pPr algn="r" fontAlgn="b"/>
                      <a:r>
                        <a:rPr lang="en-US" sz="1000" b="1" i="0" u="none" strike="noStrike" dirty="0">
                          <a:solidFill>
                            <a:srgbClr val="000000"/>
                          </a:solidFill>
                          <a:effectLst/>
                          <a:latin typeface="+mn-lt"/>
                        </a:rPr>
                        <a:t>p-value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a:solidFill>
                            <a:srgbClr val="FF0000"/>
                          </a:solidFill>
                          <a:effectLst/>
                          <a:latin typeface="+mn-lt"/>
                        </a:rPr>
                        <a:t>&lt;0.001</a:t>
                      </a:r>
                      <a:endParaRPr lang="en-US" sz="1000" b="1"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rgbClr val="FF0000"/>
                          </a:solidFill>
                          <a:effectLst/>
                          <a:latin typeface="+mn-lt"/>
                        </a:rPr>
                        <a:t>&lt;0.001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rgbClr val="FF0000"/>
                          </a:solidFill>
                          <a:effectLst/>
                          <a:latin typeface="+mn-lt"/>
                        </a:rPr>
                        <a:t>&lt;0.001</a:t>
                      </a:r>
                      <a:endParaRPr lang="en-US" sz="1000" b="1"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a:solidFill>
                            <a:srgbClr val="FF0000"/>
                          </a:solidFill>
                          <a:effectLst/>
                          <a:latin typeface="+mn-lt"/>
                        </a:rPr>
                        <a:t>&lt;0.001</a:t>
                      </a:r>
                      <a:endParaRPr lang="en-US" sz="1000" b="1"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rgbClr val="FF0000"/>
                          </a:solidFill>
                          <a:effectLst/>
                          <a:latin typeface="+mn-lt"/>
                        </a:rPr>
                        <a:t>&lt;0.001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rgbClr val="FF0000"/>
                          </a:solidFill>
                          <a:effectLst/>
                          <a:latin typeface="+mn-lt"/>
                        </a:rPr>
                        <a:t>&lt;0.001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dirty="0">
                          <a:solidFill>
                            <a:srgbClr val="FF0000"/>
                          </a:solidFill>
                          <a:effectLst/>
                          <a:latin typeface="+mn-lt"/>
                        </a:rPr>
                        <a:t>&lt;0.001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a:solidFill>
                            <a:srgbClr val="FF0000"/>
                          </a:solidFill>
                          <a:effectLst/>
                          <a:latin typeface="+mn-lt"/>
                        </a:rPr>
                        <a:t>&lt;0.001</a:t>
                      </a:r>
                      <a:endParaRPr lang="en-US" sz="1000" b="0" i="0" u="none" strike="noStrike" dirty="0">
                        <a:solidFill>
                          <a:srgbClr val="FF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b="0" i="0" u="none" strike="noStrike">
                          <a:solidFill>
                            <a:srgbClr val="FF0000"/>
                          </a:solidFill>
                          <a:effectLst/>
                          <a:latin typeface="+mn-lt"/>
                        </a:rPr>
                        <a:t>&lt;0.001</a:t>
                      </a:r>
                      <a:endParaRPr lang="en-US" sz="1000" b="0" i="0" u="none" strike="noStrike" dirty="0">
                        <a:solidFill>
                          <a:srgbClr val="FF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77605743"/>
                  </a:ext>
                </a:extLst>
              </a:tr>
              <a:tr h="197088">
                <a:tc>
                  <a:txBody>
                    <a:bodyPr/>
                    <a:lstStyle/>
                    <a:p>
                      <a:pPr algn="r" fontAlgn="b"/>
                      <a:r>
                        <a:rPr lang="en-US" sz="1000" b="1" i="0" u="none" strike="noStrike" dirty="0">
                          <a:solidFill>
                            <a:srgbClr val="000000"/>
                          </a:solidFill>
                          <a:effectLst/>
                          <a:latin typeface="+mn-lt"/>
                        </a:rPr>
                        <a:t>Factor Contributing the most to the model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FF0000"/>
                          </a:solidFill>
                          <a:effectLst/>
                          <a:latin typeface="+mn-lt"/>
                        </a:rPr>
                        <a:t>Help-Seeking</a:t>
                      </a:r>
                      <a:endParaRPr lang="en-US" sz="1000" b="1" i="0" u="none" strike="noStrike" dirty="0">
                        <a:solidFill>
                          <a:srgbClr val="FF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FF0000"/>
                          </a:solidFill>
                          <a:effectLst/>
                          <a:latin typeface="+mn-lt"/>
                        </a:rPr>
                        <a:t>Help-Seeking</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chemeClr val="tx1"/>
                          </a:solidFill>
                          <a:effectLst/>
                          <a:latin typeface="+mn-lt"/>
                        </a:rPr>
                        <a:t>Calling and Purpose</a:t>
                      </a:r>
                      <a:endParaRPr lang="en-US" sz="1000" b="1"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FF0000"/>
                          </a:solidFill>
                          <a:effectLst/>
                          <a:latin typeface="+mn-lt"/>
                        </a:rPr>
                        <a:t>Daily Stress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FF0000"/>
                          </a:solidFill>
                          <a:effectLst/>
                          <a:latin typeface="+mn-lt"/>
                        </a:rPr>
                        <a:t>Daily Stress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FF0000"/>
                          </a:solidFill>
                          <a:effectLst/>
                          <a:latin typeface="+mn-lt"/>
                        </a:rPr>
                        <a:t>Daily Stress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FF0000"/>
                          </a:solidFill>
                          <a:effectLst/>
                          <a:latin typeface="+mn-lt"/>
                        </a:rPr>
                        <a:t>Daily Stress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FF0000"/>
                          </a:solidFill>
                          <a:effectLst/>
                          <a:latin typeface="+mn-lt"/>
                        </a:rPr>
                        <a:t>Daily Stress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FF0000"/>
                          </a:solidFill>
                          <a:effectLst/>
                          <a:latin typeface="+mn-lt"/>
                        </a:rPr>
                        <a:t>Daily Stress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43781952"/>
                  </a:ext>
                </a:extLst>
              </a:tr>
              <a:tr h="197088">
                <a:tc gridSpan="10">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u="none" strike="noStrike" dirty="0">
                          <a:effectLst/>
                          <a:latin typeface="+mn-lt"/>
                        </a:rPr>
                        <a:t>*</a:t>
                      </a:r>
                      <a:r>
                        <a:rPr lang="en-US" sz="1000" u="none" strike="noStrike" dirty="0">
                          <a:solidFill>
                            <a:srgbClr val="FF0000"/>
                          </a:solidFill>
                          <a:effectLst/>
                          <a:latin typeface="+mn-lt"/>
                        </a:rPr>
                        <a:t>Denotes </a:t>
                      </a:r>
                      <a:r>
                        <a:rPr lang="en-US" sz="1000" u="none" strike="noStrike" dirty="0">
                          <a:solidFill>
                            <a:schemeClr val="tx1"/>
                          </a:solidFill>
                          <a:effectLst/>
                          <a:latin typeface="+mn-lt"/>
                        </a:rPr>
                        <a:t>when the </a:t>
                      </a:r>
                      <a:r>
                        <a:rPr lang="en-US" sz="1000" u="none" strike="noStrike" dirty="0">
                          <a:effectLst/>
                          <a:latin typeface="+mn-lt"/>
                        </a:rPr>
                        <a:t>p-value &lt; 0.05</a:t>
                      </a:r>
                      <a:endParaRPr lang="en-US" sz="10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45048554"/>
                  </a:ext>
                </a:extLst>
              </a:tr>
            </a:tbl>
          </a:graphicData>
        </a:graphic>
      </p:graphicFrame>
      <p:sp>
        <p:nvSpPr>
          <p:cNvPr id="4" name="AutoShape 2">
            <a:extLst>
              <a:ext uri="{FF2B5EF4-FFF2-40B4-BE49-F238E27FC236}">
                <a16:creationId xmlns:a16="http://schemas.microsoft.com/office/drawing/2014/main" id="{0BF1375C-3EAA-1521-93B0-A0FBF077608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ound Same Side Corner Rectangle 4">
            <a:extLst>
              <a:ext uri="{FF2B5EF4-FFF2-40B4-BE49-F238E27FC236}">
                <a16:creationId xmlns:a16="http://schemas.microsoft.com/office/drawing/2014/main" id="{46020B15-1130-AA66-416C-549C9989D490}"/>
              </a:ext>
            </a:extLst>
          </p:cNvPr>
          <p:cNvSpPr/>
          <p:nvPr/>
        </p:nvSpPr>
        <p:spPr>
          <a:xfrm>
            <a:off x="10320088" y="941872"/>
            <a:ext cx="1179094" cy="5666428"/>
          </a:xfrm>
          <a:prstGeom prst="round2SameRect">
            <a:avLst/>
          </a:prstGeom>
          <a:noFill/>
          <a:ln w="92075">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987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2CF484-EEE6-BFBB-09DC-2C78AA2FCB0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1C53479-1698-EDFF-E0D0-E029415FA7EF}"/>
              </a:ext>
            </a:extLst>
          </p:cNvPr>
          <p:cNvSpPr txBox="1"/>
          <p:nvPr/>
        </p:nvSpPr>
        <p:spPr>
          <a:xfrm>
            <a:off x="1111671" y="1382286"/>
            <a:ext cx="10787626" cy="5201424"/>
          </a:xfrm>
          <a:prstGeom prst="rect">
            <a:avLst/>
          </a:prstGeom>
          <a:noFill/>
        </p:spPr>
        <p:txBody>
          <a:bodyPr wrap="square" lIns="91440" tIns="45720" rIns="91440" bIns="45720" anchor="t">
            <a:spAutoFit/>
          </a:bodyPr>
          <a:lstStyle/>
          <a:p>
            <a:r>
              <a:rPr lang="en-US" sz="2400" b="1" kern="1200" dirty="0">
                <a:solidFill>
                  <a:schemeClr val="tx1">
                    <a:lumMod val="50000"/>
                    <a:lumOff val="50000"/>
                  </a:schemeClr>
                </a:solidFill>
                <a:effectLst/>
                <a:ea typeface="Calibri"/>
                <a:cs typeface="Times New Roman"/>
              </a:rPr>
              <a:t>H</a:t>
            </a:r>
            <a:r>
              <a:rPr lang="en-US" sz="2400" b="1" kern="1200" baseline="-25000" dirty="0">
                <a:solidFill>
                  <a:schemeClr val="tx1">
                    <a:lumMod val="50000"/>
                    <a:lumOff val="50000"/>
                  </a:schemeClr>
                </a:solidFill>
                <a:effectLst/>
                <a:ea typeface="Calibri"/>
                <a:cs typeface="Times New Roman"/>
              </a:rPr>
              <a:t>o</a:t>
            </a:r>
            <a:r>
              <a:rPr lang="en-US" sz="2400" b="1" kern="1200" dirty="0">
                <a:solidFill>
                  <a:schemeClr val="tx1">
                    <a:lumMod val="50000"/>
                    <a:lumOff val="50000"/>
                  </a:schemeClr>
                </a:solidFill>
                <a:effectLst/>
                <a:ea typeface="Calibri"/>
                <a:cs typeface="Times New Roman"/>
              </a:rPr>
              <a:t>:</a:t>
            </a:r>
            <a:r>
              <a:rPr lang="en-US" sz="2400" kern="1200" dirty="0">
                <a:solidFill>
                  <a:schemeClr val="tx1">
                    <a:lumMod val="50000"/>
                    <a:lumOff val="50000"/>
                  </a:schemeClr>
                </a:solidFill>
                <a:effectLst/>
                <a:ea typeface="Calibri"/>
                <a:cs typeface="Times New Roman"/>
              </a:rPr>
              <a:t> Among veterans</a:t>
            </a:r>
            <a:r>
              <a:rPr lang="en-US" sz="2400" dirty="0">
                <a:solidFill>
                  <a:schemeClr val="tx1">
                    <a:lumMod val="50000"/>
                    <a:lumOff val="50000"/>
                  </a:schemeClr>
                </a:solidFill>
                <a:ea typeface="Calibri"/>
                <a:cs typeface="Times New Roman"/>
              </a:rPr>
              <a:t>, the protective factors* are NOT independently associated </a:t>
            </a:r>
            <a:r>
              <a:rPr lang="en-US" sz="2400" kern="1200" dirty="0">
                <a:solidFill>
                  <a:schemeClr val="tx1">
                    <a:lumMod val="50000"/>
                    <a:lumOff val="50000"/>
                  </a:schemeClr>
                </a:solidFill>
                <a:effectLst/>
                <a:ea typeface="Calibri"/>
                <a:cs typeface="Times New Roman"/>
              </a:rPr>
              <a:t>with </a:t>
            </a:r>
            <a:r>
              <a:rPr lang="en-US" sz="2400" dirty="0">
                <a:solidFill>
                  <a:schemeClr val="tx1">
                    <a:lumMod val="50000"/>
                    <a:lumOff val="50000"/>
                  </a:schemeClr>
                </a:solidFill>
                <a:ea typeface="Calibri"/>
                <a:cs typeface="Times New Roman"/>
              </a:rPr>
              <a:t>alcohol abuse risk</a:t>
            </a:r>
            <a:r>
              <a:rPr lang="en-US" sz="2400" kern="1200" dirty="0">
                <a:solidFill>
                  <a:schemeClr val="tx1">
                    <a:lumMod val="50000"/>
                    <a:lumOff val="50000"/>
                  </a:schemeClr>
                </a:solidFill>
                <a:effectLst/>
                <a:ea typeface="Calibri"/>
                <a:cs typeface="Times New Roman"/>
              </a:rPr>
              <a:t>.</a:t>
            </a:r>
          </a:p>
          <a:p>
            <a:endParaRPr lang="en-US" sz="2400" dirty="0">
              <a:solidFill>
                <a:schemeClr val="tx1">
                  <a:lumMod val="50000"/>
                  <a:lumOff val="50000"/>
                </a:schemeClr>
              </a:solidFill>
              <a:ea typeface="Calibri"/>
              <a:cs typeface="Times New Roman"/>
            </a:endParaRPr>
          </a:p>
          <a:p>
            <a:r>
              <a:rPr lang="en-US" sz="2400" b="1" kern="1200" dirty="0">
                <a:solidFill>
                  <a:schemeClr val="tx1">
                    <a:lumMod val="50000"/>
                    <a:lumOff val="50000"/>
                  </a:schemeClr>
                </a:solidFill>
                <a:effectLst/>
                <a:ea typeface="Calibri"/>
                <a:cs typeface="Times New Roman"/>
              </a:rPr>
              <a:t>H</a:t>
            </a:r>
            <a:r>
              <a:rPr lang="en-US" sz="2400" b="1" kern="1200" baseline="-25000" dirty="0">
                <a:solidFill>
                  <a:schemeClr val="tx1">
                    <a:lumMod val="50000"/>
                    <a:lumOff val="50000"/>
                  </a:schemeClr>
                </a:solidFill>
                <a:effectLst/>
                <a:ea typeface="Calibri"/>
                <a:cs typeface="Times New Roman"/>
              </a:rPr>
              <a:t>a</a:t>
            </a:r>
            <a:r>
              <a:rPr lang="en-US" sz="2400" b="1" kern="1200" dirty="0">
                <a:solidFill>
                  <a:schemeClr val="tx1">
                    <a:lumMod val="50000"/>
                    <a:lumOff val="50000"/>
                  </a:schemeClr>
                </a:solidFill>
                <a:effectLst/>
                <a:ea typeface="Calibri"/>
                <a:cs typeface="Times New Roman"/>
              </a:rPr>
              <a:t>:</a:t>
            </a:r>
            <a:r>
              <a:rPr lang="en-US" sz="2400" kern="1200" dirty="0">
                <a:solidFill>
                  <a:schemeClr val="tx1">
                    <a:lumMod val="50000"/>
                    <a:lumOff val="50000"/>
                  </a:schemeClr>
                </a:solidFill>
                <a:effectLst/>
                <a:ea typeface="Calibri"/>
                <a:cs typeface="Times New Roman"/>
              </a:rPr>
              <a:t> Among veterans</a:t>
            </a:r>
            <a:r>
              <a:rPr lang="en-US" sz="2400" dirty="0">
                <a:solidFill>
                  <a:schemeClr val="tx1">
                    <a:lumMod val="50000"/>
                    <a:lumOff val="50000"/>
                  </a:schemeClr>
                </a:solidFill>
                <a:ea typeface="Calibri"/>
                <a:cs typeface="Times New Roman"/>
              </a:rPr>
              <a:t>, the protective factors* are independently associated </a:t>
            </a:r>
            <a:r>
              <a:rPr lang="en-US" sz="2400" kern="1200" dirty="0">
                <a:solidFill>
                  <a:schemeClr val="tx1">
                    <a:lumMod val="50000"/>
                    <a:lumOff val="50000"/>
                  </a:schemeClr>
                </a:solidFill>
                <a:effectLst/>
                <a:ea typeface="Calibri"/>
                <a:cs typeface="Times New Roman"/>
              </a:rPr>
              <a:t>with </a:t>
            </a:r>
            <a:r>
              <a:rPr lang="en-US" sz="2400" dirty="0">
                <a:solidFill>
                  <a:schemeClr val="tx1">
                    <a:lumMod val="50000"/>
                    <a:lumOff val="50000"/>
                  </a:schemeClr>
                </a:solidFill>
                <a:ea typeface="Calibri"/>
                <a:cs typeface="Times New Roman"/>
              </a:rPr>
              <a:t>alcohol abuse risk</a:t>
            </a:r>
            <a:r>
              <a:rPr lang="en-US" sz="2400" kern="1200" dirty="0">
                <a:solidFill>
                  <a:schemeClr val="tx1">
                    <a:lumMod val="50000"/>
                    <a:lumOff val="50000"/>
                  </a:schemeClr>
                </a:solidFill>
                <a:effectLst/>
                <a:ea typeface="Calibri"/>
                <a:cs typeface="Times New Roman"/>
              </a:rPr>
              <a:t>.</a:t>
            </a:r>
          </a:p>
          <a:p>
            <a:endParaRPr lang="en-US" sz="2400" kern="1200" dirty="0">
              <a:effectLst/>
              <a:ea typeface="Calibri"/>
              <a:cs typeface="Times New Roman"/>
            </a:endParaRPr>
          </a:p>
          <a:p>
            <a:r>
              <a:rPr lang="en-US" sz="2400" b="1" dirty="0">
                <a:ea typeface="Calibri"/>
                <a:cs typeface="Times New Roman"/>
              </a:rPr>
              <a:t>Reject the H</a:t>
            </a:r>
            <a:r>
              <a:rPr lang="en-US" sz="2400" b="1" baseline="-25000" dirty="0">
                <a:ea typeface="Calibri"/>
                <a:cs typeface="Times New Roman"/>
              </a:rPr>
              <a:t>o</a:t>
            </a:r>
          </a:p>
          <a:p>
            <a:r>
              <a:rPr lang="en-US" sz="2400" b="0" i="0" u="none" strike="noStrike" dirty="0">
                <a:solidFill>
                  <a:srgbClr val="000000"/>
                </a:solidFill>
                <a:effectLst/>
              </a:rPr>
              <a:t>The Protective F</a:t>
            </a:r>
            <a:r>
              <a:rPr lang="en-US" sz="2400" dirty="0">
                <a:solidFill>
                  <a:srgbClr val="000000"/>
                </a:solidFill>
              </a:rPr>
              <a:t>actors adjusted for confounders </a:t>
            </a:r>
            <a:r>
              <a:rPr lang="en-US" sz="2400" b="0" i="0" u="none" strike="noStrike" dirty="0">
                <a:solidFill>
                  <a:srgbClr val="000000"/>
                </a:solidFill>
                <a:effectLst/>
              </a:rPr>
              <a:t>are </a:t>
            </a:r>
            <a:r>
              <a:rPr lang="en-US" sz="2400" b="1" i="0" u="none" strike="noStrike" dirty="0">
                <a:solidFill>
                  <a:srgbClr val="000000"/>
                </a:solidFill>
                <a:effectLst/>
              </a:rPr>
              <a:t>independently associated </a:t>
            </a:r>
            <a:r>
              <a:rPr lang="en-US" sz="2400" b="0" i="0" u="none" strike="noStrike" dirty="0">
                <a:solidFill>
                  <a:srgbClr val="000000"/>
                </a:solidFill>
                <a:effectLst/>
              </a:rPr>
              <a:t>with </a:t>
            </a:r>
            <a:r>
              <a:rPr lang="en-US" sz="2400" dirty="0">
                <a:solidFill>
                  <a:srgbClr val="000000"/>
                </a:solidFill>
              </a:rPr>
              <a:t>A</a:t>
            </a:r>
            <a:r>
              <a:rPr lang="en-US" sz="2400" b="0" i="0" u="none" strike="noStrike" dirty="0">
                <a:solidFill>
                  <a:srgbClr val="000000"/>
                </a:solidFill>
                <a:effectLst/>
              </a:rPr>
              <a:t>lcohol and Drug Abuse Risk (p &lt; 0.001).</a:t>
            </a:r>
          </a:p>
          <a:p>
            <a:endParaRPr lang="en-US" sz="2400" kern="1200" dirty="0">
              <a:effectLst/>
              <a:latin typeface="Times New Roman"/>
              <a:ea typeface="Calibri"/>
              <a:cs typeface="Times New Roman"/>
            </a:endParaRPr>
          </a:p>
          <a:p>
            <a:endParaRPr lang="en-US" sz="2400" dirty="0">
              <a:latin typeface="Times New Roman"/>
              <a:ea typeface="Calibri"/>
              <a:cs typeface="Times New Roman"/>
            </a:endParaRPr>
          </a:p>
          <a:p>
            <a:endParaRPr lang="en-US" sz="2400" kern="1200" dirty="0">
              <a:effectLst/>
              <a:latin typeface="Times New Roman"/>
              <a:ea typeface="Calibri"/>
              <a:cs typeface="Times New Roman"/>
            </a:endParaRPr>
          </a:p>
          <a:p>
            <a:endParaRPr lang="en-US" sz="2400" kern="1200" dirty="0">
              <a:effectLst/>
              <a:latin typeface="Times New Roman"/>
              <a:ea typeface="Calibri"/>
              <a:cs typeface="Times New Roman"/>
            </a:endParaRPr>
          </a:p>
          <a:p>
            <a:r>
              <a:rPr lang="en-US" sz="1000" b="1" dirty="0"/>
              <a:t>*Protective Factors </a:t>
            </a:r>
            <a:r>
              <a:rPr lang="en-US" sz="1000" dirty="0"/>
              <a:t>= </a:t>
            </a:r>
            <a:r>
              <a:rPr lang="en-US" sz="1000" u="none" strike="noStrike" dirty="0">
                <a:effectLst/>
              </a:rPr>
              <a:t>Calling and Purpose, Community Engagement, Help-Seeking Behaviors, Military Calling, Quality of Life Score, Public Service Motivation and Overall Wellness</a:t>
            </a:r>
          </a:p>
          <a:p>
            <a:r>
              <a:rPr lang="en-US" sz="1000" b="1" u="none" strike="noStrike" dirty="0">
                <a:solidFill>
                  <a:srgbClr val="000000"/>
                </a:solidFill>
                <a:effectLst/>
              </a:rPr>
              <a:t>**Confounding Factors </a:t>
            </a:r>
            <a:r>
              <a:rPr lang="en-US" sz="1000" u="none" strike="noStrike" dirty="0">
                <a:solidFill>
                  <a:srgbClr val="000000"/>
                </a:solidFill>
                <a:effectLst/>
              </a:rPr>
              <a:t>= Age, Gender, Race, and Income (Brown, 1995)</a:t>
            </a:r>
          </a:p>
        </p:txBody>
      </p:sp>
      <p:sp>
        <p:nvSpPr>
          <p:cNvPr id="4" name="TextBox 3">
            <a:extLst>
              <a:ext uri="{FF2B5EF4-FFF2-40B4-BE49-F238E27FC236}">
                <a16:creationId xmlns:a16="http://schemas.microsoft.com/office/drawing/2014/main" id="{0F07D710-831B-F9AF-A7C9-80AAC721D95E}"/>
              </a:ext>
            </a:extLst>
          </p:cNvPr>
          <p:cNvSpPr txBox="1"/>
          <p:nvPr/>
        </p:nvSpPr>
        <p:spPr>
          <a:xfrm>
            <a:off x="0" y="0"/>
            <a:ext cx="12083969" cy="1200329"/>
          </a:xfrm>
          <a:prstGeom prst="rect">
            <a:avLst/>
          </a:prstGeom>
          <a:solidFill>
            <a:srgbClr val="FF8300"/>
          </a:solidFill>
        </p:spPr>
        <p:txBody>
          <a:bodyPr wrap="square" lIns="91440" tIns="45720" rIns="91440" bIns="45720" rtlCol="0" anchor="t">
            <a:spAutoFit/>
          </a:bodyPr>
          <a:lstStyle/>
          <a:p>
            <a:pPr algn="ctr"/>
            <a:r>
              <a:rPr lang="en-US" sz="2400" b="1" dirty="0"/>
              <a:t>MULTIPLE LINEAR REGRESSION HYPOTHESIS</a:t>
            </a:r>
          </a:p>
          <a:p>
            <a:pPr algn="ctr"/>
            <a:r>
              <a:rPr lang="en-US" sz="2400" b="1" dirty="0"/>
              <a:t>Protective Factors* Model 1a</a:t>
            </a:r>
          </a:p>
          <a:p>
            <a:pPr algn="ctr"/>
            <a:r>
              <a:rPr lang="en-US" sz="2400" b="1" dirty="0"/>
              <a:t>(adjusted for confounders**)</a:t>
            </a:r>
          </a:p>
        </p:txBody>
      </p:sp>
    </p:spTree>
    <p:extLst>
      <p:ext uri="{BB962C8B-B14F-4D97-AF65-F5344CB8AC3E}">
        <p14:creationId xmlns:p14="http://schemas.microsoft.com/office/powerpoint/2010/main" val="3342910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9B1EEF-C3B0-2451-21AD-CDBA52A966D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44906E6-E6F2-8BC2-D83E-043C3EC12C02}"/>
              </a:ext>
            </a:extLst>
          </p:cNvPr>
          <p:cNvSpPr txBox="1"/>
          <p:nvPr/>
        </p:nvSpPr>
        <p:spPr>
          <a:xfrm>
            <a:off x="352044" y="1425262"/>
            <a:ext cx="11731925" cy="5386090"/>
          </a:xfrm>
          <a:prstGeom prst="rect">
            <a:avLst/>
          </a:prstGeom>
          <a:noFill/>
        </p:spPr>
        <p:txBody>
          <a:bodyPr wrap="square" lIns="91440" tIns="45720" rIns="91440" bIns="45720" anchor="t">
            <a:spAutoFit/>
          </a:bodyPr>
          <a:lstStyle/>
          <a:p>
            <a:r>
              <a:rPr lang="en-US" sz="2400" b="1" kern="1200" dirty="0">
                <a:solidFill>
                  <a:schemeClr val="tx1">
                    <a:lumMod val="50000"/>
                    <a:lumOff val="50000"/>
                  </a:schemeClr>
                </a:solidFill>
                <a:effectLst/>
                <a:ea typeface="Calibri"/>
                <a:cs typeface="Times New Roman"/>
              </a:rPr>
              <a:t>H</a:t>
            </a:r>
            <a:r>
              <a:rPr lang="en-US" sz="2400" b="1" kern="1200" baseline="-25000" dirty="0">
                <a:solidFill>
                  <a:schemeClr val="tx1">
                    <a:lumMod val="50000"/>
                    <a:lumOff val="50000"/>
                  </a:schemeClr>
                </a:solidFill>
                <a:effectLst/>
                <a:ea typeface="Calibri"/>
                <a:cs typeface="Times New Roman"/>
              </a:rPr>
              <a:t>o</a:t>
            </a:r>
            <a:r>
              <a:rPr lang="en-US" sz="2400" b="1" kern="1200" dirty="0">
                <a:solidFill>
                  <a:schemeClr val="tx1">
                    <a:lumMod val="50000"/>
                    <a:lumOff val="50000"/>
                  </a:schemeClr>
                </a:solidFill>
                <a:effectLst/>
                <a:ea typeface="Calibri"/>
                <a:cs typeface="Times New Roman"/>
              </a:rPr>
              <a:t>:</a:t>
            </a:r>
            <a:r>
              <a:rPr lang="en-US" sz="2400" kern="1200" dirty="0">
                <a:solidFill>
                  <a:schemeClr val="tx1">
                    <a:lumMod val="50000"/>
                    <a:lumOff val="50000"/>
                  </a:schemeClr>
                </a:solidFill>
                <a:effectLst/>
                <a:ea typeface="Calibri"/>
                <a:cs typeface="Times New Roman"/>
              </a:rPr>
              <a:t> Among veterans</a:t>
            </a:r>
            <a:r>
              <a:rPr lang="en-US" sz="2400" dirty="0">
                <a:solidFill>
                  <a:schemeClr val="tx1">
                    <a:lumMod val="50000"/>
                    <a:lumOff val="50000"/>
                  </a:schemeClr>
                </a:solidFill>
                <a:ea typeface="Calibri"/>
                <a:cs typeface="Times New Roman"/>
              </a:rPr>
              <a:t>, the risk factors* are NOT independently associated </a:t>
            </a:r>
            <a:r>
              <a:rPr lang="en-US" sz="2400" kern="1200" dirty="0">
                <a:solidFill>
                  <a:schemeClr val="tx1">
                    <a:lumMod val="50000"/>
                    <a:lumOff val="50000"/>
                  </a:schemeClr>
                </a:solidFill>
                <a:effectLst/>
                <a:ea typeface="Calibri"/>
                <a:cs typeface="Times New Roman"/>
              </a:rPr>
              <a:t>with </a:t>
            </a:r>
            <a:r>
              <a:rPr lang="en-US" sz="2400" dirty="0">
                <a:solidFill>
                  <a:schemeClr val="tx1">
                    <a:lumMod val="50000"/>
                    <a:lumOff val="50000"/>
                  </a:schemeClr>
                </a:solidFill>
                <a:ea typeface="Calibri"/>
                <a:cs typeface="Times New Roman"/>
              </a:rPr>
              <a:t>alcohol abuse risk</a:t>
            </a:r>
            <a:r>
              <a:rPr lang="en-US" sz="2400" kern="1200" dirty="0">
                <a:solidFill>
                  <a:schemeClr val="tx1">
                    <a:lumMod val="50000"/>
                    <a:lumOff val="50000"/>
                  </a:schemeClr>
                </a:solidFill>
                <a:effectLst/>
                <a:ea typeface="Calibri"/>
                <a:cs typeface="Times New Roman"/>
              </a:rPr>
              <a:t>.</a:t>
            </a:r>
          </a:p>
          <a:p>
            <a:endParaRPr lang="en-US" sz="2400" dirty="0">
              <a:solidFill>
                <a:schemeClr val="tx1">
                  <a:lumMod val="50000"/>
                  <a:lumOff val="50000"/>
                </a:schemeClr>
              </a:solidFill>
              <a:ea typeface="Calibri"/>
              <a:cs typeface="Times New Roman"/>
            </a:endParaRPr>
          </a:p>
          <a:p>
            <a:r>
              <a:rPr lang="en-US" sz="2400" b="1" kern="1200" dirty="0">
                <a:solidFill>
                  <a:schemeClr val="tx1">
                    <a:lumMod val="50000"/>
                    <a:lumOff val="50000"/>
                  </a:schemeClr>
                </a:solidFill>
                <a:effectLst/>
                <a:ea typeface="Calibri"/>
                <a:cs typeface="Times New Roman"/>
              </a:rPr>
              <a:t>H</a:t>
            </a:r>
            <a:r>
              <a:rPr lang="en-US" sz="2400" b="1" kern="1200" baseline="-25000" dirty="0">
                <a:solidFill>
                  <a:schemeClr val="tx1">
                    <a:lumMod val="50000"/>
                    <a:lumOff val="50000"/>
                  </a:schemeClr>
                </a:solidFill>
                <a:effectLst/>
                <a:ea typeface="Calibri"/>
                <a:cs typeface="Times New Roman"/>
              </a:rPr>
              <a:t>a</a:t>
            </a:r>
            <a:r>
              <a:rPr lang="en-US" sz="2400" b="1" kern="1200" dirty="0">
                <a:solidFill>
                  <a:schemeClr val="tx1">
                    <a:lumMod val="50000"/>
                    <a:lumOff val="50000"/>
                  </a:schemeClr>
                </a:solidFill>
                <a:effectLst/>
                <a:ea typeface="Calibri"/>
                <a:cs typeface="Times New Roman"/>
              </a:rPr>
              <a:t>:</a:t>
            </a:r>
            <a:r>
              <a:rPr lang="en-US" sz="2400" kern="1200" dirty="0">
                <a:solidFill>
                  <a:schemeClr val="tx1">
                    <a:lumMod val="50000"/>
                    <a:lumOff val="50000"/>
                  </a:schemeClr>
                </a:solidFill>
                <a:effectLst/>
                <a:ea typeface="Calibri"/>
                <a:cs typeface="Times New Roman"/>
              </a:rPr>
              <a:t> Among veterans</a:t>
            </a:r>
            <a:r>
              <a:rPr lang="en-US" sz="2400" dirty="0">
                <a:solidFill>
                  <a:schemeClr val="tx1">
                    <a:lumMod val="50000"/>
                    <a:lumOff val="50000"/>
                  </a:schemeClr>
                </a:solidFill>
                <a:ea typeface="Calibri"/>
                <a:cs typeface="Times New Roman"/>
              </a:rPr>
              <a:t>, the risk factors* are independently associated </a:t>
            </a:r>
            <a:r>
              <a:rPr lang="en-US" sz="2400" kern="1200" dirty="0">
                <a:solidFill>
                  <a:schemeClr val="tx1">
                    <a:lumMod val="50000"/>
                    <a:lumOff val="50000"/>
                  </a:schemeClr>
                </a:solidFill>
                <a:effectLst/>
                <a:ea typeface="Calibri"/>
                <a:cs typeface="Times New Roman"/>
              </a:rPr>
              <a:t>with </a:t>
            </a:r>
            <a:r>
              <a:rPr lang="en-US" sz="2400" dirty="0">
                <a:solidFill>
                  <a:schemeClr val="tx1">
                    <a:lumMod val="50000"/>
                    <a:lumOff val="50000"/>
                  </a:schemeClr>
                </a:solidFill>
                <a:ea typeface="Calibri"/>
                <a:cs typeface="Times New Roman"/>
              </a:rPr>
              <a:t>alcohol abuse risk</a:t>
            </a:r>
            <a:r>
              <a:rPr lang="en-US" sz="2400" kern="1200" dirty="0">
                <a:solidFill>
                  <a:schemeClr val="tx1">
                    <a:lumMod val="50000"/>
                    <a:lumOff val="50000"/>
                  </a:schemeClr>
                </a:solidFill>
                <a:effectLst/>
                <a:ea typeface="Calibri"/>
                <a:cs typeface="Times New Roman"/>
              </a:rPr>
              <a:t>.</a:t>
            </a:r>
          </a:p>
          <a:p>
            <a:endParaRPr lang="en-US" sz="2400" kern="1200" dirty="0">
              <a:effectLst/>
              <a:ea typeface="Calibri"/>
              <a:cs typeface="Times New Roman"/>
            </a:endParaRPr>
          </a:p>
          <a:p>
            <a:endParaRPr lang="en-US" sz="1200" b="1" dirty="0">
              <a:solidFill>
                <a:srgbClr val="000000"/>
              </a:solidFill>
              <a:effectLst/>
              <a:ea typeface="Calibri"/>
              <a:cs typeface="Calibri"/>
            </a:endParaRPr>
          </a:p>
          <a:p>
            <a:r>
              <a:rPr lang="en-US" sz="2400" b="1" kern="1200" dirty="0">
                <a:solidFill>
                  <a:srgbClr val="000000"/>
                </a:solidFill>
                <a:ea typeface="Calibri"/>
                <a:cs typeface="Calibri"/>
              </a:rPr>
              <a:t>Reject the H</a:t>
            </a:r>
            <a:r>
              <a:rPr lang="en-US" sz="2400" b="1" kern="1200" baseline="-25000" dirty="0">
                <a:solidFill>
                  <a:srgbClr val="000000"/>
                </a:solidFill>
                <a:ea typeface="Calibri"/>
                <a:cs typeface="Calibri"/>
              </a:rPr>
              <a:t>o</a:t>
            </a:r>
          </a:p>
          <a:p>
            <a:r>
              <a:rPr lang="en-US" sz="2400" b="0" i="0" u="none" strike="noStrike" dirty="0">
                <a:solidFill>
                  <a:srgbClr val="000000"/>
                </a:solidFill>
                <a:effectLst/>
                <a:latin typeface="Calibri" panose="020F0502020204030204" pitchFamily="34" charset="0"/>
                <a:cs typeface="Calibri" panose="020F0502020204030204" pitchFamily="34" charset="0"/>
              </a:rPr>
              <a:t>The Risk F</a:t>
            </a:r>
            <a:r>
              <a:rPr lang="en-US" sz="2400" dirty="0">
                <a:solidFill>
                  <a:srgbClr val="000000"/>
                </a:solidFill>
                <a:latin typeface="Calibri" panose="020F0502020204030204" pitchFamily="34" charset="0"/>
                <a:cs typeface="Calibri" panose="020F0502020204030204" pitchFamily="34" charset="0"/>
              </a:rPr>
              <a:t>actors adjusted for confounders </a:t>
            </a:r>
            <a:r>
              <a:rPr lang="en-US" sz="2400" b="0" i="0" u="none" strike="noStrike" dirty="0">
                <a:solidFill>
                  <a:srgbClr val="000000"/>
                </a:solidFill>
                <a:effectLst/>
                <a:latin typeface="Calibri" panose="020F0502020204030204" pitchFamily="34" charset="0"/>
                <a:cs typeface="Calibri" panose="020F0502020204030204" pitchFamily="34" charset="0"/>
              </a:rPr>
              <a:t>are </a:t>
            </a:r>
            <a:r>
              <a:rPr lang="en-US" sz="2400" b="1" i="0" u="none" strike="noStrike" dirty="0">
                <a:solidFill>
                  <a:srgbClr val="000000"/>
                </a:solidFill>
                <a:effectLst/>
                <a:latin typeface="Calibri" panose="020F0502020204030204" pitchFamily="34" charset="0"/>
                <a:cs typeface="Calibri" panose="020F0502020204030204" pitchFamily="34" charset="0"/>
              </a:rPr>
              <a:t>independently associated </a:t>
            </a:r>
            <a:r>
              <a:rPr lang="en-US" sz="2400" b="0" i="0" u="none" strike="noStrike" dirty="0">
                <a:solidFill>
                  <a:srgbClr val="000000"/>
                </a:solidFill>
                <a:effectLst/>
                <a:latin typeface="Calibri" panose="020F0502020204030204" pitchFamily="34" charset="0"/>
                <a:cs typeface="Calibri" panose="020F0502020204030204" pitchFamily="34" charset="0"/>
              </a:rPr>
              <a:t>with </a:t>
            </a:r>
            <a:r>
              <a:rPr lang="en-US" sz="2400" dirty="0">
                <a:solidFill>
                  <a:srgbClr val="000000"/>
                </a:solidFill>
                <a:latin typeface="Calibri" panose="020F0502020204030204" pitchFamily="34" charset="0"/>
                <a:cs typeface="Calibri" panose="020F0502020204030204" pitchFamily="34" charset="0"/>
              </a:rPr>
              <a:t>A</a:t>
            </a:r>
            <a:r>
              <a:rPr lang="en-US" sz="2400" b="0" i="0" u="none" strike="noStrike" dirty="0">
                <a:solidFill>
                  <a:srgbClr val="000000"/>
                </a:solidFill>
                <a:effectLst/>
                <a:latin typeface="Calibri" panose="020F0502020204030204" pitchFamily="34" charset="0"/>
                <a:cs typeface="Calibri" panose="020F0502020204030204" pitchFamily="34" charset="0"/>
              </a:rPr>
              <a:t>lcohol and Drug Abuse Risk (p &lt; 0.001).</a:t>
            </a:r>
          </a:p>
          <a:p>
            <a:endParaRPr lang="en-US" sz="2400" b="1" kern="1200" dirty="0">
              <a:effectLst/>
              <a:ea typeface="Calibri"/>
              <a:cs typeface="Calibri"/>
            </a:endParaRPr>
          </a:p>
          <a:p>
            <a:endParaRPr lang="en-US" sz="2400" b="1" dirty="0">
              <a:ea typeface="Calibri"/>
              <a:cs typeface="Calibri"/>
            </a:endParaRPr>
          </a:p>
          <a:p>
            <a:endParaRPr lang="en-US" sz="2400" b="1" kern="1200" dirty="0">
              <a:effectLst/>
              <a:ea typeface="Calibri"/>
              <a:cs typeface="Calibri"/>
            </a:endParaRPr>
          </a:p>
          <a:p>
            <a:endParaRPr lang="en-US" sz="2400" b="1" dirty="0">
              <a:ea typeface="Calibri"/>
              <a:cs typeface="Calibri"/>
            </a:endParaRPr>
          </a:p>
          <a:p>
            <a:pPr algn="l" fontAlgn="b"/>
            <a:r>
              <a:rPr lang="en-US" sz="1000" b="1" dirty="0"/>
              <a:t>* Risk Factors </a:t>
            </a:r>
            <a:r>
              <a:rPr lang="en-US" sz="1000" dirty="0"/>
              <a:t>= </a:t>
            </a:r>
            <a:r>
              <a:rPr lang="en-US" sz="1000" u="none" strike="noStrike" dirty="0">
                <a:effectLst/>
              </a:rPr>
              <a:t>Combat Exposure, Daily Stress, Loneliness, Moral Injury, Self-Stigmatization, Suicide Risk, and History of Traumatic Brain Injury</a:t>
            </a:r>
          </a:p>
          <a:p>
            <a:pPr fontAlgn="b"/>
            <a:r>
              <a:rPr lang="en-US" sz="1000" b="1" u="none" strike="noStrike" dirty="0">
                <a:solidFill>
                  <a:srgbClr val="000000"/>
                </a:solidFill>
                <a:effectLst/>
              </a:rPr>
              <a:t>**Confounding Factors </a:t>
            </a:r>
            <a:r>
              <a:rPr lang="en-US" sz="1000" u="none" strike="noStrike" dirty="0">
                <a:solidFill>
                  <a:srgbClr val="000000"/>
                </a:solidFill>
                <a:effectLst/>
              </a:rPr>
              <a:t>= Age, Gender, Race, and Income (Brown, 1995)</a:t>
            </a:r>
          </a:p>
          <a:p>
            <a:endParaRPr lang="en-US" sz="2400" b="1" kern="1200" dirty="0">
              <a:effectLst/>
              <a:ea typeface="Calibri"/>
              <a:cs typeface="Calibri"/>
            </a:endParaRPr>
          </a:p>
        </p:txBody>
      </p:sp>
      <p:sp>
        <p:nvSpPr>
          <p:cNvPr id="4" name="TextBox 3">
            <a:extLst>
              <a:ext uri="{FF2B5EF4-FFF2-40B4-BE49-F238E27FC236}">
                <a16:creationId xmlns:a16="http://schemas.microsoft.com/office/drawing/2014/main" id="{3FEC314E-174A-F7AB-10C7-12E09BCADF1F}"/>
              </a:ext>
            </a:extLst>
          </p:cNvPr>
          <p:cNvSpPr txBox="1"/>
          <p:nvPr/>
        </p:nvSpPr>
        <p:spPr>
          <a:xfrm>
            <a:off x="0" y="0"/>
            <a:ext cx="12083969" cy="1200329"/>
          </a:xfrm>
          <a:prstGeom prst="rect">
            <a:avLst/>
          </a:prstGeom>
          <a:solidFill>
            <a:srgbClr val="FF8300"/>
          </a:solidFill>
        </p:spPr>
        <p:txBody>
          <a:bodyPr wrap="square" lIns="91440" tIns="45720" rIns="91440" bIns="45720" rtlCol="0" anchor="t">
            <a:spAutoFit/>
          </a:bodyPr>
          <a:lstStyle/>
          <a:p>
            <a:pPr algn="ctr"/>
            <a:r>
              <a:rPr lang="en-US" sz="2400" b="1" dirty="0"/>
              <a:t>MULTIPLE LINEAR REGRESSION HYPOTHESIS</a:t>
            </a:r>
          </a:p>
          <a:p>
            <a:pPr algn="ctr"/>
            <a:r>
              <a:rPr lang="en-US" sz="2400" b="1" dirty="0"/>
              <a:t>Risk Factors* Model 3a</a:t>
            </a:r>
          </a:p>
          <a:p>
            <a:pPr algn="ctr"/>
            <a:r>
              <a:rPr lang="en-US" sz="2400" b="1" dirty="0"/>
              <a:t>(adjusted for confounders**)</a:t>
            </a:r>
          </a:p>
        </p:txBody>
      </p:sp>
    </p:spTree>
    <p:extLst>
      <p:ext uri="{BB962C8B-B14F-4D97-AF65-F5344CB8AC3E}">
        <p14:creationId xmlns:p14="http://schemas.microsoft.com/office/powerpoint/2010/main" val="37352584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BEA16-FE2D-3A64-9C45-2CE976B28CC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148345B-BA83-0CEA-F838-CE5DD1653263}"/>
              </a:ext>
            </a:extLst>
          </p:cNvPr>
          <p:cNvSpPr txBox="1"/>
          <p:nvPr/>
        </p:nvSpPr>
        <p:spPr>
          <a:xfrm>
            <a:off x="939060" y="1787899"/>
            <a:ext cx="10787626" cy="4924425"/>
          </a:xfrm>
          <a:prstGeom prst="rect">
            <a:avLst/>
          </a:prstGeom>
          <a:noFill/>
        </p:spPr>
        <p:txBody>
          <a:bodyPr wrap="square" lIns="91440" tIns="45720" rIns="91440" bIns="45720" anchor="t">
            <a:spAutoFit/>
          </a:bodyPr>
          <a:lstStyle/>
          <a:p>
            <a:r>
              <a:rPr lang="en-US" sz="2400" b="1" kern="1200" dirty="0">
                <a:solidFill>
                  <a:schemeClr val="tx1">
                    <a:lumMod val="50000"/>
                    <a:lumOff val="50000"/>
                  </a:schemeClr>
                </a:solidFill>
                <a:effectLst/>
                <a:latin typeface="Calibri" panose="020F0502020204030204" pitchFamily="34" charset="0"/>
                <a:ea typeface="Calibri"/>
                <a:cs typeface="Calibri" panose="020F0502020204030204" pitchFamily="34" charset="0"/>
              </a:rPr>
              <a:t>H</a:t>
            </a:r>
            <a:r>
              <a:rPr lang="en-US" sz="2400" b="1" kern="1200" baseline="-25000" dirty="0">
                <a:solidFill>
                  <a:schemeClr val="tx1">
                    <a:lumMod val="50000"/>
                    <a:lumOff val="50000"/>
                  </a:schemeClr>
                </a:solidFill>
                <a:effectLst/>
                <a:latin typeface="Calibri" panose="020F0502020204030204" pitchFamily="34" charset="0"/>
                <a:ea typeface="Calibri"/>
                <a:cs typeface="Calibri" panose="020F0502020204030204" pitchFamily="34" charset="0"/>
              </a:rPr>
              <a:t>o</a:t>
            </a:r>
            <a:r>
              <a:rPr lang="en-US" sz="2400" b="1" kern="1200" dirty="0">
                <a:solidFill>
                  <a:schemeClr val="tx1">
                    <a:lumMod val="50000"/>
                    <a:lumOff val="50000"/>
                  </a:schemeClr>
                </a:solidFill>
                <a:effectLst/>
                <a:latin typeface="Calibri" panose="020F0502020204030204" pitchFamily="34" charset="0"/>
                <a:ea typeface="Calibri"/>
                <a:cs typeface="Calibri" panose="020F0502020204030204" pitchFamily="34" charset="0"/>
              </a:rPr>
              <a:t>:</a:t>
            </a:r>
            <a:r>
              <a:rPr lang="en-US" sz="2400" kern="1200" dirty="0">
                <a:solidFill>
                  <a:schemeClr val="tx1">
                    <a:lumMod val="50000"/>
                    <a:lumOff val="50000"/>
                  </a:schemeClr>
                </a:solidFill>
                <a:effectLst/>
                <a:latin typeface="Calibri" panose="020F0502020204030204" pitchFamily="34" charset="0"/>
                <a:ea typeface="Calibri"/>
                <a:cs typeface="Calibri" panose="020F0502020204030204" pitchFamily="34" charset="0"/>
              </a:rPr>
              <a:t> Among veterans</a:t>
            </a:r>
            <a:r>
              <a:rPr lang="en-US" sz="2400" dirty="0">
                <a:solidFill>
                  <a:schemeClr val="tx1">
                    <a:lumMod val="50000"/>
                    <a:lumOff val="50000"/>
                  </a:schemeClr>
                </a:solidFill>
                <a:latin typeface="Calibri" panose="020F0502020204030204" pitchFamily="34" charset="0"/>
                <a:ea typeface="Calibri"/>
                <a:cs typeface="Calibri" panose="020F0502020204030204" pitchFamily="34" charset="0"/>
              </a:rPr>
              <a:t>, the protective* do not buffer the risk factors** associated </a:t>
            </a:r>
            <a:r>
              <a:rPr lang="en-US" sz="2400" kern="1200" dirty="0">
                <a:solidFill>
                  <a:schemeClr val="tx1">
                    <a:lumMod val="50000"/>
                    <a:lumOff val="50000"/>
                  </a:schemeClr>
                </a:solidFill>
                <a:effectLst/>
                <a:latin typeface="Calibri" panose="020F0502020204030204" pitchFamily="34" charset="0"/>
                <a:ea typeface="Calibri"/>
                <a:cs typeface="Calibri" panose="020F0502020204030204" pitchFamily="34" charset="0"/>
              </a:rPr>
              <a:t>with </a:t>
            </a:r>
            <a:r>
              <a:rPr lang="en-US" sz="2400" dirty="0">
                <a:solidFill>
                  <a:schemeClr val="tx1">
                    <a:lumMod val="50000"/>
                    <a:lumOff val="50000"/>
                  </a:schemeClr>
                </a:solidFill>
                <a:latin typeface="Calibri" panose="020F0502020204030204" pitchFamily="34" charset="0"/>
                <a:ea typeface="Calibri"/>
                <a:cs typeface="Calibri" panose="020F0502020204030204" pitchFamily="34" charset="0"/>
              </a:rPr>
              <a:t>alcohol abuse risk</a:t>
            </a:r>
            <a:r>
              <a:rPr lang="en-US" sz="2400" kern="1200" dirty="0">
                <a:solidFill>
                  <a:schemeClr val="tx1">
                    <a:lumMod val="50000"/>
                    <a:lumOff val="50000"/>
                  </a:schemeClr>
                </a:solidFill>
                <a:effectLst/>
                <a:latin typeface="Calibri" panose="020F0502020204030204" pitchFamily="34" charset="0"/>
                <a:ea typeface="Calibri"/>
                <a:cs typeface="Calibri" panose="020F0502020204030204" pitchFamily="34" charset="0"/>
              </a:rPr>
              <a:t>.</a:t>
            </a:r>
          </a:p>
          <a:p>
            <a:endParaRPr lang="en-US" sz="2400" dirty="0">
              <a:solidFill>
                <a:schemeClr val="tx1">
                  <a:lumMod val="50000"/>
                  <a:lumOff val="50000"/>
                </a:schemeClr>
              </a:solidFill>
              <a:latin typeface="Calibri" panose="020F0502020204030204" pitchFamily="34" charset="0"/>
              <a:ea typeface="Calibri"/>
              <a:cs typeface="Calibri" panose="020F0502020204030204" pitchFamily="34" charset="0"/>
            </a:endParaRPr>
          </a:p>
          <a:p>
            <a:r>
              <a:rPr lang="en-US" sz="2400" b="1" kern="1200" dirty="0">
                <a:solidFill>
                  <a:schemeClr val="tx1">
                    <a:lumMod val="50000"/>
                    <a:lumOff val="50000"/>
                  </a:schemeClr>
                </a:solidFill>
                <a:effectLst/>
                <a:latin typeface="Calibri" panose="020F0502020204030204" pitchFamily="34" charset="0"/>
                <a:ea typeface="Calibri"/>
                <a:cs typeface="Calibri" panose="020F0502020204030204" pitchFamily="34" charset="0"/>
              </a:rPr>
              <a:t>H</a:t>
            </a:r>
            <a:r>
              <a:rPr lang="en-US" sz="2400" b="1" kern="1200" baseline="-25000" dirty="0">
                <a:solidFill>
                  <a:schemeClr val="tx1">
                    <a:lumMod val="50000"/>
                    <a:lumOff val="50000"/>
                  </a:schemeClr>
                </a:solidFill>
                <a:effectLst/>
                <a:latin typeface="Calibri" panose="020F0502020204030204" pitchFamily="34" charset="0"/>
                <a:ea typeface="Calibri"/>
                <a:cs typeface="Calibri" panose="020F0502020204030204" pitchFamily="34" charset="0"/>
              </a:rPr>
              <a:t>a</a:t>
            </a:r>
            <a:r>
              <a:rPr lang="en-US" sz="2400" b="1" kern="1200" dirty="0">
                <a:solidFill>
                  <a:schemeClr val="tx1">
                    <a:lumMod val="50000"/>
                    <a:lumOff val="50000"/>
                  </a:schemeClr>
                </a:solidFill>
                <a:effectLst/>
                <a:latin typeface="Calibri" panose="020F0502020204030204" pitchFamily="34" charset="0"/>
                <a:ea typeface="Calibri"/>
                <a:cs typeface="Calibri" panose="020F0502020204030204" pitchFamily="34" charset="0"/>
              </a:rPr>
              <a:t>:</a:t>
            </a:r>
            <a:r>
              <a:rPr lang="en-US" sz="2400" kern="1200" dirty="0">
                <a:solidFill>
                  <a:schemeClr val="tx1">
                    <a:lumMod val="50000"/>
                    <a:lumOff val="50000"/>
                  </a:schemeClr>
                </a:solidFill>
                <a:effectLst/>
                <a:latin typeface="Calibri" panose="020F0502020204030204" pitchFamily="34" charset="0"/>
                <a:ea typeface="Calibri"/>
                <a:cs typeface="Calibri" panose="020F0502020204030204" pitchFamily="34" charset="0"/>
              </a:rPr>
              <a:t> Among veterans</a:t>
            </a:r>
            <a:r>
              <a:rPr lang="en-US" sz="2400" dirty="0">
                <a:solidFill>
                  <a:schemeClr val="tx1">
                    <a:lumMod val="50000"/>
                    <a:lumOff val="50000"/>
                  </a:schemeClr>
                </a:solidFill>
                <a:latin typeface="Calibri" panose="020F0502020204030204" pitchFamily="34" charset="0"/>
                <a:ea typeface="Calibri"/>
                <a:cs typeface="Calibri" panose="020F0502020204030204" pitchFamily="34" charset="0"/>
              </a:rPr>
              <a:t>, the protective factors* do buffer the risk factors** associated </a:t>
            </a:r>
            <a:r>
              <a:rPr lang="en-US" sz="2400" kern="1200" dirty="0">
                <a:solidFill>
                  <a:schemeClr val="tx1">
                    <a:lumMod val="50000"/>
                    <a:lumOff val="50000"/>
                  </a:schemeClr>
                </a:solidFill>
                <a:effectLst/>
                <a:latin typeface="Calibri" panose="020F0502020204030204" pitchFamily="34" charset="0"/>
                <a:ea typeface="Calibri"/>
                <a:cs typeface="Calibri" panose="020F0502020204030204" pitchFamily="34" charset="0"/>
              </a:rPr>
              <a:t>with </a:t>
            </a:r>
            <a:r>
              <a:rPr lang="en-US" sz="2400" dirty="0">
                <a:solidFill>
                  <a:schemeClr val="tx1">
                    <a:lumMod val="50000"/>
                    <a:lumOff val="50000"/>
                  </a:schemeClr>
                </a:solidFill>
                <a:latin typeface="Calibri" panose="020F0502020204030204" pitchFamily="34" charset="0"/>
                <a:ea typeface="Calibri"/>
                <a:cs typeface="Calibri" panose="020F0502020204030204" pitchFamily="34" charset="0"/>
              </a:rPr>
              <a:t>alcohol abuse risk</a:t>
            </a:r>
            <a:r>
              <a:rPr lang="en-US" sz="2400" kern="1200" dirty="0">
                <a:solidFill>
                  <a:schemeClr val="tx1">
                    <a:lumMod val="50000"/>
                    <a:lumOff val="50000"/>
                  </a:schemeClr>
                </a:solidFill>
                <a:effectLst/>
                <a:latin typeface="Calibri" panose="020F0502020204030204" pitchFamily="34" charset="0"/>
                <a:ea typeface="Calibri"/>
                <a:cs typeface="Calibri" panose="020F0502020204030204" pitchFamily="34" charset="0"/>
              </a:rPr>
              <a:t>.</a:t>
            </a:r>
          </a:p>
          <a:p>
            <a:endParaRPr lang="en-US" sz="1000" dirty="0">
              <a:latin typeface="Calibri" panose="020F0502020204030204" pitchFamily="34" charset="0"/>
              <a:ea typeface="Calibri"/>
              <a:cs typeface="Calibri" panose="020F0502020204030204" pitchFamily="34" charset="0"/>
            </a:endParaRPr>
          </a:p>
          <a:p>
            <a:r>
              <a:rPr lang="en-US" sz="2400" b="1" dirty="0">
                <a:latin typeface="Calibri" panose="020F0502020204030204" pitchFamily="34" charset="0"/>
                <a:ea typeface="Calibri"/>
                <a:cs typeface="Calibri" panose="020F0502020204030204" pitchFamily="34" charset="0"/>
              </a:rPr>
              <a:t>Accept the H</a:t>
            </a:r>
            <a:r>
              <a:rPr lang="en-US" sz="2400" b="1" baseline="-25000" dirty="0">
                <a:latin typeface="Calibri" panose="020F0502020204030204" pitchFamily="34" charset="0"/>
                <a:ea typeface="Calibri"/>
                <a:cs typeface="Calibri" panose="020F0502020204030204" pitchFamily="34" charset="0"/>
              </a:rPr>
              <a:t>o</a:t>
            </a:r>
          </a:p>
          <a:p>
            <a:r>
              <a:rPr lang="en-US" sz="2400" i="0" u="none" strike="noStrike" noProof="0" dirty="0">
                <a:solidFill>
                  <a:srgbClr val="000000"/>
                </a:solidFill>
                <a:effectLst/>
                <a:latin typeface="Calibri" panose="020F0502020204030204" pitchFamily="34" charset="0"/>
                <a:cs typeface="Calibri" panose="020F0502020204030204" pitchFamily="34" charset="0"/>
              </a:rPr>
              <a:t>Since the alcohol and drug abuse risk is primarily attributed to the risk factors without significant change when the protective factors are added, it suggests that the protective factors </a:t>
            </a:r>
            <a:r>
              <a:rPr lang="en-US" sz="2400" b="1" dirty="0">
                <a:solidFill>
                  <a:srgbClr val="000000"/>
                </a:solidFill>
                <a:latin typeface="Calibri" panose="020F0502020204030204" pitchFamily="34" charset="0"/>
                <a:cs typeface="Calibri" panose="020F0502020204030204" pitchFamily="34" charset="0"/>
              </a:rPr>
              <a:t>do not </a:t>
            </a:r>
            <a:r>
              <a:rPr lang="en-US" sz="2400" b="1" i="0" u="none" strike="noStrike" noProof="0" dirty="0">
                <a:solidFill>
                  <a:srgbClr val="000000"/>
                </a:solidFill>
                <a:effectLst/>
                <a:latin typeface="Calibri" panose="020F0502020204030204" pitchFamily="34" charset="0"/>
                <a:cs typeface="Calibri" panose="020F0502020204030204" pitchFamily="34" charset="0"/>
              </a:rPr>
              <a:t>buffer </a:t>
            </a:r>
            <a:r>
              <a:rPr lang="en-US" sz="2400" i="0" u="none" strike="noStrike" noProof="0" dirty="0">
                <a:solidFill>
                  <a:srgbClr val="000000"/>
                </a:solidFill>
                <a:effectLst/>
                <a:latin typeface="Calibri" panose="020F0502020204030204" pitchFamily="34" charset="0"/>
                <a:cs typeface="Calibri" panose="020F0502020204030204" pitchFamily="34" charset="0"/>
              </a:rPr>
              <a:t>the risk factors associated with alcohol and drug abuse risk. </a:t>
            </a:r>
            <a:endParaRPr lang="en-US" sz="2400" dirty="0">
              <a:solidFill>
                <a:srgbClr val="000000"/>
              </a:solidFill>
              <a:latin typeface="Calibri" panose="020F0502020204030204" pitchFamily="34" charset="0"/>
              <a:cs typeface="Calibri" panose="020F0502020204030204" pitchFamily="34" charset="0"/>
            </a:endParaRPr>
          </a:p>
          <a:p>
            <a:endParaRPr lang="en-US" sz="2400" b="0" i="0" u="none" strike="noStrike" noProof="0" dirty="0">
              <a:solidFill>
                <a:srgbClr val="000000"/>
              </a:solidFill>
              <a:effectLst/>
              <a:latin typeface="Calibri" panose="020F0502020204030204" pitchFamily="34" charset="0"/>
              <a:cs typeface="Calibri" panose="020F0502020204030204" pitchFamily="34" charset="0"/>
            </a:endParaRPr>
          </a:p>
          <a:p>
            <a:endParaRPr lang="en-US" sz="1000" b="0" i="0" u="none" strike="noStrike" noProof="0" dirty="0">
              <a:solidFill>
                <a:srgbClr val="000000"/>
              </a:solidFill>
              <a:effectLst/>
              <a:latin typeface="Calibri" panose="020F0502020204030204" pitchFamily="34" charset="0"/>
              <a:cs typeface="Calibri" panose="020F0502020204030204" pitchFamily="34" charset="0"/>
            </a:endParaRPr>
          </a:p>
          <a:p>
            <a:r>
              <a:rPr lang="en-US" sz="1000" b="1" dirty="0">
                <a:solidFill>
                  <a:srgbClr val="000000"/>
                </a:solidFill>
                <a:latin typeface="Calibri" panose="020F0502020204030204" pitchFamily="34" charset="0"/>
                <a:cs typeface="Calibri" panose="020F0502020204030204" pitchFamily="34" charset="0"/>
              </a:rPr>
              <a:t>*Protective Factors </a:t>
            </a:r>
            <a:r>
              <a:rPr lang="en-US" sz="1000" dirty="0">
                <a:solidFill>
                  <a:srgbClr val="000000"/>
                </a:solidFill>
                <a:latin typeface="Calibri" panose="020F0502020204030204" pitchFamily="34" charset="0"/>
                <a:cs typeface="Calibri" panose="020F0502020204030204" pitchFamily="34" charset="0"/>
              </a:rPr>
              <a:t>= </a:t>
            </a:r>
            <a:r>
              <a:rPr lang="en-US" sz="1000" b="0" i="0" u="none" strike="noStrike" noProof="0" dirty="0">
                <a:solidFill>
                  <a:srgbClr val="000000"/>
                </a:solidFill>
                <a:effectLst/>
                <a:latin typeface="Calibri" panose="020F0502020204030204" pitchFamily="34" charset="0"/>
                <a:cs typeface="Calibri" panose="020F0502020204030204" pitchFamily="34" charset="0"/>
              </a:rPr>
              <a:t>Calling and Purpose, Community Engagement, Help-Seeking Behaviors, Military Calling, Quality of Life, Public Service Motivation, and Overall Wellness.</a:t>
            </a:r>
            <a:endParaRPr lang="en-US" sz="1000" dirty="0">
              <a:solidFill>
                <a:srgbClr val="000000"/>
              </a:solidFill>
              <a:latin typeface="Calibri" panose="020F0502020204030204" pitchFamily="34" charset="0"/>
              <a:cs typeface="Calibri" panose="020F0502020204030204" pitchFamily="34" charset="0"/>
            </a:endParaRPr>
          </a:p>
          <a:p>
            <a:r>
              <a:rPr lang="en-US" sz="1000" b="1" i="0" u="none" strike="noStrike" noProof="0" dirty="0">
                <a:solidFill>
                  <a:srgbClr val="000000"/>
                </a:solidFill>
                <a:effectLst/>
                <a:latin typeface="Calibri" panose="020F0502020204030204" pitchFamily="34" charset="0"/>
                <a:cs typeface="Calibri" panose="020F0502020204030204" pitchFamily="34" charset="0"/>
              </a:rPr>
              <a:t>**Risk Factors </a:t>
            </a:r>
            <a:r>
              <a:rPr lang="en-US" sz="1000" i="0" u="none" strike="noStrike" noProof="0" dirty="0">
                <a:solidFill>
                  <a:srgbClr val="000000"/>
                </a:solidFill>
                <a:effectLst/>
                <a:latin typeface="Calibri" panose="020F0502020204030204" pitchFamily="34" charset="0"/>
                <a:cs typeface="Calibri" panose="020F0502020204030204" pitchFamily="34" charset="0"/>
              </a:rPr>
              <a:t>= </a:t>
            </a:r>
            <a:r>
              <a:rPr lang="en-US" sz="1000" b="0" i="0" u="none" strike="noStrike" noProof="0" dirty="0">
                <a:solidFill>
                  <a:srgbClr val="000000"/>
                </a:solidFill>
                <a:effectLst/>
                <a:latin typeface="Calibri" panose="020F0502020204030204" pitchFamily="34" charset="0"/>
                <a:cs typeface="Calibri" panose="020F0502020204030204" pitchFamily="34" charset="0"/>
              </a:rPr>
              <a:t>Combat Exposure, Daily Stress, Loneliness, Moral Injury, Self-Stigmatization, Suicide Risk, and History of Traumatic Brain Injury. </a:t>
            </a:r>
          </a:p>
          <a:p>
            <a:r>
              <a:rPr lang="en-US" sz="1000" b="1" kern="1200" dirty="0">
                <a:solidFill>
                  <a:srgbClr val="000000"/>
                </a:solidFill>
                <a:latin typeface="Calibri" panose="020F0502020204030204" pitchFamily="34" charset="0"/>
                <a:ea typeface="Calibri"/>
                <a:cs typeface="Calibri" panose="020F0502020204030204" pitchFamily="34" charset="0"/>
              </a:rPr>
              <a:t>***Confounders </a:t>
            </a:r>
            <a:r>
              <a:rPr lang="en-US" sz="1000" kern="1200" dirty="0">
                <a:solidFill>
                  <a:srgbClr val="000000"/>
                </a:solidFill>
                <a:latin typeface="Calibri" panose="020F0502020204030204" pitchFamily="34" charset="0"/>
                <a:ea typeface="Calibri"/>
                <a:cs typeface="Calibri" panose="020F0502020204030204" pitchFamily="34" charset="0"/>
              </a:rPr>
              <a:t>= Age, Gender, Race, and Income (Brown, 1995)</a:t>
            </a:r>
            <a:endParaRPr lang="en-US" sz="1000" b="1" kern="1200" dirty="0">
              <a:effectLst/>
              <a:latin typeface="+mn-lt"/>
              <a:ea typeface="Calibri"/>
              <a:cs typeface="Calibri"/>
            </a:endParaRPr>
          </a:p>
        </p:txBody>
      </p:sp>
      <p:sp>
        <p:nvSpPr>
          <p:cNvPr id="4" name="TextBox 3">
            <a:extLst>
              <a:ext uri="{FF2B5EF4-FFF2-40B4-BE49-F238E27FC236}">
                <a16:creationId xmlns:a16="http://schemas.microsoft.com/office/drawing/2014/main" id="{DB781730-8D73-9F89-D79B-8C3470DF1297}"/>
              </a:ext>
            </a:extLst>
          </p:cNvPr>
          <p:cNvSpPr txBox="1"/>
          <p:nvPr/>
        </p:nvSpPr>
        <p:spPr>
          <a:xfrm>
            <a:off x="1" y="0"/>
            <a:ext cx="12192000" cy="1569660"/>
          </a:xfrm>
          <a:prstGeom prst="rect">
            <a:avLst/>
          </a:prstGeom>
          <a:solidFill>
            <a:srgbClr val="FF8300"/>
          </a:solidFill>
        </p:spPr>
        <p:txBody>
          <a:bodyPr wrap="square" lIns="91440" tIns="45720" rIns="91440" bIns="45720" rtlCol="0" anchor="t">
            <a:spAutoFit/>
          </a:bodyPr>
          <a:lstStyle/>
          <a:p>
            <a:pPr algn="ctr"/>
            <a:r>
              <a:rPr lang="en-US" sz="2400" b="1" dirty="0"/>
              <a:t>MULTIPLE LINEAR REGRESSION HYPOTHESIS</a:t>
            </a:r>
          </a:p>
          <a:p>
            <a:pPr algn="ctr"/>
            <a:r>
              <a:rPr lang="en-US" sz="2400" b="1" dirty="0"/>
              <a:t>Saturated Model 5a </a:t>
            </a:r>
            <a:r>
              <a:rPr lang="en-US" sz="2400" b="1" dirty="0" err="1"/>
              <a:t>Comparision</a:t>
            </a:r>
            <a:r>
              <a:rPr lang="en-US" sz="2400" b="1" dirty="0"/>
              <a:t> to Models 1a and 3a</a:t>
            </a:r>
          </a:p>
          <a:p>
            <a:pPr algn="ctr"/>
            <a:r>
              <a:rPr lang="en-US" sz="2400" b="1" dirty="0"/>
              <a:t>Buffering Effect</a:t>
            </a:r>
          </a:p>
          <a:p>
            <a:pPr algn="ctr"/>
            <a:r>
              <a:rPr lang="en-US" sz="2400" b="1" dirty="0"/>
              <a:t>(adjusted for confounders***)</a:t>
            </a:r>
          </a:p>
        </p:txBody>
      </p:sp>
    </p:spTree>
    <p:extLst>
      <p:ext uri="{BB962C8B-B14F-4D97-AF65-F5344CB8AC3E}">
        <p14:creationId xmlns:p14="http://schemas.microsoft.com/office/powerpoint/2010/main" val="39206290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DC58C8-ABA2-747E-9BDA-7468FC47B78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ABC6FCC-F3FE-7863-BD2E-2230DB5ACB17}"/>
              </a:ext>
            </a:extLst>
          </p:cNvPr>
          <p:cNvSpPr txBox="1"/>
          <p:nvPr/>
        </p:nvSpPr>
        <p:spPr>
          <a:xfrm>
            <a:off x="0" y="0"/>
            <a:ext cx="12083969" cy="830997"/>
          </a:xfrm>
          <a:prstGeom prst="rect">
            <a:avLst/>
          </a:prstGeom>
          <a:solidFill>
            <a:srgbClr val="FF8300"/>
          </a:solidFill>
        </p:spPr>
        <p:txBody>
          <a:bodyPr wrap="square" lIns="91440" tIns="45720" rIns="91440" bIns="45720" rtlCol="0" anchor="t">
            <a:spAutoFit/>
          </a:bodyPr>
          <a:lstStyle/>
          <a:p>
            <a:pPr algn="ctr"/>
            <a:r>
              <a:rPr lang="en-US" sz="2400" b="1" dirty="0"/>
              <a:t>MULTIPLE LINEAR REGRESSION </a:t>
            </a:r>
            <a:endParaRPr lang="en-US" sz="2400" dirty="0"/>
          </a:p>
          <a:p>
            <a:pPr algn="ctr"/>
            <a:r>
              <a:rPr lang="en-US" sz="2400" b="1" dirty="0"/>
              <a:t>Research Aims</a:t>
            </a:r>
            <a:endParaRPr lang="en-US" sz="2400" dirty="0">
              <a:ea typeface="Calibri"/>
              <a:cs typeface="Calibri"/>
            </a:endParaRPr>
          </a:p>
        </p:txBody>
      </p:sp>
      <p:sp>
        <p:nvSpPr>
          <p:cNvPr id="2" name="TextBox 1">
            <a:extLst>
              <a:ext uri="{FF2B5EF4-FFF2-40B4-BE49-F238E27FC236}">
                <a16:creationId xmlns:a16="http://schemas.microsoft.com/office/drawing/2014/main" id="{4EE96331-5F7A-EE32-1219-A689DBBECD42}"/>
              </a:ext>
            </a:extLst>
          </p:cNvPr>
          <p:cNvSpPr txBox="1"/>
          <p:nvPr/>
        </p:nvSpPr>
        <p:spPr>
          <a:xfrm>
            <a:off x="882953" y="830997"/>
            <a:ext cx="10864132" cy="5170646"/>
          </a:xfrm>
          <a:prstGeom prst="rect">
            <a:avLst/>
          </a:prstGeom>
          <a:noFill/>
        </p:spPr>
        <p:txBody>
          <a:bodyPr wrap="square" lIns="91440" tIns="45720" rIns="91440" bIns="45720" anchor="t">
            <a:spAutoFit/>
          </a:bodyPr>
          <a:lstStyle/>
          <a:p>
            <a:pPr marL="342900" indent="-342900">
              <a:buFont typeface="+mj-lt"/>
              <a:buAutoNum type="arabicPeriod"/>
              <a:tabLst>
                <a:tab pos="457200" algn="l"/>
              </a:tabLst>
            </a:pPr>
            <a:r>
              <a:rPr lang="en-US" sz="2200" b="1" kern="0" dirty="0">
                <a:effectLst/>
                <a:ea typeface="Times New Roman" panose="02020603050405020304" pitchFamily="18" charset="0"/>
              </a:rPr>
              <a:t>What is the association of protective* and risk factors** with alcohol abuse and drug risk use among US Veterans?</a:t>
            </a:r>
          </a:p>
          <a:p>
            <a:pPr>
              <a:tabLst>
                <a:tab pos="457200" algn="l"/>
              </a:tabLst>
            </a:pPr>
            <a:r>
              <a:rPr lang="en-US" sz="2200" b="0" i="0" u="none" strike="noStrike" noProof="0" dirty="0">
                <a:solidFill>
                  <a:srgbClr val="000000"/>
                </a:solidFill>
                <a:effectLst/>
                <a:latin typeface="Calibri" panose="020F0502020204030204" pitchFamily="34" charset="0"/>
                <a:cs typeface="Calibri" panose="020F0502020204030204" pitchFamily="34" charset="0"/>
              </a:rPr>
              <a:t>	There is </a:t>
            </a:r>
            <a:r>
              <a:rPr lang="en-US" sz="2200" b="1" i="0" u="none" strike="noStrike" noProof="0" dirty="0">
                <a:solidFill>
                  <a:srgbClr val="000000"/>
                </a:solidFill>
                <a:effectLst/>
                <a:latin typeface="Calibri" panose="020F0502020204030204" pitchFamily="34" charset="0"/>
                <a:cs typeface="Calibri" panose="020F0502020204030204" pitchFamily="34" charset="0"/>
              </a:rPr>
              <a:t>a correlation </a:t>
            </a:r>
            <a:r>
              <a:rPr lang="en-US" sz="2200" b="0" i="0" u="none" strike="noStrike" noProof="0" dirty="0">
                <a:solidFill>
                  <a:srgbClr val="000000"/>
                </a:solidFill>
                <a:effectLst/>
                <a:latin typeface="Calibri" panose="020F0502020204030204" pitchFamily="34" charset="0"/>
                <a:cs typeface="Calibri" panose="020F0502020204030204" pitchFamily="34" charset="0"/>
              </a:rPr>
              <a:t>between Alcohol and Drug </a:t>
            </a:r>
            <a:r>
              <a:rPr lang="en-US" sz="2200" dirty="0">
                <a:solidFill>
                  <a:srgbClr val="000000"/>
                </a:solidFill>
                <a:latin typeface="Calibri" panose="020F0502020204030204" pitchFamily="34" charset="0"/>
                <a:cs typeface="Calibri" panose="020F0502020204030204" pitchFamily="34" charset="0"/>
              </a:rPr>
              <a:t>A</a:t>
            </a:r>
            <a:r>
              <a:rPr lang="en-US" sz="2200" b="0" i="0" u="none" strike="noStrike" noProof="0" dirty="0" err="1">
                <a:solidFill>
                  <a:srgbClr val="000000"/>
                </a:solidFill>
                <a:effectLst/>
                <a:latin typeface="Calibri" panose="020F0502020204030204" pitchFamily="34" charset="0"/>
                <a:cs typeface="Calibri" panose="020F0502020204030204" pitchFamily="34" charset="0"/>
              </a:rPr>
              <a:t>buse</a:t>
            </a:r>
            <a:r>
              <a:rPr lang="en-US" sz="2200" b="0" i="0" u="none" strike="noStrike" noProof="0" dirty="0">
                <a:solidFill>
                  <a:srgbClr val="000000"/>
                </a:solidFill>
                <a:effectLst/>
                <a:latin typeface="Calibri" panose="020F0502020204030204" pitchFamily="34" charset="0"/>
                <a:cs typeface="Calibri" panose="020F0502020204030204" pitchFamily="34" charset="0"/>
              </a:rPr>
              <a:t> Risk and</a:t>
            </a:r>
            <a:r>
              <a:rPr lang="en-US" sz="2200" u="none" strike="noStrike" dirty="0">
                <a:effectLst/>
                <a:latin typeface="Calibri" panose="020F0502020204030204" pitchFamily="34" charset="0"/>
                <a:cs typeface="Calibri" panose="020F0502020204030204" pitchFamily="34" charset="0"/>
              </a:rPr>
              <a:t> combined, 	saturated 	model (5a) adjusted for confounding factors </a:t>
            </a:r>
            <a:r>
              <a:rPr lang="en-US" sz="2200" b="0" i="0" u="none" strike="noStrike" noProof="0" dirty="0">
                <a:solidFill>
                  <a:srgbClr val="000000"/>
                </a:solidFill>
                <a:effectLst/>
                <a:latin typeface="Calibri" panose="020F0502020204030204" pitchFamily="34" charset="0"/>
                <a:cs typeface="Calibri" panose="020F0502020204030204" pitchFamily="34" charset="0"/>
              </a:rPr>
              <a:t>(R = 0.5181)</a:t>
            </a:r>
          </a:p>
          <a:p>
            <a:pPr marL="342900" marR="0" lvl="0" indent="-342900">
              <a:buFont typeface="+mj-lt"/>
              <a:buAutoNum type="arabicPeriod"/>
              <a:tabLst>
                <a:tab pos="457200" algn="l"/>
              </a:tabLst>
            </a:pPr>
            <a:endParaRPr lang="en-US" sz="2200" kern="0" dirty="0">
              <a:effectLst/>
              <a:ea typeface="Times New Roman" panose="02020603050405020304" pitchFamily="18" charset="0"/>
            </a:endParaRPr>
          </a:p>
          <a:p>
            <a:pPr marL="457200" marR="0" lvl="0" indent="-457200">
              <a:buFont typeface="+mj-lt"/>
              <a:buAutoNum type="arabicPeriod" startAt="2"/>
              <a:tabLst>
                <a:tab pos="457200" algn="l"/>
              </a:tabLst>
            </a:pPr>
            <a:r>
              <a:rPr lang="en-US" sz="2200" b="1" kern="0" dirty="0">
                <a:effectLst/>
                <a:ea typeface="Times New Roman" panose="02020603050405020304" pitchFamily="18" charset="0"/>
              </a:rPr>
              <a:t>What is the buffering effect of protective factors* on the risk factors** related to </a:t>
            </a:r>
            <a:r>
              <a:rPr lang="en-US" sz="2200" b="1" kern="0" dirty="0">
                <a:ea typeface="Times New Roman" panose="02020603050405020304" pitchFamily="18" charset="0"/>
              </a:rPr>
              <a:t>alcohol and drug abuse risk </a:t>
            </a:r>
            <a:r>
              <a:rPr lang="en-US" sz="2200" b="1" kern="0" dirty="0">
                <a:effectLst/>
                <a:ea typeface="Times New Roman" panose="02020603050405020304" pitchFamily="18" charset="0"/>
              </a:rPr>
              <a:t>in US Veterans? </a:t>
            </a:r>
          </a:p>
          <a:p>
            <a:pPr>
              <a:tabLst>
                <a:tab pos="457200" algn="l"/>
              </a:tabLst>
            </a:pPr>
            <a:r>
              <a:rPr lang="en-US" sz="2200" b="0" i="0" u="none" strike="noStrike" noProof="0" dirty="0">
                <a:solidFill>
                  <a:srgbClr val="000000"/>
                </a:solidFill>
                <a:effectLst/>
                <a:latin typeface="Calibri" panose="020F0502020204030204" pitchFamily="34" charset="0"/>
                <a:cs typeface="Calibri" panose="020F0502020204030204" pitchFamily="34" charset="0"/>
              </a:rPr>
              <a:t>	Since the alcohol and drug abuse risk is primarily attributed to the risk factors </a:t>
            </a:r>
          </a:p>
          <a:p>
            <a:pPr>
              <a:tabLst>
                <a:tab pos="457200" algn="l"/>
              </a:tabLst>
            </a:pPr>
            <a:r>
              <a:rPr lang="en-US" sz="2200" dirty="0">
                <a:solidFill>
                  <a:srgbClr val="000000"/>
                </a:solidFill>
                <a:latin typeface="Calibri" panose="020F0502020204030204" pitchFamily="34" charset="0"/>
                <a:cs typeface="Calibri" panose="020F0502020204030204" pitchFamily="34" charset="0"/>
              </a:rPr>
              <a:t>	</a:t>
            </a:r>
            <a:r>
              <a:rPr lang="en-US" sz="2200" b="0" i="0" u="none" strike="noStrike" noProof="0" dirty="0">
                <a:solidFill>
                  <a:srgbClr val="000000"/>
                </a:solidFill>
                <a:effectLst/>
                <a:latin typeface="Calibri" panose="020F0502020204030204" pitchFamily="34" charset="0"/>
                <a:cs typeface="Calibri" panose="020F0502020204030204" pitchFamily="34" charset="0"/>
              </a:rPr>
              <a:t>without significant change when the protective factors are added, it suggests that the </a:t>
            </a:r>
          </a:p>
          <a:p>
            <a:pPr>
              <a:tabLst>
                <a:tab pos="457200" algn="l"/>
              </a:tabLst>
            </a:pPr>
            <a:r>
              <a:rPr lang="en-US" sz="2200" dirty="0">
                <a:solidFill>
                  <a:srgbClr val="000000"/>
                </a:solidFill>
                <a:latin typeface="Calibri" panose="020F0502020204030204" pitchFamily="34" charset="0"/>
                <a:cs typeface="Calibri" panose="020F0502020204030204" pitchFamily="34" charset="0"/>
              </a:rPr>
              <a:t>	</a:t>
            </a:r>
            <a:r>
              <a:rPr lang="en-US" sz="2200" b="0" i="0" u="none" strike="noStrike" noProof="0" dirty="0">
                <a:solidFill>
                  <a:srgbClr val="000000"/>
                </a:solidFill>
                <a:effectLst/>
                <a:latin typeface="Calibri" panose="020F0502020204030204" pitchFamily="34" charset="0"/>
                <a:cs typeface="Calibri" panose="020F0502020204030204" pitchFamily="34" charset="0"/>
              </a:rPr>
              <a:t>protective factors </a:t>
            </a:r>
            <a:r>
              <a:rPr lang="en-US" sz="2200" b="1" dirty="0">
                <a:solidFill>
                  <a:srgbClr val="000000"/>
                </a:solidFill>
                <a:latin typeface="Calibri" panose="020F0502020204030204" pitchFamily="34" charset="0"/>
                <a:cs typeface="Calibri" panose="020F0502020204030204" pitchFamily="34" charset="0"/>
              </a:rPr>
              <a:t>do not </a:t>
            </a:r>
            <a:r>
              <a:rPr lang="en-US" sz="2200" b="1" i="0" u="none" strike="noStrike" noProof="0" dirty="0">
                <a:solidFill>
                  <a:srgbClr val="000000"/>
                </a:solidFill>
                <a:effectLst/>
                <a:latin typeface="Calibri" panose="020F0502020204030204" pitchFamily="34" charset="0"/>
                <a:cs typeface="Calibri" panose="020F0502020204030204" pitchFamily="34" charset="0"/>
              </a:rPr>
              <a:t>buffer </a:t>
            </a:r>
            <a:r>
              <a:rPr lang="en-US" sz="2200" b="0" i="0" u="none" strike="noStrike" noProof="0" dirty="0">
                <a:solidFill>
                  <a:srgbClr val="000000"/>
                </a:solidFill>
                <a:effectLst/>
                <a:latin typeface="Calibri" panose="020F0502020204030204" pitchFamily="34" charset="0"/>
                <a:cs typeface="Calibri" panose="020F0502020204030204" pitchFamily="34" charset="0"/>
              </a:rPr>
              <a:t>the risk factors associated with alcohol and drug abuse</a:t>
            </a:r>
          </a:p>
          <a:p>
            <a:pPr>
              <a:tabLst>
                <a:tab pos="457200" algn="l"/>
              </a:tabLst>
            </a:pPr>
            <a:r>
              <a:rPr lang="en-US" sz="2200" dirty="0">
                <a:solidFill>
                  <a:srgbClr val="000000"/>
                </a:solidFill>
                <a:latin typeface="Calibri" panose="020F0502020204030204" pitchFamily="34" charset="0"/>
                <a:cs typeface="Calibri" panose="020F0502020204030204" pitchFamily="34" charset="0"/>
              </a:rPr>
              <a:t>	</a:t>
            </a:r>
            <a:r>
              <a:rPr lang="en-US" sz="2200" b="0" i="0" u="none" strike="noStrike" noProof="0" dirty="0">
                <a:solidFill>
                  <a:srgbClr val="000000"/>
                </a:solidFill>
                <a:effectLst/>
                <a:latin typeface="Calibri" panose="020F0502020204030204" pitchFamily="34" charset="0"/>
                <a:cs typeface="Calibri" panose="020F0502020204030204" pitchFamily="34" charset="0"/>
              </a:rPr>
              <a:t>risk. </a:t>
            </a:r>
            <a:endParaRPr lang="en-US" sz="2200" dirty="0">
              <a:solidFill>
                <a:srgbClr val="000000"/>
              </a:solidFill>
              <a:latin typeface="Calibri" panose="020F0502020204030204" pitchFamily="34" charset="0"/>
              <a:cs typeface="Calibri" panose="020F0502020204030204" pitchFamily="34" charset="0"/>
            </a:endParaRPr>
          </a:p>
          <a:p>
            <a:pPr marL="342900" marR="0" lvl="0" indent="-342900">
              <a:buFont typeface="+mj-lt"/>
              <a:buAutoNum type="arabicPeriod"/>
              <a:tabLst>
                <a:tab pos="457200" algn="l"/>
              </a:tabLst>
            </a:pPr>
            <a:endParaRPr lang="en-US" sz="2200" kern="100" dirty="0">
              <a:effectLst/>
              <a:ea typeface="Aptos" panose="020B0004020202020204" pitchFamily="34" charset="0"/>
            </a:endParaRPr>
          </a:p>
          <a:p>
            <a:pPr marL="457200" marR="0" lvl="0" indent="-457200">
              <a:buFont typeface="+mj-lt"/>
              <a:buAutoNum type="arabicPeriod" startAt="3"/>
              <a:tabLst>
                <a:tab pos="457200" algn="l"/>
              </a:tabLst>
            </a:pPr>
            <a:r>
              <a:rPr lang="en-US" sz="2200" b="1" kern="0" dirty="0">
                <a:effectLst/>
                <a:ea typeface="Times New Roman" panose="02020603050405020304" pitchFamily="18" charset="0"/>
              </a:rPr>
              <a:t>When evaluating all the factors simultaneously, which construct accounts for the greatest variability in alcohol and drug abuse risk, an exploratory approach?</a:t>
            </a:r>
            <a:endParaRPr lang="en-US" sz="2200" b="1" kern="100" dirty="0">
              <a:effectLst/>
              <a:ea typeface="Aptos" panose="020B0004020202020204" pitchFamily="34" charset="0"/>
            </a:endParaRPr>
          </a:p>
          <a:p>
            <a:r>
              <a:rPr lang="en-US" sz="2200" b="1" dirty="0">
                <a:ea typeface="Calibri"/>
                <a:cs typeface="Calibri"/>
              </a:rPr>
              <a:t>       Daily Stress </a:t>
            </a:r>
            <a:r>
              <a:rPr lang="en-US" sz="2200" dirty="0">
                <a:ea typeface="Calibri"/>
                <a:cs typeface="Calibri"/>
              </a:rPr>
              <a:t>(0.124)</a:t>
            </a:r>
            <a:endParaRPr lang="en-US" sz="2200" b="1" kern="1200" dirty="0">
              <a:effectLst/>
              <a:latin typeface="+mn-lt"/>
              <a:ea typeface="Calibri"/>
              <a:cs typeface="Calibri"/>
            </a:endParaRPr>
          </a:p>
        </p:txBody>
      </p:sp>
      <p:sp>
        <p:nvSpPr>
          <p:cNvPr id="5" name="TextBox 4">
            <a:extLst>
              <a:ext uri="{FF2B5EF4-FFF2-40B4-BE49-F238E27FC236}">
                <a16:creationId xmlns:a16="http://schemas.microsoft.com/office/drawing/2014/main" id="{27E0F477-0BE1-855F-1AF8-E0DE0FF8A755}"/>
              </a:ext>
            </a:extLst>
          </p:cNvPr>
          <p:cNvSpPr txBox="1"/>
          <p:nvPr/>
        </p:nvSpPr>
        <p:spPr>
          <a:xfrm>
            <a:off x="336885" y="6159351"/>
            <a:ext cx="9870529" cy="553998"/>
          </a:xfrm>
          <a:prstGeom prst="rect">
            <a:avLst/>
          </a:prstGeom>
          <a:noFill/>
        </p:spPr>
        <p:txBody>
          <a:bodyPr wrap="square">
            <a:spAutoFit/>
          </a:bodyPr>
          <a:lstStyle/>
          <a:p>
            <a:r>
              <a:rPr lang="en-US" sz="1000" b="0" i="0" u="none" strike="noStrike" noProof="0" dirty="0">
                <a:solidFill>
                  <a:srgbClr val="000000"/>
                </a:solidFill>
                <a:effectLst/>
                <a:latin typeface="Calibri" panose="020F0502020204030204" pitchFamily="34" charset="0"/>
                <a:cs typeface="Calibri" panose="020F0502020204030204" pitchFamily="34" charset="0"/>
              </a:rPr>
              <a:t>*</a:t>
            </a:r>
            <a:r>
              <a:rPr lang="en-US" sz="1000" b="1" i="0" u="none" strike="noStrike" noProof="0" dirty="0">
                <a:solidFill>
                  <a:srgbClr val="000000"/>
                </a:solidFill>
                <a:effectLst/>
                <a:latin typeface="Calibri" panose="020F0502020204030204" pitchFamily="34" charset="0"/>
                <a:cs typeface="Calibri" panose="020F0502020204030204" pitchFamily="34" charset="0"/>
              </a:rPr>
              <a:t>Protective Factors </a:t>
            </a:r>
            <a:r>
              <a:rPr lang="en-US" sz="1000" i="0" u="none" strike="noStrike" noProof="0" dirty="0">
                <a:solidFill>
                  <a:srgbClr val="000000"/>
                </a:solidFill>
                <a:effectLst/>
                <a:latin typeface="Calibri" panose="020F0502020204030204" pitchFamily="34" charset="0"/>
                <a:cs typeface="Calibri" panose="020F0502020204030204" pitchFamily="34" charset="0"/>
              </a:rPr>
              <a:t>= </a:t>
            </a:r>
            <a:r>
              <a:rPr lang="en-US" sz="1000" b="0" i="0" u="none" strike="noStrike" noProof="0" dirty="0">
                <a:solidFill>
                  <a:srgbClr val="000000"/>
                </a:solidFill>
                <a:effectLst/>
                <a:latin typeface="Calibri" panose="020F0502020204030204" pitchFamily="34" charset="0"/>
                <a:cs typeface="Calibri" panose="020F0502020204030204" pitchFamily="34" charset="0"/>
              </a:rPr>
              <a:t>Calling and Purpose, Community Engagement, Help-Seeking Behaviors, Military Calling, Quality of Life, Public Service Motivation, and Overall Wellness.</a:t>
            </a:r>
          </a:p>
          <a:p>
            <a:r>
              <a:rPr lang="en-US" sz="1000" b="1" dirty="0">
                <a:solidFill>
                  <a:srgbClr val="000000"/>
                </a:solidFill>
                <a:latin typeface="Calibri" panose="020F0502020204030204" pitchFamily="34" charset="0"/>
                <a:cs typeface="Calibri" panose="020F0502020204030204" pitchFamily="34" charset="0"/>
              </a:rPr>
              <a:t>**Risk Factors</a:t>
            </a:r>
            <a:r>
              <a:rPr lang="en-US" sz="1000" dirty="0">
                <a:solidFill>
                  <a:srgbClr val="000000"/>
                </a:solidFill>
                <a:latin typeface="Calibri" panose="020F0502020204030204" pitchFamily="34" charset="0"/>
                <a:cs typeface="Calibri" panose="020F0502020204030204" pitchFamily="34" charset="0"/>
              </a:rPr>
              <a:t> = Combat Exposure, </a:t>
            </a:r>
            <a:r>
              <a:rPr lang="en-US" sz="1000" u="none" strike="noStrike" dirty="0">
                <a:effectLst/>
              </a:rPr>
              <a:t>Daily Stress, Loneliness, Moral Injury, Self-Stigmatization, Suicide Risk, and History of Traumatic Brain Injury</a:t>
            </a:r>
          </a:p>
          <a:p>
            <a:r>
              <a:rPr lang="en-US" sz="1000" b="1" kern="1200" dirty="0">
                <a:latin typeface="+mn-lt"/>
                <a:ea typeface="Calibri"/>
                <a:cs typeface="Calibri"/>
              </a:rPr>
              <a:t>*** </a:t>
            </a:r>
            <a:r>
              <a:rPr lang="en-US" sz="1000" b="1" dirty="0">
                <a:ea typeface="Calibri"/>
                <a:cs typeface="Calibri"/>
              </a:rPr>
              <a:t>Confounders</a:t>
            </a:r>
            <a:r>
              <a:rPr lang="en-US" sz="1000" dirty="0">
                <a:ea typeface="Calibri"/>
                <a:cs typeface="Calibri"/>
              </a:rPr>
              <a:t> = Age, Gender, Race, and Income</a:t>
            </a:r>
            <a:endParaRPr lang="en-US" sz="1000" b="1" kern="1200" dirty="0">
              <a:effectLst/>
              <a:latin typeface="+mn-lt"/>
              <a:ea typeface="Calibri"/>
              <a:cs typeface="Calibri"/>
            </a:endParaRPr>
          </a:p>
        </p:txBody>
      </p:sp>
    </p:spTree>
    <p:extLst>
      <p:ext uri="{BB962C8B-B14F-4D97-AF65-F5344CB8AC3E}">
        <p14:creationId xmlns:p14="http://schemas.microsoft.com/office/powerpoint/2010/main" val="17364350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1562F9-3B5D-9239-458F-8F2321E6610A}"/>
              </a:ext>
            </a:extLst>
          </p:cNvPr>
          <p:cNvSpPr txBox="1"/>
          <p:nvPr/>
        </p:nvSpPr>
        <p:spPr>
          <a:xfrm>
            <a:off x="1" y="0"/>
            <a:ext cx="12191999" cy="461665"/>
          </a:xfrm>
          <a:prstGeom prst="rect">
            <a:avLst/>
          </a:prstGeom>
          <a:solidFill>
            <a:srgbClr val="FF8300"/>
          </a:solidFill>
        </p:spPr>
        <p:txBody>
          <a:bodyPr wrap="square" rtlCol="0">
            <a:spAutoFit/>
          </a:bodyPr>
          <a:lstStyle/>
          <a:p>
            <a:pPr algn="ctr"/>
            <a:r>
              <a:rPr lang="en-US" sz="2400" b="1" dirty="0"/>
              <a:t>DESCRIPTION OF DATA SOURCE AND SAMPLE POPULATION</a:t>
            </a:r>
          </a:p>
        </p:txBody>
      </p:sp>
      <p:sp>
        <p:nvSpPr>
          <p:cNvPr id="3" name="TextBox 2">
            <a:extLst>
              <a:ext uri="{FF2B5EF4-FFF2-40B4-BE49-F238E27FC236}">
                <a16:creationId xmlns:a16="http://schemas.microsoft.com/office/drawing/2014/main" id="{CEC6F1BF-5139-67F8-BB1C-2A7F6484A910}"/>
              </a:ext>
            </a:extLst>
          </p:cNvPr>
          <p:cNvSpPr txBox="1"/>
          <p:nvPr/>
        </p:nvSpPr>
        <p:spPr>
          <a:xfrm>
            <a:off x="1580246" y="914891"/>
            <a:ext cx="10222954"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a:ea typeface="Calibri"/>
                <a:cs typeface="Arial"/>
              </a:rPr>
              <a:t>The process of gaining access to the dataset</a:t>
            </a:r>
            <a:r>
              <a:rPr lang="en-US" sz="2400" dirty="0">
                <a:latin typeface="Calibri"/>
                <a:ea typeface="Calibri"/>
                <a:cs typeface="Arial"/>
              </a:rPr>
              <a:t>: </a:t>
            </a:r>
            <a:endParaRPr lang="en-US" sz="2400" dirty="0">
              <a:latin typeface="Calibri"/>
              <a:ea typeface="Calibri"/>
              <a:cs typeface="Calibri"/>
            </a:endParaRPr>
          </a:p>
          <a:p>
            <a:r>
              <a:rPr lang="en-US" sz="2400" dirty="0">
                <a:latin typeface="Calibri"/>
                <a:ea typeface="Calibri"/>
                <a:cs typeface="Arial"/>
              </a:rPr>
              <a:t>UTEP belongs to the international consortium ICPSR Michigan, an online repository of open-source datasets. The keywords “well-being,”  “military service,”  and “veteran” were used to identify the dataset. </a:t>
            </a:r>
            <a:endParaRPr lang="en-US" sz="2400" dirty="0">
              <a:latin typeface="Calibri"/>
              <a:ea typeface="Calibri"/>
              <a:cs typeface="Calibri"/>
            </a:endParaRPr>
          </a:p>
          <a:p>
            <a:endParaRPr lang="en-US" sz="2400" b="1" dirty="0">
              <a:latin typeface="Calibri"/>
              <a:ea typeface="Calibri"/>
              <a:cs typeface="Arial"/>
            </a:endParaRPr>
          </a:p>
          <a:p>
            <a:r>
              <a:rPr lang="en-US" sz="2400" b="1" dirty="0">
                <a:latin typeface="Calibri"/>
                <a:ea typeface="Calibri"/>
                <a:cs typeface="Arial"/>
              </a:rPr>
              <a:t>Study Participants: </a:t>
            </a:r>
            <a:endParaRPr lang="en-US" sz="2400" dirty="0">
              <a:latin typeface="Calibri"/>
              <a:ea typeface="Calibri"/>
              <a:cs typeface="Calibri"/>
            </a:endParaRPr>
          </a:p>
          <a:p>
            <a:r>
              <a:rPr lang="en-US" sz="2400" dirty="0">
                <a:latin typeface="Calibri"/>
                <a:ea typeface="Calibri"/>
                <a:cs typeface="Arial"/>
              </a:rPr>
              <a:t>Veterans of the US military who served post-Vietnam, aged 18 and older at the time of data collection, who resided in the United States. Qualtrics Panels service was used for data collection. Black and female veterans were oversampled since these groups have been historically under-represented in veteran studies (Schafer, 2024). </a:t>
            </a:r>
            <a:endParaRPr lang="en-US" sz="2400" dirty="0">
              <a:latin typeface="Calibri"/>
              <a:ea typeface="Calibri"/>
              <a:cs typeface="Calibri"/>
            </a:endParaRPr>
          </a:p>
          <a:p>
            <a:endParaRPr lang="en-US" sz="2400" b="1" dirty="0">
              <a:latin typeface="Calibri"/>
              <a:ea typeface="Calibri"/>
              <a:cs typeface="Arial"/>
            </a:endParaRPr>
          </a:p>
          <a:p>
            <a:pPr>
              <a:buFont typeface=""/>
            </a:pPr>
            <a:r>
              <a:rPr lang="en-US" sz="2400" b="1" dirty="0">
                <a:latin typeface="Calibri"/>
                <a:ea typeface="Calibri"/>
                <a:cs typeface="Arial"/>
              </a:rPr>
              <a:t>Sample Size (n)</a:t>
            </a:r>
            <a:r>
              <a:rPr lang="en-US" sz="2400" dirty="0">
                <a:latin typeface="Calibri"/>
                <a:ea typeface="Calibri"/>
                <a:cs typeface="Arial"/>
              </a:rPr>
              <a:t>: 1,495</a:t>
            </a:r>
            <a:r>
              <a:rPr lang="en-US" sz="2400" b="1" dirty="0">
                <a:latin typeface="Calibri"/>
                <a:ea typeface="Calibri"/>
                <a:cs typeface="Arial"/>
              </a:rPr>
              <a:t> </a:t>
            </a:r>
            <a:r>
              <a:rPr lang="en-US" sz="2400" dirty="0">
                <a:latin typeface="Calibri"/>
                <a:ea typeface="Calibri"/>
                <a:cs typeface="Arial"/>
              </a:rPr>
              <a:t>​</a:t>
            </a:r>
            <a:endParaRPr lang="en-US" sz="2400" dirty="0">
              <a:latin typeface="Calibri"/>
              <a:ea typeface="Calibri"/>
              <a:cs typeface="Calibri"/>
            </a:endParaRPr>
          </a:p>
          <a:p>
            <a:endParaRPr lang="en-US" sz="2400" b="1" dirty="0">
              <a:latin typeface="Calibri"/>
              <a:ea typeface="Calibri"/>
              <a:cs typeface="Arial"/>
            </a:endParaRPr>
          </a:p>
          <a:p>
            <a:pPr>
              <a:buFont typeface=""/>
            </a:pPr>
            <a:r>
              <a:rPr lang="en-US" sz="2400" b="1" dirty="0">
                <a:latin typeface="Calibri"/>
                <a:ea typeface="Calibri"/>
                <a:cs typeface="Arial"/>
              </a:rPr>
              <a:t>Year data was collected: </a:t>
            </a:r>
            <a:r>
              <a:rPr lang="en-US" sz="2400" dirty="0">
                <a:latin typeface="Calibri"/>
                <a:ea typeface="Calibri"/>
                <a:cs typeface="Arial"/>
              </a:rPr>
              <a:t> 2020</a:t>
            </a:r>
            <a:endParaRPr lang="en-US" sz="2400" dirty="0">
              <a:latin typeface="Calibri"/>
              <a:ea typeface="Calibri"/>
            </a:endParaRPr>
          </a:p>
        </p:txBody>
      </p:sp>
    </p:spTree>
    <p:extLst>
      <p:ext uri="{BB962C8B-B14F-4D97-AF65-F5344CB8AC3E}">
        <p14:creationId xmlns:p14="http://schemas.microsoft.com/office/powerpoint/2010/main" val="35874478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3B245F-6F2E-7343-E2E0-2DBE741C4F1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91F0E55-6D3C-2C1E-AC86-714FBB6AAF57}"/>
              </a:ext>
            </a:extLst>
          </p:cNvPr>
          <p:cNvSpPr txBox="1"/>
          <p:nvPr/>
        </p:nvSpPr>
        <p:spPr>
          <a:xfrm>
            <a:off x="0" y="0"/>
            <a:ext cx="12192000" cy="461665"/>
          </a:xfrm>
          <a:prstGeom prst="rect">
            <a:avLst/>
          </a:prstGeom>
          <a:solidFill>
            <a:srgbClr val="FF8300"/>
          </a:solidFill>
        </p:spPr>
        <p:txBody>
          <a:bodyPr wrap="square" lIns="91440" tIns="45720" rIns="91440" bIns="45720" rtlCol="0" anchor="t">
            <a:spAutoFit/>
          </a:bodyPr>
          <a:lstStyle/>
          <a:p>
            <a:pPr algn="ctr"/>
            <a:r>
              <a:rPr lang="en-US" sz="2400" b="1" dirty="0">
                <a:ea typeface="+mn-lt"/>
                <a:cs typeface="+mn-lt"/>
              </a:rPr>
              <a:t>MULITPLE LINEAR REGRESSION SUMMARY TABLES</a:t>
            </a:r>
            <a:endParaRPr lang="en-US" sz="2400" dirty="0">
              <a:ea typeface="+mn-lt"/>
              <a:cs typeface="+mn-lt"/>
            </a:endParaRPr>
          </a:p>
        </p:txBody>
      </p:sp>
      <p:graphicFrame>
        <p:nvGraphicFramePr>
          <p:cNvPr id="3" name="Table 2">
            <a:extLst>
              <a:ext uri="{FF2B5EF4-FFF2-40B4-BE49-F238E27FC236}">
                <a16:creationId xmlns:a16="http://schemas.microsoft.com/office/drawing/2014/main" id="{47ACAD39-56B9-9396-EB94-F7580172B138}"/>
              </a:ext>
            </a:extLst>
          </p:cNvPr>
          <p:cNvGraphicFramePr>
            <a:graphicFrameLocks noGrp="1"/>
          </p:cNvGraphicFramePr>
          <p:nvPr>
            <p:extLst>
              <p:ext uri="{D42A27DB-BD31-4B8C-83A1-F6EECF244321}">
                <p14:modId xmlns:p14="http://schemas.microsoft.com/office/powerpoint/2010/main" val="3076014712"/>
              </p:ext>
            </p:extLst>
          </p:nvPr>
        </p:nvGraphicFramePr>
        <p:xfrm>
          <a:off x="472660" y="625391"/>
          <a:ext cx="11374782" cy="5485353"/>
        </p:xfrm>
        <a:graphic>
          <a:graphicData uri="http://schemas.openxmlformats.org/drawingml/2006/table">
            <a:tbl>
              <a:tblPr>
                <a:tableStyleId>{5C22544A-7EE6-4342-B048-85BDC9FD1C3A}</a:tableStyleId>
              </a:tblPr>
              <a:tblGrid>
                <a:gridCol w="2890742">
                  <a:extLst>
                    <a:ext uri="{9D8B030D-6E8A-4147-A177-3AD203B41FA5}">
                      <a16:colId xmlns:a16="http://schemas.microsoft.com/office/drawing/2014/main" val="884575010"/>
                    </a:ext>
                  </a:extLst>
                </a:gridCol>
                <a:gridCol w="1526650">
                  <a:extLst>
                    <a:ext uri="{9D8B030D-6E8A-4147-A177-3AD203B41FA5}">
                      <a16:colId xmlns:a16="http://schemas.microsoft.com/office/drawing/2014/main" val="3568908494"/>
                    </a:ext>
                  </a:extLst>
                </a:gridCol>
                <a:gridCol w="2552369">
                  <a:extLst>
                    <a:ext uri="{9D8B030D-6E8A-4147-A177-3AD203B41FA5}">
                      <a16:colId xmlns:a16="http://schemas.microsoft.com/office/drawing/2014/main" val="3183591576"/>
                    </a:ext>
                  </a:extLst>
                </a:gridCol>
                <a:gridCol w="2396791">
                  <a:extLst>
                    <a:ext uri="{9D8B030D-6E8A-4147-A177-3AD203B41FA5}">
                      <a16:colId xmlns:a16="http://schemas.microsoft.com/office/drawing/2014/main" val="3068316773"/>
                    </a:ext>
                  </a:extLst>
                </a:gridCol>
                <a:gridCol w="44450">
                  <a:extLst>
                    <a:ext uri="{9D8B030D-6E8A-4147-A177-3AD203B41FA5}">
                      <a16:colId xmlns:a16="http://schemas.microsoft.com/office/drawing/2014/main" val="3069497343"/>
                    </a:ext>
                  </a:extLst>
                </a:gridCol>
                <a:gridCol w="1963780">
                  <a:extLst>
                    <a:ext uri="{9D8B030D-6E8A-4147-A177-3AD203B41FA5}">
                      <a16:colId xmlns:a16="http://schemas.microsoft.com/office/drawing/2014/main" val="1012767619"/>
                    </a:ext>
                  </a:extLst>
                </a:gridCol>
              </a:tblGrid>
              <a:tr h="466504">
                <a:tc gridSpan="6">
                  <a:txBody>
                    <a:bodyPr/>
                    <a:lstStyle/>
                    <a:p>
                      <a:pPr algn="l" fontAlgn="b"/>
                      <a:r>
                        <a:rPr lang="en-US" sz="1400" b="1" u="none" strike="noStrike" dirty="0">
                          <a:effectLst/>
                        </a:rPr>
                        <a:t>Table 3 Protective and Risk Factors Independently Associated with Alcohol and Drug Abuse Risk using Cohen </a:t>
                      </a:r>
                      <a:r>
                        <a:rPr lang="en-US" sz="1400" b="1" u="none" strike="noStrike">
                          <a:effectLst/>
                        </a:rPr>
                        <a:t>F among </a:t>
                      </a:r>
                      <a:r>
                        <a:rPr lang="en-US" sz="1400" b="1" u="none" strike="noStrike" dirty="0">
                          <a:effectLst/>
                        </a:rPr>
                        <a:t>Veterans in The 2022 Military Health and Well-Being Project from ICPSR Michigan (N=1,495) (adjusted for confounders) </a:t>
                      </a:r>
                    </a:p>
                    <a:p>
                      <a:pPr algn="l" fontAlgn="b"/>
                      <a:endParaRPr lang="en-US" sz="10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hMerge="1">
                  <a:txBody>
                    <a:bodyPr/>
                    <a:lstStyle/>
                    <a:p>
                      <a:pPr algn="l" fontAlgn="b"/>
                      <a:endParaRPr lang="en-US" sz="24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hMerge="1">
                  <a:txBody>
                    <a:bodyPr/>
                    <a:lstStyle/>
                    <a:p>
                      <a:endParaRPr lang="en-US"/>
                    </a:p>
                  </a:txBody>
                  <a:tcPr/>
                </a:tc>
                <a:tc hMerge="1">
                  <a:txBody>
                    <a:bodyPr/>
                    <a:lstStyle/>
                    <a:p>
                      <a:pPr algn="l" fontAlgn="b"/>
                      <a:endParaRPr lang="en-US" sz="10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hMerge="1">
                  <a:txBody>
                    <a:bodyPr/>
                    <a:lstStyle/>
                    <a:p>
                      <a:pPr algn="l" fontAlgn="b"/>
                      <a:endParaRPr lang="en-US" sz="10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hMerge="1">
                  <a:txBody>
                    <a:bodyPr/>
                    <a:lstStyle/>
                    <a:p>
                      <a:pPr algn="l" fontAlgn="b"/>
                      <a:endParaRPr lang="en-US" sz="10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4056487411"/>
                  </a:ext>
                </a:extLst>
              </a:tr>
              <a:tr h="239607">
                <a:tc>
                  <a:txBody>
                    <a:bodyPr/>
                    <a:lstStyle/>
                    <a:p>
                      <a:pPr marL="0" marR="0">
                        <a:buNone/>
                      </a:pPr>
                      <a:r>
                        <a:rPr lang="en-US" sz="1200" b="1" kern="0">
                          <a:solidFill>
                            <a:srgbClr val="FFFFFF"/>
                          </a:solidFill>
                          <a:effectLst/>
                          <a:latin typeface="Times New Roman" panose="02020603050405020304" pitchFamily="18" charset="0"/>
                          <a:ea typeface="Times New Roman" panose="02020603050405020304" pitchFamily="18" charset="0"/>
                        </a:rPr>
                        <a:t>Variables</a:t>
                      </a:r>
                      <a:endParaRPr lang="en-US" sz="1000" kern="100">
                        <a:effectLst/>
                        <a:latin typeface="Times New Roman" panose="02020603050405020304" pitchFamily="18" charset="0"/>
                        <a:ea typeface="Aptos" panose="020B0004020202020204" pitchFamily="34" charset="0"/>
                      </a:endParaRPr>
                    </a:p>
                  </a:txBody>
                  <a:tcPr marL="68580" marR="68580" marT="0" marB="0">
                    <a:solidFill>
                      <a:schemeClr val="tx1">
                        <a:lumMod val="95000"/>
                        <a:lumOff val="5000"/>
                      </a:schemeClr>
                    </a:solidFill>
                  </a:tcPr>
                </a:tc>
                <a:tc>
                  <a:txBody>
                    <a:bodyPr/>
                    <a:lstStyle/>
                    <a:p>
                      <a:pPr marL="0" marR="0" algn="ctr">
                        <a:buNone/>
                      </a:pPr>
                      <a:r>
                        <a:rPr lang="en-US" sz="1200" b="1" kern="0">
                          <a:solidFill>
                            <a:srgbClr val="FFFFFF"/>
                          </a:solidFill>
                          <a:effectLst/>
                          <a:latin typeface="Times New Roman" panose="02020603050405020304" pitchFamily="18" charset="0"/>
                          <a:ea typeface="Times New Roman" panose="02020603050405020304" pitchFamily="18" charset="0"/>
                        </a:rPr>
                        <a:t>Effect Size (sr²)</a:t>
                      </a:r>
                      <a:endParaRPr lang="en-US" sz="1000" kern="100">
                        <a:effectLst/>
                        <a:latin typeface="Times New Roman" panose="02020603050405020304" pitchFamily="18" charset="0"/>
                        <a:ea typeface="Aptos" panose="020B0004020202020204" pitchFamily="34" charset="0"/>
                      </a:endParaRPr>
                    </a:p>
                  </a:txBody>
                  <a:tcPr marL="68580" marR="68580" marT="0" marB="0" anchor="ctr">
                    <a:solidFill>
                      <a:schemeClr val="tx1">
                        <a:lumMod val="95000"/>
                        <a:lumOff val="5000"/>
                      </a:schemeClr>
                    </a:solidFill>
                  </a:tcPr>
                </a:tc>
                <a:tc>
                  <a:txBody>
                    <a:bodyPr/>
                    <a:lstStyle/>
                    <a:p>
                      <a:pPr marL="0" marR="0" algn="ctr">
                        <a:buNone/>
                      </a:pPr>
                      <a:r>
                        <a:rPr lang="en-US" sz="1200" b="1" kern="0">
                          <a:solidFill>
                            <a:srgbClr val="FFFFFF"/>
                          </a:solidFill>
                          <a:effectLst/>
                          <a:latin typeface="Times New Roman" panose="02020603050405020304" pitchFamily="18" charset="0"/>
                          <a:ea typeface="Times New Roman" panose="02020603050405020304" pitchFamily="18" charset="0"/>
                        </a:rPr>
                        <a:t>Interpretation</a:t>
                      </a:r>
                      <a:endParaRPr lang="en-US" sz="1000" kern="100">
                        <a:effectLst/>
                        <a:latin typeface="Times New Roman" panose="02020603050405020304" pitchFamily="18" charset="0"/>
                        <a:ea typeface="Aptos" panose="020B0004020202020204" pitchFamily="34" charset="0"/>
                      </a:endParaRPr>
                    </a:p>
                  </a:txBody>
                  <a:tcPr marL="68580" marR="68580" marT="0" marB="0" anchor="ctr">
                    <a:solidFill>
                      <a:schemeClr val="tx1">
                        <a:lumMod val="95000"/>
                        <a:lumOff val="5000"/>
                      </a:schemeClr>
                    </a:solidFill>
                  </a:tcPr>
                </a:tc>
                <a:tc>
                  <a:txBody>
                    <a:bodyPr/>
                    <a:lstStyle/>
                    <a:p>
                      <a:pPr marL="0" marR="0">
                        <a:buNone/>
                      </a:pPr>
                      <a:endParaRPr lang="en-US" sz="1000" kern="100" dirty="0">
                        <a:effectLst/>
                        <a:latin typeface="Times New Roman" panose="02020603050405020304" pitchFamily="18" charset="0"/>
                        <a:ea typeface="Aptos" panose="020B0004020202020204" pitchFamily="34" charset="0"/>
                      </a:endParaRPr>
                    </a:p>
                  </a:txBody>
                  <a:tcPr marL="68580" marR="68580" marT="0" marB="0">
                    <a:solidFill>
                      <a:schemeClr val="bg1"/>
                    </a:solidFill>
                  </a:tcPr>
                </a:tc>
                <a:tc>
                  <a:txBody>
                    <a:bodyPr/>
                    <a:lstStyle/>
                    <a:p>
                      <a:pPr algn="ctr" fontAlgn="b"/>
                      <a:endParaRPr lang="en-US" sz="1000" b="1" i="0" u="none" strike="noStrike" dirty="0">
                        <a:solidFill>
                          <a:schemeClr val="bg1"/>
                        </a:solidFill>
                        <a:effectLst/>
                        <a:latin typeface="Avenir Next Regular" panose="020B0503020202020204" pitchFamily="34" charset="0"/>
                      </a:endParaRPr>
                    </a:p>
                  </a:txBody>
                  <a:tcPr marL="9525" marR="9525" marT="9525" marB="0" anchor="b">
                    <a:solidFill>
                      <a:schemeClr val="bg1"/>
                    </a:solidFill>
                  </a:tcPr>
                </a:tc>
                <a:tc>
                  <a:txBody>
                    <a:bodyPr/>
                    <a:lstStyle/>
                    <a:p>
                      <a:pPr algn="ctr" fontAlgn="b"/>
                      <a:endParaRPr lang="en-US" sz="1000" b="1" i="0" u="none" strike="noStrike" dirty="0">
                        <a:solidFill>
                          <a:schemeClr val="bg1"/>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594401675"/>
                  </a:ext>
                </a:extLst>
              </a:tr>
              <a:tr h="290936">
                <a:tc>
                  <a:txBody>
                    <a:bodyPr/>
                    <a:lstStyle/>
                    <a:p>
                      <a:pPr marL="0" marR="0" algn="r">
                        <a:buNone/>
                      </a:pPr>
                      <a:r>
                        <a:rPr lang="en-US" sz="1200" b="1" kern="0">
                          <a:solidFill>
                            <a:srgbClr val="000000"/>
                          </a:solidFill>
                          <a:effectLst/>
                          <a:latin typeface="Times New Roman" panose="02020603050405020304" pitchFamily="18" charset="0"/>
                          <a:ea typeface="Times New Roman" panose="02020603050405020304" pitchFamily="18" charset="0"/>
                        </a:rPr>
                        <a:t>Calling and Purpose </a:t>
                      </a:r>
                      <a:r>
                        <a:rPr lang="en-US" sz="1200" kern="0">
                          <a:solidFill>
                            <a:srgbClr val="000000"/>
                          </a:solidFill>
                          <a:effectLst/>
                          <a:latin typeface="Times New Roman" panose="02020603050405020304" pitchFamily="18" charset="0"/>
                          <a:ea typeface="Times New Roman" panose="02020603050405020304" pitchFamily="18" charset="0"/>
                        </a:rPr>
                        <a:t> </a:t>
                      </a:r>
                      <a:endParaRPr lang="en-US" sz="1000" kern="100">
                        <a:effectLst/>
                        <a:latin typeface="Times New Roman" panose="02020603050405020304" pitchFamily="18" charset="0"/>
                        <a:ea typeface="Aptos" panose="020B0004020202020204" pitchFamily="34" charset="0"/>
                      </a:endParaRPr>
                    </a:p>
                  </a:txBody>
                  <a:tcPr marL="68580" marR="68580" marT="0" marB="0" anchor="b">
                    <a:solidFill>
                      <a:schemeClr val="bg1"/>
                    </a:solidFill>
                  </a:tcPr>
                </a:tc>
                <a:tc>
                  <a:txBody>
                    <a:bodyPr/>
                    <a:lstStyle/>
                    <a:p>
                      <a:pPr marL="0" marR="0" algn="ctr">
                        <a:buNone/>
                      </a:pPr>
                      <a:r>
                        <a:rPr lang="en-US" sz="1200" kern="0">
                          <a:solidFill>
                            <a:srgbClr val="000000"/>
                          </a:solidFill>
                          <a:effectLst/>
                          <a:latin typeface="Times New Roman" panose="02020603050405020304" pitchFamily="18" charset="0"/>
                          <a:ea typeface="Times New Roman" panose="02020603050405020304" pitchFamily="18" charset="0"/>
                        </a:rPr>
                        <a:t>0.0083</a:t>
                      </a:r>
                      <a:endParaRPr lang="en-US" sz="1000" kern="100">
                        <a:effectLst/>
                        <a:latin typeface="Times New Roman" panose="02020603050405020304" pitchFamily="18" charset="0"/>
                        <a:ea typeface="Aptos" panose="020B0004020202020204" pitchFamily="34" charset="0"/>
                      </a:endParaRPr>
                    </a:p>
                  </a:txBody>
                  <a:tcPr marL="68580" marR="68580" marT="0" marB="0" anchor="ctr">
                    <a:solidFill>
                      <a:schemeClr val="bg1"/>
                    </a:solidFill>
                  </a:tcPr>
                </a:tc>
                <a:tc>
                  <a:txBody>
                    <a:bodyPr/>
                    <a:lstStyle/>
                    <a:p>
                      <a:pPr marL="0" marR="0" algn="ctr">
                        <a:buNone/>
                      </a:pPr>
                      <a:r>
                        <a:rPr lang="en-US" sz="1200" kern="0">
                          <a:solidFill>
                            <a:srgbClr val="000000"/>
                          </a:solidFill>
                          <a:effectLst/>
                          <a:latin typeface="Times New Roman" panose="02020603050405020304" pitchFamily="18" charset="0"/>
                          <a:ea typeface="Times New Roman" panose="02020603050405020304" pitchFamily="18" charset="0"/>
                        </a:rPr>
                        <a:t>Very small</a:t>
                      </a:r>
                      <a:endParaRPr lang="en-US" sz="1000" kern="100">
                        <a:effectLst/>
                        <a:latin typeface="Times New Roman" panose="02020603050405020304" pitchFamily="18" charset="0"/>
                        <a:ea typeface="Aptos" panose="020B0004020202020204" pitchFamily="34" charset="0"/>
                      </a:endParaRPr>
                    </a:p>
                  </a:txBody>
                  <a:tcPr marL="68580" marR="68580" marT="0" marB="0" anchor="ctr">
                    <a:solidFill>
                      <a:schemeClr val="bg1"/>
                    </a:solidFill>
                  </a:tcPr>
                </a:tc>
                <a:tc>
                  <a:txBody>
                    <a:bodyPr/>
                    <a:lstStyle/>
                    <a:p>
                      <a:pPr marL="0" marR="0" algn="r">
                        <a:buNone/>
                      </a:pPr>
                      <a:endParaRPr lang="en-US" sz="1000" kern="100">
                        <a:effectLst/>
                        <a:latin typeface="Times New Roman" panose="02020603050405020304" pitchFamily="18" charset="0"/>
                        <a:ea typeface="Aptos" panose="020B0004020202020204" pitchFamily="34" charset="0"/>
                      </a:endParaRPr>
                    </a:p>
                  </a:txBody>
                  <a:tcPr marL="68580" marR="68580" marT="0" marB="0" anchor="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solidFill>
                      <a:schemeClr val="bg1"/>
                    </a:solidFill>
                  </a:tcPr>
                </a:tc>
                <a:extLst>
                  <a:ext uri="{0D108BD9-81ED-4DB2-BD59-A6C34878D82A}">
                    <a16:rowId xmlns:a16="http://schemas.microsoft.com/office/drawing/2014/main" val="2205668680"/>
                  </a:ext>
                </a:extLst>
              </a:tr>
              <a:tr h="239607">
                <a:tc>
                  <a:txBody>
                    <a:bodyPr/>
                    <a:lstStyle/>
                    <a:p>
                      <a:pPr marL="0" marR="0" algn="r">
                        <a:buNone/>
                      </a:pPr>
                      <a:r>
                        <a:rPr lang="en-US" sz="1200" b="1" kern="0">
                          <a:solidFill>
                            <a:srgbClr val="000000"/>
                          </a:solidFill>
                          <a:effectLst/>
                          <a:latin typeface="Times New Roman" panose="02020603050405020304" pitchFamily="18" charset="0"/>
                          <a:ea typeface="Times New Roman" panose="02020603050405020304" pitchFamily="18" charset="0"/>
                        </a:rPr>
                        <a:t>Community Engagement </a:t>
                      </a:r>
                      <a:r>
                        <a:rPr lang="en-US" sz="1200" kern="0">
                          <a:solidFill>
                            <a:srgbClr val="000000"/>
                          </a:solidFill>
                          <a:effectLst/>
                          <a:latin typeface="Times New Roman" panose="02020603050405020304" pitchFamily="18" charset="0"/>
                          <a:ea typeface="Times New Roman" panose="02020603050405020304" pitchFamily="18" charset="0"/>
                        </a:rPr>
                        <a:t> </a:t>
                      </a:r>
                      <a:endParaRPr lang="en-US" sz="1000" kern="100">
                        <a:effectLst/>
                        <a:latin typeface="Times New Roman" panose="02020603050405020304" pitchFamily="18" charset="0"/>
                        <a:ea typeface="Aptos" panose="020B0004020202020204" pitchFamily="34" charset="0"/>
                      </a:endParaRPr>
                    </a:p>
                  </a:txBody>
                  <a:tcPr marL="68580" marR="68580" marT="0" marB="0" anchor="b">
                    <a:solidFill>
                      <a:schemeClr val="bg1"/>
                    </a:solidFill>
                  </a:tcPr>
                </a:tc>
                <a:tc>
                  <a:txBody>
                    <a:bodyPr/>
                    <a:lstStyle/>
                    <a:p>
                      <a:pPr marL="0" marR="0" algn="ctr">
                        <a:buNone/>
                      </a:pPr>
                      <a:r>
                        <a:rPr lang="en-US" sz="1200" kern="0">
                          <a:solidFill>
                            <a:srgbClr val="000000"/>
                          </a:solidFill>
                          <a:effectLst/>
                          <a:latin typeface="Times New Roman" panose="02020603050405020304" pitchFamily="18" charset="0"/>
                          <a:ea typeface="Times New Roman" panose="02020603050405020304" pitchFamily="18" charset="0"/>
                        </a:rPr>
                        <a:t>0.0002</a:t>
                      </a:r>
                      <a:endParaRPr lang="en-US" sz="1000" kern="100">
                        <a:effectLst/>
                        <a:latin typeface="Times New Roman" panose="02020603050405020304" pitchFamily="18" charset="0"/>
                        <a:ea typeface="Aptos" panose="020B0004020202020204" pitchFamily="34" charset="0"/>
                      </a:endParaRPr>
                    </a:p>
                  </a:txBody>
                  <a:tcPr marL="68580" marR="68580" marT="0" marB="0" anchor="ctr">
                    <a:solidFill>
                      <a:schemeClr val="bg1"/>
                    </a:solidFill>
                  </a:tcPr>
                </a:tc>
                <a:tc>
                  <a:txBody>
                    <a:bodyPr/>
                    <a:lstStyle/>
                    <a:p>
                      <a:pPr marL="0" marR="0" algn="ctr">
                        <a:buNone/>
                      </a:pPr>
                      <a:r>
                        <a:rPr lang="en-US" sz="1200" kern="0">
                          <a:solidFill>
                            <a:srgbClr val="000000"/>
                          </a:solidFill>
                          <a:effectLst/>
                          <a:latin typeface="Times New Roman" panose="02020603050405020304" pitchFamily="18" charset="0"/>
                          <a:ea typeface="Times New Roman" panose="02020603050405020304" pitchFamily="18" charset="0"/>
                        </a:rPr>
                        <a:t>Negligible</a:t>
                      </a:r>
                      <a:endParaRPr lang="en-US" sz="1000" kern="100">
                        <a:effectLst/>
                        <a:latin typeface="Times New Roman" panose="02020603050405020304" pitchFamily="18" charset="0"/>
                        <a:ea typeface="Aptos" panose="020B0004020202020204" pitchFamily="34" charset="0"/>
                      </a:endParaRPr>
                    </a:p>
                  </a:txBody>
                  <a:tcPr marL="68580" marR="68580" marT="0" marB="0" anchor="ctr">
                    <a:solidFill>
                      <a:schemeClr val="bg1"/>
                    </a:solidFill>
                  </a:tcPr>
                </a:tc>
                <a:tc>
                  <a:txBody>
                    <a:bodyPr/>
                    <a:lstStyle/>
                    <a:p>
                      <a:pPr marL="0" marR="0" algn="r">
                        <a:buNone/>
                      </a:pPr>
                      <a:endParaRPr lang="en-US" sz="1000" kern="100">
                        <a:effectLst/>
                        <a:latin typeface="Times New Roman" panose="02020603050405020304" pitchFamily="18" charset="0"/>
                        <a:ea typeface="Aptos" panose="020B0004020202020204" pitchFamily="34" charset="0"/>
                      </a:endParaRPr>
                    </a:p>
                  </a:txBody>
                  <a:tcPr marL="68580" marR="68580" marT="0" marB="0" anchor="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solidFill>
                      <a:schemeClr val="bg1"/>
                    </a:solidFill>
                  </a:tcPr>
                </a:tc>
                <a:extLst>
                  <a:ext uri="{0D108BD9-81ED-4DB2-BD59-A6C34878D82A}">
                    <a16:rowId xmlns:a16="http://schemas.microsoft.com/office/drawing/2014/main" val="1277103296"/>
                  </a:ext>
                </a:extLst>
              </a:tr>
              <a:tr h="239607">
                <a:tc>
                  <a:txBody>
                    <a:bodyPr/>
                    <a:lstStyle/>
                    <a:p>
                      <a:pPr marL="0" marR="0" algn="r">
                        <a:buNone/>
                      </a:pPr>
                      <a:r>
                        <a:rPr lang="en-US" sz="1200" b="1" kern="0">
                          <a:solidFill>
                            <a:srgbClr val="000000"/>
                          </a:solidFill>
                          <a:effectLst/>
                          <a:latin typeface="Times New Roman" panose="02020603050405020304" pitchFamily="18" charset="0"/>
                          <a:ea typeface="Times New Roman" panose="02020603050405020304" pitchFamily="18" charset="0"/>
                        </a:rPr>
                        <a:t>Help-Seeking Behavior </a:t>
                      </a:r>
                      <a:r>
                        <a:rPr lang="en-US" sz="1200" kern="0">
                          <a:solidFill>
                            <a:srgbClr val="000000"/>
                          </a:solidFill>
                          <a:effectLst/>
                          <a:latin typeface="Times New Roman" panose="02020603050405020304" pitchFamily="18" charset="0"/>
                          <a:ea typeface="Times New Roman" panose="02020603050405020304" pitchFamily="18" charset="0"/>
                        </a:rPr>
                        <a:t> </a:t>
                      </a:r>
                      <a:endParaRPr lang="en-US" sz="1000" kern="100">
                        <a:effectLst/>
                        <a:latin typeface="Times New Roman" panose="02020603050405020304" pitchFamily="18" charset="0"/>
                        <a:ea typeface="Aptos" panose="020B0004020202020204" pitchFamily="34" charset="0"/>
                      </a:endParaRPr>
                    </a:p>
                  </a:txBody>
                  <a:tcPr marL="68580" marR="68580" marT="0" marB="0" anchor="b">
                    <a:solidFill>
                      <a:schemeClr val="bg1"/>
                    </a:solidFill>
                  </a:tcPr>
                </a:tc>
                <a:tc>
                  <a:txBody>
                    <a:bodyPr/>
                    <a:lstStyle/>
                    <a:p>
                      <a:pPr marL="0" marR="0" algn="ctr">
                        <a:buNone/>
                      </a:pPr>
                      <a:r>
                        <a:rPr lang="en-US" sz="1200" kern="0">
                          <a:solidFill>
                            <a:srgbClr val="000000"/>
                          </a:solidFill>
                          <a:effectLst/>
                          <a:latin typeface="Times New Roman" panose="02020603050405020304" pitchFamily="18" charset="0"/>
                          <a:ea typeface="Times New Roman" panose="02020603050405020304" pitchFamily="18" charset="0"/>
                        </a:rPr>
                        <a:t>0.015</a:t>
                      </a:r>
                      <a:endParaRPr lang="en-US" sz="1000" kern="100">
                        <a:effectLst/>
                        <a:latin typeface="Times New Roman" panose="02020603050405020304" pitchFamily="18" charset="0"/>
                        <a:ea typeface="Aptos" panose="020B0004020202020204" pitchFamily="34" charset="0"/>
                      </a:endParaRPr>
                    </a:p>
                  </a:txBody>
                  <a:tcPr marL="68580" marR="68580" marT="0" marB="0" anchor="ctr">
                    <a:solidFill>
                      <a:schemeClr val="bg1"/>
                    </a:solidFill>
                  </a:tcPr>
                </a:tc>
                <a:tc>
                  <a:txBody>
                    <a:bodyPr/>
                    <a:lstStyle/>
                    <a:p>
                      <a:pPr marL="0" marR="0" algn="ctr">
                        <a:buNone/>
                      </a:pPr>
                      <a:r>
                        <a:rPr lang="en-US" sz="1200" kern="0">
                          <a:solidFill>
                            <a:srgbClr val="000000"/>
                          </a:solidFill>
                          <a:effectLst/>
                          <a:latin typeface="Times New Roman" panose="02020603050405020304" pitchFamily="18" charset="0"/>
                          <a:ea typeface="Times New Roman" panose="02020603050405020304" pitchFamily="18" charset="0"/>
                        </a:rPr>
                        <a:t>Small</a:t>
                      </a:r>
                      <a:endParaRPr lang="en-US" sz="1000" kern="100">
                        <a:effectLst/>
                        <a:latin typeface="Times New Roman" panose="02020603050405020304" pitchFamily="18" charset="0"/>
                        <a:ea typeface="Aptos" panose="020B0004020202020204" pitchFamily="34" charset="0"/>
                      </a:endParaRPr>
                    </a:p>
                  </a:txBody>
                  <a:tcPr marL="68580" marR="68580" marT="0" marB="0" anchor="ctr">
                    <a:solidFill>
                      <a:schemeClr val="bg1"/>
                    </a:solidFill>
                  </a:tcPr>
                </a:tc>
                <a:tc>
                  <a:txBody>
                    <a:bodyPr/>
                    <a:lstStyle/>
                    <a:p>
                      <a:pPr marL="0" marR="0" algn="r">
                        <a:buNone/>
                      </a:pPr>
                      <a:endParaRPr lang="en-US" sz="1000" kern="100">
                        <a:effectLst/>
                        <a:latin typeface="Times New Roman" panose="02020603050405020304" pitchFamily="18" charset="0"/>
                        <a:ea typeface="Aptos" panose="020B0004020202020204" pitchFamily="34" charset="0"/>
                      </a:endParaRPr>
                    </a:p>
                  </a:txBody>
                  <a:tcPr marL="68580" marR="68580" marT="0" marB="0" anchor="b">
                    <a:solidFill>
                      <a:schemeClr val="bg1"/>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525" marR="9525" marT="9525" marB="0" anchor="b">
                    <a:solidFill>
                      <a:schemeClr val="bg1"/>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525" marR="9525" marT="9525" marB="0" anchor="b">
                    <a:solidFill>
                      <a:schemeClr val="bg1"/>
                    </a:solidFill>
                  </a:tcPr>
                </a:tc>
                <a:extLst>
                  <a:ext uri="{0D108BD9-81ED-4DB2-BD59-A6C34878D82A}">
                    <a16:rowId xmlns:a16="http://schemas.microsoft.com/office/drawing/2014/main" val="3945919193"/>
                  </a:ext>
                </a:extLst>
              </a:tr>
              <a:tr h="239607">
                <a:tc>
                  <a:txBody>
                    <a:bodyPr/>
                    <a:lstStyle/>
                    <a:p>
                      <a:pPr marL="0" marR="0" algn="r">
                        <a:buNone/>
                      </a:pPr>
                      <a:r>
                        <a:rPr lang="en-US" sz="1200" b="1" kern="0">
                          <a:solidFill>
                            <a:srgbClr val="000000"/>
                          </a:solidFill>
                          <a:effectLst/>
                          <a:latin typeface="Times New Roman" panose="02020603050405020304" pitchFamily="18" charset="0"/>
                          <a:ea typeface="Times New Roman" panose="02020603050405020304" pitchFamily="18" charset="0"/>
                        </a:rPr>
                        <a:t>Military Calling </a:t>
                      </a:r>
                      <a:r>
                        <a:rPr lang="en-US" sz="1200" kern="0">
                          <a:solidFill>
                            <a:srgbClr val="000000"/>
                          </a:solidFill>
                          <a:effectLst/>
                          <a:latin typeface="Times New Roman" panose="02020603050405020304" pitchFamily="18" charset="0"/>
                          <a:ea typeface="Times New Roman" panose="02020603050405020304" pitchFamily="18" charset="0"/>
                        </a:rPr>
                        <a:t> </a:t>
                      </a:r>
                      <a:endParaRPr lang="en-US" sz="1000" kern="100">
                        <a:effectLst/>
                        <a:latin typeface="Times New Roman" panose="02020603050405020304" pitchFamily="18" charset="0"/>
                        <a:ea typeface="Aptos" panose="020B0004020202020204" pitchFamily="34" charset="0"/>
                      </a:endParaRPr>
                    </a:p>
                  </a:txBody>
                  <a:tcPr marL="68580" marR="68580" marT="0" marB="0" anchor="b">
                    <a:solidFill>
                      <a:schemeClr val="bg1"/>
                    </a:solidFill>
                  </a:tcPr>
                </a:tc>
                <a:tc>
                  <a:txBody>
                    <a:bodyPr/>
                    <a:lstStyle/>
                    <a:p>
                      <a:pPr marL="0" marR="0" algn="ctr">
                        <a:buNone/>
                      </a:pPr>
                      <a:r>
                        <a:rPr lang="en-US" sz="1200" kern="0">
                          <a:solidFill>
                            <a:srgbClr val="000000"/>
                          </a:solidFill>
                          <a:effectLst/>
                          <a:latin typeface="Times New Roman" panose="02020603050405020304" pitchFamily="18" charset="0"/>
                          <a:ea typeface="Times New Roman" panose="02020603050405020304" pitchFamily="18" charset="0"/>
                        </a:rPr>
                        <a:t>0.0003</a:t>
                      </a:r>
                      <a:endParaRPr lang="en-US" sz="1000" kern="100">
                        <a:effectLst/>
                        <a:latin typeface="Times New Roman" panose="02020603050405020304" pitchFamily="18" charset="0"/>
                        <a:ea typeface="Aptos" panose="020B0004020202020204" pitchFamily="34" charset="0"/>
                      </a:endParaRPr>
                    </a:p>
                  </a:txBody>
                  <a:tcPr marL="68580" marR="68580" marT="0" marB="0" anchor="ctr">
                    <a:solidFill>
                      <a:schemeClr val="bg1"/>
                    </a:solidFill>
                  </a:tcPr>
                </a:tc>
                <a:tc>
                  <a:txBody>
                    <a:bodyPr/>
                    <a:lstStyle/>
                    <a:p>
                      <a:pPr marL="0" marR="0" algn="ctr">
                        <a:buNone/>
                      </a:pPr>
                      <a:r>
                        <a:rPr lang="en-US" sz="1200" kern="0">
                          <a:solidFill>
                            <a:srgbClr val="000000"/>
                          </a:solidFill>
                          <a:effectLst/>
                          <a:latin typeface="Times New Roman" panose="02020603050405020304" pitchFamily="18" charset="0"/>
                          <a:ea typeface="Times New Roman" panose="02020603050405020304" pitchFamily="18" charset="0"/>
                        </a:rPr>
                        <a:t>Negligible</a:t>
                      </a:r>
                      <a:endParaRPr lang="en-US" sz="1000" kern="100">
                        <a:effectLst/>
                        <a:latin typeface="Times New Roman" panose="02020603050405020304" pitchFamily="18" charset="0"/>
                        <a:ea typeface="Aptos" panose="020B0004020202020204" pitchFamily="34" charset="0"/>
                      </a:endParaRPr>
                    </a:p>
                  </a:txBody>
                  <a:tcPr marL="68580" marR="68580" marT="0" marB="0" anchor="ctr">
                    <a:solidFill>
                      <a:schemeClr val="bg1"/>
                    </a:solidFill>
                  </a:tcPr>
                </a:tc>
                <a:tc>
                  <a:txBody>
                    <a:bodyPr/>
                    <a:lstStyle/>
                    <a:p>
                      <a:pPr marL="0" marR="0" algn="r">
                        <a:buNone/>
                      </a:pPr>
                      <a:endParaRPr lang="en-US" sz="1000" kern="100">
                        <a:effectLst/>
                        <a:latin typeface="Times New Roman" panose="02020603050405020304" pitchFamily="18" charset="0"/>
                        <a:ea typeface="Aptos" panose="020B0004020202020204" pitchFamily="34" charset="0"/>
                      </a:endParaRPr>
                    </a:p>
                  </a:txBody>
                  <a:tcPr marL="68580" marR="68580" marT="0" marB="0" anchor="b">
                    <a:solidFill>
                      <a:schemeClr val="bg1"/>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525" marR="9525" marT="9525" marB="0" anchor="b">
                    <a:solidFill>
                      <a:schemeClr val="bg1"/>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525" marR="9525" marT="9525" marB="0" anchor="b">
                    <a:solidFill>
                      <a:schemeClr val="bg1"/>
                    </a:solidFill>
                  </a:tcPr>
                </a:tc>
                <a:extLst>
                  <a:ext uri="{0D108BD9-81ED-4DB2-BD59-A6C34878D82A}">
                    <a16:rowId xmlns:a16="http://schemas.microsoft.com/office/drawing/2014/main" val="953594797"/>
                  </a:ext>
                </a:extLst>
              </a:tr>
              <a:tr h="226295">
                <a:tc>
                  <a:txBody>
                    <a:bodyPr/>
                    <a:lstStyle/>
                    <a:p>
                      <a:pPr marL="0" marR="0" algn="r">
                        <a:buNone/>
                      </a:pPr>
                      <a:r>
                        <a:rPr lang="en-US" sz="1200" b="1" kern="0">
                          <a:solidFill>
                            <a:srgbClr val="000000"/>
                          </a:solidFill>
                          <a:effectLst/>
                          <a:latin typeface="Times New Roman" panose="02020603050405020304" pitchFamily="18" charset="0"/>
                          <a:ea typeface="Times New Roman" panose="02020603050405020304" pitchFamily="18" charset="0"/>
                        </a:rPr>
                        <a:t>Quality of Life </a:t>
                      </a:r>
                      <a:r>
                        <a:rPr lang="en-US" sz="1200" kern="0">
                          <a:solidFill>
                            <a:srgbClr val="000000"/>
                          </a:solidFill>
                          <a:effectLst/>
                          <a:latin typeface="Times New Roman" panose="02020603050405020304" pitchFamily="18" charset="0"/>
                          <a:ea typeface="Times New Roman" panose="02020603050405020304" pitchFamily="18" charset="0"/>
                        </a:rPr>
                        <a:t> </a:t>
                      </a:r>
                      <a:endParaRPr lang="en-US" sz="1000" kern="100">
                        <a:effectLst/>
                        <a:latin typeface="Times New Roman" panose="02020603050405020304" pitchFamily="18" charset="0"/>
                        <a:ea typeface="Aptos" panose="020B0004020202020204" pitchFamily="34" charset="0"/>
                      </a:endParaRPr>
                    </a:p>
                  </a:txBody>
                  <a:tcPr marL="68580" marR="68580" marT="0" marB="0" anchor="b">
                    <a:solidFill>
                      <a:schemeClr val="bg1"/>
                    </a:solidFill>
                  </a:tcPr>
                </a:tc>
                <a:tc>
                  <a:txBody>
                    <a:bodyPr/>
                    <a:lstStyle/>
                    <a:p>
                      <a:pPr marL="0" marR="0" algn="ctr">
                        <a:buNone/>
                      </a:pPr>
                      <a:r>
                        <a:rPr lang="en-US" sz="1200" kern="0">
                          <a:solidFill>
                            <a:srgbClr val="000000"/>
                          </a:solidFill>
                          <a:effectLst/>
                          <a:latin typeface="Times New Roman" panose="02020603050405020304" pitchFamily="18" charset="0"/>
                          <a:ea typeface="Times New Roman" panose="02020603050405020304" pitchFamily="18" charset="0"/>
                        </a:rPr>
                        <a:t>0.0026</a:t>
                      </a:r>
                      <a:endParaRPr lang="en-US" sz="1000" kern="100">
                        <a:effectLst/>
                        <a:latin typeface="Times New Roman" panose="02020603050405020304" pitchFamily="18" charset="0"/>
                        <a:ea typeface="Aptos" panose="020B0004020202020204" pitchFamily="34" charset="0"/>
                      </a:endParaRPr>
                    </a:p>
                  </a:txBody>
                  <a:tcPr marL="68580" marR="68580" marT="0" marB="0" anchor="ctr">
                    <a:solidFill>
                      <a:schemeClr val="bg1"/>
                    </a:solidFill>
                  </a:tcPr>
                </a:tc>
                <a:tc>
                  <a:txBody>
                    <a:bodyPr/>
                    <a:lstStyle/>
                    <a:p>
                      <a:pPr marL="0" marR="0" algn="ctr">
                        <a:buNone/>
                      </a:pPr>
                      <a:r>
                        <a:rPr lang="en-US" sz="1200" kern="0">
                          <a:solidFill>
                            <a:srgbClr val="000000"/>
                          </a:solidFill>
                          <a:effectLst/>
                          <a:latin typeface="Times New Roman" panose="02020603050405020304" pitchFamily="18" charset="0"/>
                          <a:ea typeface="Times New Roman" panose="02020603050405020304" pitchFamily="18" charset="0"/>
                        </a:rPr>
                        <a:t>Very small</a:t>
                      </a:r>
                      <a:endParaRPr lang="en-US" sz="1000" kern="100">
                        <a:effectLst/>
                        <a:latin typeface="Times New Roman" panose="02020603050405020304" pitchFamily="18" charset="0"/>
                        <a:ea typeface="Aptos" panose="020B0004020202020204" pitchFamily="34" charset="0"/>
                      </a:endParaRPr>
                    </a:p>
                  </a:txBody>
                  <a:tcPr marL="68580" marR="68580" marT="0" marB="0" anchor="ctr">
                    <a:solidFill>
                      <a:schemeClr val="bg1"/>
                    </a:solidFill>
                  </a:tcPr>
                </a:tc>
                <a:tc>
                  <a:txBody>
                    <a:bodyPr/>
                    <a:lstStyle/>
                    <a:p>
                      <a:pPr marL="0" marR="0" algn="r">
                        <a:buNone/>
                      </a:pPr>
                      <a:endParaRPr lang="en-US" sz="1000" kern="100">
                        <a:effectLst/>
                        <a:latin typeface="Times New Roman" panose="02020603050405020304" pitchFamily="18" charset="0"/>
                        <a:ea typeface="Aptos" panose="020B0004020202020204" pitchFamily="34" charset="0"/>
                      </a:endParaRPr>
                    </a:p>
                  </a:txBody>
                  <a:tcPr marL="68580" marR="68580" marT="0" marB="0" anchor="b">
                    <a:solidFill>
                      <a:schemeClr val="bg1"/>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525" marR="9525" marT="9525" marB="0" anchor="b">
                    <a:solidFill>
                      <a:schemeClr val="bg1"/>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525" marR="9525" marT="9525" marB="0" anchor="b">
                    <a:solidFill>
                      <a:schemeClr val="bg1"/>
                    </a:solidFill>
                  </a:tcPr>
                </a:tc>
                <a:extLst>
                  <a:ext uri="{0D108BD9-81ED-4DB2-BD59-A6C34878D82A}">
                    <a16:rowId xmlns:a16="http://schemas.microsoft.com/office/drawing/2014/main" val="2330407592"/>
                  </a:ext>
                </a:extLst>
              </a:tr>
              <a:tr h="239607">
                <a:tc>
                  <a:txBody>
                    <a:bodyPr/>
                    <a:lstStyle/>
                    <a:p>
                      <a:pPr marL="0" marR="0" algn="r">
                        <a:buNone/>
                      </a:pPr>
                      <a:r>
                        <a:rPr lang="en-US" sz="1200" b="1" kern="0">
                          <a:solidFill>
                            <a:srgbClr val="000000"/>
                          </a:solidFill>
                          <a:effectLst/>
                          <a:latin typeface="Times New Roman" panose="02020603050405020304" pitchFamily="18" charset="0"/>
                          <a:ea typeface="Times New Roman" panose="02020603050405020304" pitchFamily="18" charset="0"/>
                        </a:rPr>
                        <a:t>Public Service Motivation </a:t>
                      </a:r>
                      <a:r>
                        <a:rPr lang="en-US" sz="1200" kern="0">
                          <a:solidFill>
                            <a:srgbClr val="000000"/>
                          </a:solidFill>
                          <a:effectLst/>
                          <a:latin typeface="Times New Roman" panose="02020603050405020304" pitchFamily="18" charset="0"/>
                          <a:ea typeface="Times New Roman" panose="02020603050405020304" pitchFamily="18" charset="0"/>
                        </a:rPr>
                        <a:t> </a:t>
                      </a:r>
                      <a:endParaRPr lang="en-US" sz="1000" kern="100">
                        <a:effectLst/>
                        <a:latin typeface="Times New Roman" panose="02020603050405020304" pitchFamily="18" charset="0"/>
                        <a:ea typeface="Aptos" panose="020B0004020202020204" pitchFamily="34" charset="0"/>
                      </a:endParaRPr>
                    </a:p>
                  </a:txBody>
                  <a:tcPr marL="68580" marR="68580" marT="0" marB="0" anchor="b">
                    <a:solidFill>
                      <a:schemeClr val="bg1"/>
                    </a:solidFill>
                  </a:tcPr>
                </a:tc>
                <a:tc>
                  <a:txBody>
                    <a:bodyPr/>
                    <a:lstStyle/>
                    <a:p>
                      <a:pPr marL="0" marR="0" algn="ctr">
                        <a:buNone/>
                      </a:pPr>
                      <a:r>
                        <a:rPr lang="en-US" sz="1200" kern="0">
                          <a:solidFill>
                            <a:srgbClr val="000000"/>
                          </a:solidFill>
                          <a:effectLst/>
                          <a:latin typeface="Times New Roman" panose="02020603050405020304" pitchFamily="18" charset="0"/>
                          <a:ea typeface="Times New Roman" panose="02020603050405020304" pitchFamily="18" charset="0"/>
                        </a:rPr>
                        <a:t>0.0001</a:t>
                      </a:r>
                      <a:endParaRPr lang="en-US" sz="1000" kern="100">
                        <a:effectLst/>
                        <a:latin typeface="Times New Roman" panose="02020603050405020304" pitchFamily="18" charset="0"/>
                        <a:ea typeface="Aptos" panose="020B0004020202020204" pitchFamily="34" charset="0"/>
                      </a:endParaRPr>
                    </a:p>
                  </a:txBody>
                  <a:tcPr marL="68580" marR="68580" marT="0" marB="0" anchor="ctr">
                    <a:solidFill>
                      <a:schemeClr val="bg1"/>
                    </a:solidFill>
                  </a:tcPr>
                </a:tc>
                <a:tc>
                  <a:txBody>
                    <a:bodyPr/>
                    <a:lstStyle/>
                    <a:p>
                      <a:pPr marL="0" marR="0" algn="ctr">
                        <a:buNone/>
                      </a:pPr>
                      <a:r>
                        <a:rPr lang="en-US" sz="1200" kern="0">
                          <a:solidFill>
                            <a:srgbClr val="000000"/>
                          </a:solidFill>
                          <a:effectLst/>
                          <a:latin typeface="Times New Roman" panose="02020603050405020304" pitchFamily="18" charset="0"/>
                          <a:ea typeface="Times New Roman" panose="02020603050405020304" pitchFamily="18" charset="0"/>
                        </a:rPr>
                        <a:t>Negligible</a:t>
                      </a:r>
                      <a:endParaRPr lang="en-US" sz="1000" kern="100">
                        <a:effectLst/>
                        <a:latin typeface="Times New Roman" panose="02020603050405020304" pitchFamily="18" charset="0"/>
                        <a:ea typeface="Aptos" panose="020B0004020202020204" pitchFamily="34" charset="0"/>
                      </a:endParaRPr>
                    </a:p>
                  </a:txBody>
                  <a:tcPr marL="68580" marR="68580" marT="0" marB="0" anchor="ctr">
                    <a:solidFill>
                      <a:schemeClr val="bg1"/>
                    </a:solidFill>
                  </a:tcPr>
                </a:tc>
                <a:tc>
                  <a:txBody>
                    <a:bodyPr/>
                    <a:lstStyle/>
                    <a:p>
                      <a:pPr marL="0" marR="0" algn="r">
                        <a:buNone/>
                      </a:pPr>
                      <a:endParaRPr lang="en-US" sz="1000" kern="100">
                        <a:effectLst/>
                        <a:latin typeface="Times New Roman" panose="02020603050405020304" pitchFamily="18" charset="0"/>
                        <a:ea typeface="Aptos" panose="020B0004020202020204" pitchFamily="34" charset="0"/>
                      </a:endParaRPr>
                    </a:p>
                  </a:txBody>
                  <a:tcPr marL="68580" marR="68580" marT="0" marB="0" anchor="b">
                    <a:solidFill>
                      <a:schemeClr val="bg1"/>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525" marR="9525" marT="9525" marB="0" anchor="b">
                    <a:solidFill>
                      <a:schemeClr val="bg1"/>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525" marR="9525" marT="9525" marB="0" anchor="b">
                    <a:solidFill>
                      <a:schemeClr val="bg1"/>
                    </a:solidFill>
                  </a:tcPr>
                </a:tc>
                <a:extLst>
                  <a:ext uri="{0D108BD9-81ED-4DB2-BD59-A6C34878D82A}">
                    <a16:rowId xmlns:a16="http://schemas.microsoft.com/office/drawing/2014/main" val="1351151314"/>
                  </a:ext>
                </a:extLst>
              </a:tr>
              <a:tr h="226295">
                <a:tc>
                  <a:txBody>
                    <a:bodyPr/>
                    <a:lstStyle/>
                    <a:p>
                      <a:pPr marL="0" marR="0" algn="r">
                        <a:buNone/>
                      </a:pPr>
                      <a:r>
                        <a:rPr lang="en-US" sz="1200" b="1" kern="0">
                          <a:solidFill>
                            <a:srgbClr val="000000"/>
                          </a:solidFill>
                          <a:effectLst/>
                          <a:latin typeface="Times New Roman" panose="02020603050405020304" pitchFamily="18" charset="0"/>
                          <a:ea typeface="Times New Roman" panose="02020603050405020304" pitchFamily="18" charset="0"/>
                        </a:rPr>
                        <a:t>Overall Wellness </a:t>
                      </a:r>
                      <a:r>
                        <a:rPr lang="en-US" sz="1200" kern="0">
                          <a:solidFill>
                            <a:srgbClr val="000000"/>
                          </a:solidFill>
                          <a:effectLst/>
                          <a:latin typeface="Times New Roman" panose="02020603050405020304" pitchFamily="18" charset="0"/>
                          <a:ea typeface="Times New Roman" panose="02020603050405020304" pitchFamily="18" charset="0"/>
                        </a:rPr>
                        <a:t> </a:t>
                      </a:r>
                      <a:endParaRPr lang="en-US" sz="1000" kern="100">
                        <a:effectLst/>
                        <a:latin typeface="Times New Roman" panose="02020603050405020304" pitchFamily="18" charset="0"/>
                        <a:ea typeface="Aptos" panose="020B0004020202020204" pitchFamily="34" charset="0"/>
                      </a:endParaRPr>
                    </a:p>
                  </a:txBody>
                  <a:tcPr marL="68580" marR="68580" marT="0" marB="0" anchor="b">
                    <a:solidFill>
                      <a:schemeClr val="bg1"/>
                    </a:solidFill>
                  </a:tcPr>
                </a:tc>
                <a:tc>
                  <a:txBody>
                    <a:bodyPr/>
                    <a:lstStyle/>
                    <a:p>
                      <a:pPr marL="0" marR="0" algn="ctr">
                        <a:buNone/>
                      </a:pPr>
                      <a:r>
                        <a:rPr lang="en-US" sz="1200" kern="0">
                          <a:solidFill>
                            <a:srgbClr val="000000"/>
                          </a:solidFill>
                          <a:effectLst/>
                          <a:latin typeface="Times New Roman" panose="02020603050405020304" pitchFamily="18" charset="0"/>
                          <a:ea typeface="Times New Roman" panose="02020603050405020304" pitchFamily="18" charset="0"/>
                        </a:rPr>
                        <a:t>0.0002</a:t>
                      </a:r>
                      <a:endParaRPr lang="en-US" sz="1000" kern="100">
                        <a:effectLst/>
                        <a:latin typeface="Times New Roman" panose="02020603050405020304" pitchFamily="18" charset="0"/>
                        <a:ea typeface="Aptos" panose="020B0004020202020204" pitchFamily="34" charset="0"/>
                      </a:endParaRPr>
                    </a:p>
                  </a:txBody>
                  <a:tcPr marL="68580" marR="68580" marT="0" marB="0" anchor="ctr">
                    <a:solidFill>
                      <a:schemeClr val="bg1"/>
                    </a:solidFill>
                  </a:tcPr>
                </a:tc>
                <a:tc>
                  <a:txBody>
                    <a:bodyPr/>
                    <a:lstStyle/>
                    <a:p>
                      <a:pPr marL="0" marR="0" algn="ctr">
                        <a:buNone/>
                      </a:pPr>
                      <a:r>
                        <a:rPr lang="en-US" sz="1200" kern="0">
                          <a:solidFill>
                            <a:srgbClr val="000000"/>
                          </a:solidFill>
                          <a:effectLst/>
                          <a:latin typeface="Times New Roman" panose="02020603050405020304" pitchFamily="18" charset="0"/>
                          <a:ea typeface="Times New Roman" panose="02020603050405020304" pitchFamily="18" charset="0"/>
                        </a:rPr>
                        <a:t>Negligible</a:t>
                      </a:r>
                      <a:endParaRPr lang="en-US" sz="1000" kern="100">
                        <a:effectLst/>
                        <a:latin typeface="Times New Roman" panose="02020603050405020304" pitchFamily="18" charset="0"/>
                        <a:ea typeface="Aptos" panose="020B0004020202020204" pitchFamily="34" charset="0"/>
                      </a:endParaRPr>
                    </a:p>
                  </a:txBody>
                  <a:tcPr marL="68580" marR="68580" marT="0" marB="0" anchor="ctr">
                    <a:solidFill>
                      <a:schemeClr val="bg1"/>
                    </a:solidFill>
                  </a:tcPr>
                </a:tc>
                <a:tc>
                  <a:txBody>
                    <a:bodyPr/>
                    <a:lstStyle/>
                    <a:p>
                      <a:pPr marL="0" marR="0" algn="r">
                        <a:buNone/>
                      </a:pPr>
                      <a:endParaRPr lang="en-US" sz="1000" kern="100">
                        <a:effectLst/>
                        <a:latin typeface="Times New Roman" panose="02020603050405020304" pitchFamily="18" charset="0"/>
                        <a:ea typeface="Aptos" panose="020B0004020202020204" pitchFamily="34" charset="0"/>
                      </a:endParaRPr>
                    </a:p>
                  </a:txBody>
                  <a:tcPr marL="68580" marR="68580" marT="0" marB="0" anchor="b">
                    <a:solidFill>
                      <a:schemeClr val="bg1"/>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525" marR="9525" marT="9525" marB="0" anchor="b">
                    <a:solidFill>
                      <a:schemeClr val="bg1"/>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525" marR="9525" marT="9525" marB="0" anchor="b">
                    <a:solidFill>
                      <a:schemeClr val="bg1"/>
                    </a:solidFill>
                  </a:tcPr>
                </a:tc>
                <a:extLst>
                  <a:ext uri="{0D108BD9-81ED-4DB2-BD59-A6C34878D82A}">
                    <a16:rowId xmlns:a16="http://schemas.microsoft.com/office/drawing/2014/main" val="640869050"/>
                  </a:ext>
                </a:extLst>
              </a:tr>
              <a:tr h="239607">
                <a:tc>
                  <a:txBody>
                    <a:bodyPr/>
                    <a:lstStyle/>
                    <a:p>
                      <a:pPr marL="0" marR="0" algn="r">
                        <a:buNone/>
                      </a:pPr>
                      <a:r>
                        <a:rPr lang="en-US" sz="1200" b="1" kern="0">
                          <a:solidFill>
                            <a:srgbClr val="000000"/>
                          </a:solidFill>
                          <a:effectLst/>
                          <a:latin typeface="Times New Roman" panose="02020603050405020304" pitchFamily="18" charset="0"/>
                          <a:ea typeface="Times New Roman" panose="02020603050405020304" pitchFamily="18" charset="0"/>
                        </a:rPr>
                        <a:t>Combat Exposure</a:t>
                      </a:r>
                      <a:endParaRPr lang="en-US" sz="1000" kern="100">
                        <a:effectLst/>
                        <a:latin typeface="Times New Roman" panose="02020603050405020304" pitchFamily="18" charset="0"/>
                        <a:ea typeface="Aptos" panose="020B0004020202020204" pitchFamily="34" charset="0"/>
                      </a:endParaRPr>
                    </a:p>
                  </a:txBody>
                  <a:tcPr marL="68580" marR="68580" marT="0" marB="0" anchor="b">
                    <a:solidFill>
                      <a:schemeClr val="bg1"/>
                    </a:solidFill>
                  </a:tcPr>
                </a:tc>
                <a:tc>
                  <a:txBody>
                    <a:bodyPr/>
                    <a:lstStyle/>
                    <a:p>
                      <a:pPr marL="0" marR="0" algn="ctr">
                        <a:buNone/>
                      </a:pPr>
                      <a:r>
                        <a:rPr lang="en-US" sz="1200" kern="0">
                          <a:solidFill>
                            <a:srgbClr val="000000"/>
                          </a:solidFill>
                          <a:effectLst/>
                          <a:latin typeface="Times New Roman" panose="02020603050405020304" pitchFamily="18" charset="0"/>
                          <a:ea typeface="Times New Roman" panose="02020603050405020304" pitchFamily="18" charset="0"/>
                        </a:rPr>
                        <a:t>0.0155</a:t>
                      </a:r>
                      <a:endParaRPr lang="en-US" sz="1000" kern="100">
                        <a:effectLst/>
                        <a:latin typeface="Times New Roman" panose="02020603050405020304" pitchFamily="18" charset="0"/>
                        <a:ea typeface="Aptos" panose="020B0004020202020204" pitchFamily="34" charset="0"/>
                      </a:endParaRPr>
                    </a:p>
                  </a:txBody>
                  <a:tcPr marL="68580" marR="68580" marT="0" marB="0" anchor="ctr">
                    <a:solidFill>
                      <a:schemeClr val="bg1"/>
                    </a:solidFill>
                  </a:tcPr>
                </a:tc>
                <a:tc>
                  <a:txBody>
                    <a:bodyPr/>
                    <a:lstStyle/>
                    <a:p>
                      <a:pPr marL="0" marR="0" algn="ctr">
                        <a:buNone/>
                      </a:pPr>
                      <a:r>
                        <a:rPr lang="en-US" sz="1200" kern="0">
                          <a:solidFill>
                            <a:srgbClr val="000000"/>
                          </a:solidFill>
                          <a:effectLst/>
                          <a:latin typeface="Times New Roman" panose="02020603050405020304" pitchFamily="18" charset="0"/>
                          <a:ea typeface="Times New Roman" panose="02020603050405020304" pitchFamily="18" charset="0"/>
                        </a:rPr>
                        <a:t>Small</a:t>
                      </a:r>
                      <a:endParaRPr lang="en-US" sz="1000" kern="100">
                        <a:effectLst/>
                        <a:latin typeface="Times New Roman" panose="02020603050405020304" pitchFamily="18" charset="0"/>
                        <a:ea typeface="Aptos" panose="020B0004020202020204" pitchFamily="34" charset="0"/>
                      </a:endParaRPr>
                    </a:p>
                  </a:txBody>
                  <a:tcPr marL="68580" marR="68580" marT="0" marB="0" anchor="ctr">
                    <a:solidFill>
                      <a:schemeClr val="bg1"/>
                    </a:solidFill>
                  </a:tcPr>
                </a:tc>
                <a:tc>
                  <a:txBody>
                    <a:bodyPr/>
                    <a:lstStyle/>
                    <a:p>
                      <a:pPr marL="0" marR="0" algn="r">
                        <a:buNone/>
                      </a:pPr>
                      <a:endParaRPr lang="en-US" sz="1000" kern="100">
                        <a:effectLst/>
                        <a:latin typeface="Times New Roman" panose="02020603050405020304" pitchFamily="18" charset="0"/>
                        <a:ea typeface="Aptos" panose="020B0004020202020204" pitchFamily="34" charset="0"/>
                      </a:endParaRPr>
                    </a:p>
                  </a:txBody>
                  <a:tcPr marL="68580" marR="68580" marT="0" marB="0" anchor="b">
                    <a:solidFill>
                      <a:schemeClr val="bg1"/>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525" marR="9525" marT="9525" marB="0" anchor="b">
                    <a:solidFill>
                      <a:schemeClr val="bg1"/>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525" marR="9525" marT="9525" marB="0" anchor="b">
                    <a:solidFill>
                      <a:schemeClr val="bg1"/>
                    </a:solidFill>
                  </a:tcPr>
                </a:tc>
                <a:extLst>
                  <a:ext uri="{0D108BD9-81ED-4DB2-BD59-A6C34878D82A}">
                    <a16:rowId xmlns:a16="http://schemas.microsoft.com/office/drawing/2014/main" val="4232133080"/>
                  </a:ext>
                </a:extLst>
              </a:tr>
              <a:tr h="226295">
                <a:tc>
                  <a:txBody>
                    <a:bodyPr/>
                    <a:lstStyle/>
                    <a:p>
                      <a:pPr marL="0" marR="0" algn="r">
                        <a:buNone/>
                      </a:pPr>
                      <a:r>
                        <a:rPr lang="en-US" sz="1200" b="1" kern="0">
                          <a:solidFill>
                            <a:srgbClr val="000000"/>
                          </a:solidFill>
                          <a:effectLst/>
                          <a:latin typeface="Times New Roman" panose="02020603050405020304" pitchFamily="18" charset="0"/>
                          <a:ea typeface="Times New Roman" panose="02020603050405020304" pitchFamily="18" charset="0"/>
                        </a:rPr>
                        <a:t>Daily Stress</a:t>
                      </a:r>
                      <a:endParaRPr lang="en-US" sz="1000" kern="100">
                        <a:effectLst/>
                        <a:latin typeface="Times New Roman" panose="02020603050405020304" pitchFamily="18" charset="0"/>
                        <a:ea typeface="Aptos" panose="020B0004020202020204" pitchFamily="34" charset="0"/>
                      </a:endParaRPr>
                    </a:p>
                  </a:txBody>
                  <a:tcPr marL="68580" marR="68580" marT="0" marB="0" anchor="b">
                    <a:solidFill>
                      <a:schemeClr val="bg1"/>
                    </a:solidFill>
                  </a:tcPr>
                </a:tc>
                <a:tc>
                  <a:txBody>
                    <a:bodyPr/>
                    <a:lstStyle/>
                    <a:p>
                      <a:pPr marL="0" marR="0" algn="ctr">
                        <a:buNone/>
                      </a:pPr>
                      <a:r>
                        <a:rPr lang="en-US" sz="1200" kern="0">
                          <a:solidFill>
                            <a:srgbClr val="FF0000"/>
                          </a:solidFill>
                          <a:effectLst/>
                          <a:latin typeface="Times New Roman" panose="02020603050405020304" pitchFamily="18" charset="0"/>
                          <a:ea typeface="Times New Roman" panose="02020603050405020304" pitchFamily="18" charset="0"/>
                        </a:rPr>
                        <a:t>0.1541</a:t>
                      </a:r>
                      <a:endParaRPr lang="en-US" sz="1000" kern="100">
                        <a:effectLst/>
                        <a:latin typeface="Times New Roman" panose="02020603050405020304" pitchFamily="18" charset="0"/>
                        <a:ea typeface="Aptos" panose="020B0004020202020204" pitchFamily="34" charset="0"/>
                      </a:endParaRPr>
                    </a:p>
                  </a:txBody>
                  <a:tcPr marL="68580" marR="68580" marT="0" marB="0" anchor="ctr">
                    <a:solidFill>
                      <a:schemeClr val="bg1"/>
                    </a:solidFill>
                  </a:tcPr>
                </a:tc>
                <a:tc>
                  <a:txBody>
                    <a:bodyPr/>
                    <a:lstStyle/>
                    <a:p>
                      <a:pPr marL="0" marR="0" algn="ctr">
                        <a:buNone/>
                      </a:pPr>
                      <a:r>
                        <a:rPr lang="en-US" sz="1200" kern="0">
                          <a:solidFill>
                            <a:srgbClr val="FF0000"/>
                          </a:solidFill>
                          <a:effectLst/>
                          <a:latin typeface="Times New Roman" panose="02020603050405020304" pitchFamily="18" charset="0"/>
                          <a:ea typeface="Times New Roman" panose="02020603050405020304" pitchFamily="18" charset="0"/>
                        </a:rPr>
                        <a:t>Medium to large</a:t>
                      </a:r>
                      <a:endParaRPr lang="en-US" sz="1000" kern="100">
                        <a:effectLst/>
                        <a:latin typeface="Times New Roman" panose="02020603050405020304" pitchFamily="18" charset="0"/>
                        <a:ea typeface="Aptos" panose="020B0004020202020204" pitchFamily="34" charset="0"/>
                      </a:endParaRPr>
                    </a:p>
                  </a:txBody>
                  <a:tcPr marL="68580" marR="68580" marT="0" marB="0" anchor="ctr">
                    <a:solidFill>
                      <a:schemeClr val="bg1"/>
                    </a:solidFill>
                  </a:tcPr>
                </a:tc>
                <a:tc>
                  <a:txBody>
                    <a:bodyPr/>
                    <a:lstStyle/>
                    <a:p>
                      <a:pPr marL="0" marR="0" algn="r">
                        <a:buNone/>
                      </a:pPr>
                      <a:endParaRPr lang="en-US" sz="1000" kern="100">
                        <a:effectLst/>
                        <a:latin typeface="Times New Roman" panose="02020603050405020304" pitchFamily="18" charset="0"/>
                        <a:ea typeface="Aptos" panose="020B0004020202020204" pitchFamily="34" charset="0"/>
                      </a:endParaRPr>
                    </a:p>
                  </a:txBody>
                  <a:tcPr marL="68580" marR="68580" marT="0" marB="0" anchor="b">
                    <a:solidFill>
                      <a:schemeClr val="bg1"/>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525" marR="9525" marT="9525" marB="0" anchor="b">
                    <a:solidFill>
                      <a:schemeClr val="bg1"/>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525" marR="9525" marT="9525" marB="0" anchor="b">
                    <a:solidFill>
                      <a:schemeClr val="bg1"/>
                    </a:solidFill>
                  </a:tcPr>
                </a:tc>
                <a:extLst>
                  <a:ext uri="{0D108BD9-81ED-4DB2-BD59-A6C34878D82A}">
                    <a16:rowId xmlns:a16="http://schemas.microsoft.com/office/drawing/2014/main" val="2241567776"/>
                  </a:ext>
                </a:extLst>
              </a:tr>
              <a:tr h="226295">
                <a:tc>
                  <a:txBody>
                    <a:bodyPr/>
                    <a:lstStyle/>
                    <a:p>
                      <a:pPr marL="0" marR="0" algn="r">
                        <a:buNone/>
                      </a:pPr>
                      <a:r>
                        <a:rPr lang="en-US" sz="1200" b="1" kern="0">
                          <a:solidFill>
                            <a:srgbClr val="000000"/>
                          </a:solidFill>
                          <a:effectLst/>
                          <a:latin typeface="Times New Roman" panose="02020603050405020304" pitchFamily="18" charset="0"/>
                          <a:ea typeface="Times New Roman" panose="02020603050405020304" pitchFamily="18" charset="0"/>
                        </a:rPr>
                        <a:t>Loneliness </a:t>
                      </a:r>
                      <a:r>
                        <a:rPr lang="en-US" sz="1200" kern="0">
                          <a:solidFill>
                            <a:srgbClr val="000000"/>
                          </a:solidFill>
                          <a:effectLst/>
                          <a:latin typeface="Times New Roman" panose="02020603050405020304" pitchFamily="18" charset="0"/>
                          <a:ea typeface="Times New Roman" panose="02020603050405020304" pitchFamily="18" charset="0"/>
                        </a:rPr>
                        <a:t> </a:t>
                      </a:r>
                      <a:endParaRPr lang="en-US" sz="1000" kern="100">
                        <a:effectLst/>
                        <a:latin typeface="Times New Roman" panose="02020603050405020304" pitchFamily="18" charset="0"/>
                        <a:ea typeface="Aptos" panose="020B0004020202020204" pitchFamily="34" charset="0"/>
                      </a:endParaRPr>
                    </a:p>
                  </a:txBody>
                  <a:tcPr marL="68580" marR="68580" marT="0" marB="0" anchor="b">
                    <a:solidFill>
                      <a:schemeClr val="bg1"/>
                    </a:solidFill>
                  </a:tcPr>
                </a:tc>
                <a:tc>
                  <a:txBody>
                    <a:bodyPr/>
                    <a:lstStyle/>
                    <a:p>
                      <a:pPr marL="0" marR="0" algn="ctr">
                        <a:buNone/>
                      </a:pPr>
                      <a:r>
                        <a:rPr lang="en-US" sz="1200" kern="0">
                          <a:solidFill>
                            <a:srgbClr val="000000"/>
                          </a:solidFill>
                          <a:effectLst/>
                          <a:latin typeface="Times New Roman" panose="02020603050405020304" pitchFamily="18" charset="0"/>
                          <a:ea typeface="Times New Roman" panose="02020603050405020304" pitchFamily="18" charset="0"/>
                        </a:rPr>
                        <a:t>0.0243</a:t>
                      </a:r>
                      <a:endParaRPr lang="en-US" sz="1000" kern="100">
                        <a:effectLst/>
                        <a:latin typeface="Times New Roman" panose="02020603050405020304" pitchFamily="18" charset="0"/>
                        <a:ea typeface="Aptos" panose="020B0004020202020204" pitchFamily="34" charset="0"/>
                      </a:endParaRPr>
                    </a:p>
                  </a:txBody>
                  <a:tcPr marL="68580" marR="68580" marT="0" marB="0" anchor="ctr">
                    <a:solidFill>
                      <a:schemeClr val="bg1"/>
                    </a:solidFill>
                  </a:tcPr>
                </a:tc>
                <a:tc>
                  <a:txBody>
                    <a:bodyPr/>
                    <a:lstStyle/>
                    <a:p>
                      <a:pPr marL="0" marR="0" algn="ctr">
                        <a:buNone/>
                      </a:pPr>
                      <a:r>
                        <a:rPr lang="en-US" sz="1200" kern="0">
                          <a:solidFill>
                            <a:srgbClr val="000000"/>
                          </a:solidFill>
                          <a:effectLst/>
                          <a:latin typeface="Times New Roman" panose="02020603050405020304" pitchFamily="18" charset="0"/>
                          <a:ea typeface="Times New Roman" panose="02020603050405020304" pitchFamily="18" charset="0"/>
                        </a:rPr>
                        <a:t>Small</a:t>
                      </a:r>
                      <a:endParaRPr lang="en-US" sz="1000" kern="100">
                        <a:effectLst/>
                        <a:latin typeface="Times New Roman" panose="02020603050405020304" pitchFamily="18" charset="0"/>
                        <a:ea typeface="Aptos" panose="020B0004020202020204" pitchFamily="34" charset="0"/>
                      </a:endParaRPr>
                    </a:p>
                  </a:txBody>
                  <a:tcPr marL="68580" marR="68580" marT="0" marB="0" anchor="ctr">
                    <a:solidFill>
                      <a:schemeClr val="bg1"/>
                    </a:solidFill>
                  </a:tcPr>
                </a:tc>
                <a:tc>
                  <a:txBody>
                    <a:bodyPr/>
                    <a:lstStyle/>
                    <a:p>
                      <a:pPr marL="0" marR="0" algn="r">
                        <a:buNone/>
                      </a:pPr>
                      <a:endParaRPr lang="en-US" sz="1000" kern="100">
                        <a:effectLst/>
                        <a:latin typeface="Times New Roman" panose="02020603050405020304" pitchFamily="18" charset="0"/>
                        <a:ea typeface="Aptos" panose="020B0004020202020204" pitchFamily="34" charset="0"/>
                      </a:endParaRPr>
                    </a:p>
                  </a:txBody>
                  <a:tcPr marL="68580" marR="68580" marT="0" marB="0" anchor="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solidFill>
                      <a:schemeClr val="bg1"/>
                    </a:solidFill>
                  </a:tcPr>
                </a:tc>
                <a:extLst>
                  <a:ext uri="{0D108BD9-81ED-4DB2-BD59-A6C34878D82A}">
                    <a16:rowId xmlns:a16="http://schemas.microsoft.com/office/drawing/2014/main" val="3474680152"/>
                  </a:ext>
                </a:extLst>
              </a:tr>
              <a:tr h="226295">
                <a:tc>
                  <a:txBody>
                    <a:bodyPr/>
                    <a:lstStyle/>
                    <a:p>
                      <a:pPr marL="0" marR="0" algn="r">
                        <a:buNone/>
                      </a:pPr>
                      <a:r>
                        <a:rPr lang="en-US" sz="1200" b="1" kern="0">
                          <a:solidFill>
                            <a:srgbClr val="000000"/>
                          </a:solidFill>
                          <a:effectLst/>
                          <a:latin typeface="Times New Roman" panose="02020603050405020304" pitchFamily="18" charset="0"/>
                          <a:ea typeface="Times New Roman" panose="02020603050405020304" pitchFamily="18" charset="0"/>
                        </a:rPr>
                        <a:t>Moral Injury</a:t>
                      </a:r>
                      <a:endParaRPr lang="en-US" sz="1000" kern="100">
                        <a:effectLst/>
                        <a:latin typeface="Times New Roman" panose="02020603050405020304" pitchFamily="18" charset="0"/>
                        <a:ea typeface="Aptos" panose="020B0004020202020204" pitchFamily="34" charset="0"/>
                      </a:endParaRPr>
                    </a:p>
                  </a:txBody>
                  <a:tcPr marL="68580" marR="68580" marT="0" marB="0" anchor="b">
                    <a:solidFill>
                      <a:schemeClr val="bg1"/>
                    </a:solidFill>
                  </a:tcPr>
                </a:tc>
                <a:tc>
                  <a:txBody>
                    <a:bodyPr/>
                    <a:lstStyle/>
                    <a:p>
                      <a:pPr marL="0" marR="0" algn="ctr">
                        <a:buNone/>
                      </a:pPr>
                      <a:r>
                        <a:rPr lang="en-US" sz="1200" kern="0">
                          <a:solidFill>
                            <a:srgbClr val="FF0000"/>
                          </a:solidFill>
                          <a:effectLst/>
                          <a:latin typeface="Times New Roman" panose="02020603050405020304" pitchFamily="18" charset="0"/>
                          <a:ea typeface="Times New Roman" panose="02020603050405020304" pitchFamily="18" charset="0"/>
                        </a:rPr>
                        <a:t>0.0773</a:t>
                      </a:r>
                      <a:endParaRPr lang="en-US" sz="1000" kern="100">
                        <a:effectLst/>
                        <a:latin typeface="Times New Roman" panose="02020603050405020304" pitchFamily="18" charset="0"/>
                        <a:ea typeface="Aptos" panose="020B0004020202020204" pitchFamily="34" charset="0"/>
                      </a:endParaRPr>
                    </a:p>
                  </a:txBody>
                  <a:tcPr marL="68580" marR="68580" marT="0" marB="0" anchor="ctr">
                    <a:solidFill>
                      <a:schemeClr val="bg1"/>
                    </a:solidFill>
                  </a:tcPr>
                </a:tc>
                <a:tc>
                  <a:txBody>
                    <a:bodyPr/>
                    <a:lstStyle/>
                    <a:p>
                      <a:pPr marL="0" marR="0" algn="ctr">
                        <a:buNone/>
                      </a:pPr>
                      <a:r>
                        <a:rPr lang="en-US" sz="1200" kern="0">
                          <a:solidFill>
                            <a:srgbClr val="FF0000"/>
                          </a:solidFill>
                          <a:effectLst/>
                          <a:latin typeface="Times New Roman" panose="02020603050405020304" pitchFamily="18" charset="0"/>
                          <a:ea typeface="Times New Roman" panose="02020603050405020304" pitchFamily="18" charset="0"/>
                        </a:rPr>
                        <a:t>Medium</a:t>
                      </a:r>
                      <a:endParaRPr lang="en-US" sz="1000" kern="100">
                        <a:effectLst/>
                        <a:latin typeface="Times New Roman" panose="02020603050405020304" pitchFamily="18" charset="0"/>
                        <a:ea typeface="Aptos" panose="020B0004020202020204" pitchFamily="34" charset="0"/>
                      </a:endParaRPr>
                    </a:p>
                  </a:txBody>
                  <a:tcPr marL="68580" marR="68580" marT="0" marB="0" anchor="ctr">
                    <a:solidFill>
                      <a:schemeClr val="bg1"/>
                    </a:solidFill>
                  </a:tcPr>
                </a:tc>
                <a:tc>
                  <a:txBody>
                    <a:bodyPr/>
                    <a:lstStyle/>
                    <a:p>
                      <a:pPr marL="0" marR="0" algn="r">
                        <a:buNone/>
                      </a:pPr>
                      <a:endParaRPr lang="en-US" sz="1000" kern="100">
                        <a:effectLst/>
                        <a:latin typeface="Times New Roman" panose="02020603050405020304" pitchFamily="18" charset="0"/>
                        <a:ea typeface="Aptos" panose="020B0004020202020204" pitchFamily="34" charset="0"/>
                      </a:endParaRPr>
                    </a:p>
                  </a:txBody>
                  <a:tcPr marL="68580" marR="68580" marT="0" marB="0" anchor="b">
                    <a:solidFill>
                      <a:schemeClr val="bg1"/>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525" marR="9525" marT="9525" marB="0" anchor="b">
                    <a:solidFill>
                      <a:schemeClr val="bg1"/>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525" marR="9525" marT="9525" marB="0" anchor="b">
                    <a:solidFill>
                      <a:schemeClr val="bg1"/>
                    </a:solidFill>
                  </a:tcPr>
                </a:tc>
                <a:extLst>
                  <a:ext uri="{0D108BD9-81ED-4DB2-BD59-A6C34878D82A}">
                    <a16:rowId xmlns:a16="http://schemas.microsoft.com/office/drawing/2014/main" val="2896190407"/>
                  </a:ext>
                </a:extLst>
              </a:tr>
              <a:tr h="226295">
                <a:tc>
                  <a:txBody>
                    <a:bodyPr/>
                    <a:lstStyle/>
                    <a:p>
                      <a:pPr marL="0" marR="0" algn="r">
                        <a:buNone/>
                      </a:pPr>
                      <a:r>
                        <a:rPr lang="en-US" sz="1200" b="1" kern="0">
                          <a:solidFill>
                            <a:srgbClr val="000000"/>
                          </a:solidFill>
                          <a:effectLst/>
                          <a:latin typeface="Times New Roman" panose="02020603050405020304" pitchFamily="18" charset="0"/>
                          <a:ea typeface="Times New Roman" panose="02020603050405020304" pitchFamily="18" charset="0"/>
                        </a:rPr>
                        <a:t>Self-Stigmatization</a:t>
                      </a:r>
                      <a:endParaRPr lang="en-US" sz="1000" kern="100">
                        <a:effectLst/>
                        <a:latin typeface="Times New Roman" panose="02020603050405020304" pitchFamily="18" charset="0"/>
                        <a:ea typeface="Aptos" panose="020B0004020202020204" pitchFamily="34" charset="0"/>
                      </a:endParaRPr>
                    </a:p>
                  </a:txBody>
                  <a:tcPr marL="68580" marR="68580" marT="0" marB="0" anchor="b">
                    <a:solidFill>
                      <a:schemeClr val="bg1"/>
                    </a:solidFill>
                  </a:tcPr>
                </a:tc>
                <a:tc>
                  <a:txBody>
                    <a:bodyPr/>
                    <a:lstStyle/>
                    <a:p>
                      <a:pPr marL="0" marR="0" algn="ctr">
                        <a:buNone/>
                      </a:pPr>
                      <a:r>
                        <a:rPr lang="en-US" sz="1200" kern="0">
                          <a:solidFill>
                            <a:srgbClr val="000000"/>
                          </a:solidFill>
                          <a:effectLst/>
                          <a:latin typeface="Times New Roman" panose="02020603050405020304" pitchFamily="18" charset="0"/>
                          <a:ea typeface="Times New Roman" panose="02020603050405020304" pitchFamily="18" charset="0"/>
                        </a:rPr>
                        <a:t>0.0016</a:t>
                      </a:r>
                      <a:endParaRPr lang="en-US" sz="1000" kern="100">
                        <a:effectLst/>
                        <a:latin typeface="Times New Roman" panose="02020603050405020304" pitchFamily="18" charset="0"/>
                        <a:ea typeface="Aptos" panose="020B0004020202020204" pitchFamily="34" charset="0"/>
                      </a:endParaRPr>
                    </a:p>
                  </a:txBody>
                  <a:tcPr marL="68580" marR="68580" marT="0" marB="0" anchor="ctr">
                    <a:solidFill>
                      <a:schemeClr val="bg1"/>
                    </a:solidFill>
                  </a:tcPr>
                </a:tc>
                <a:tc>
                  <a:txBody>
                    <a:bodyPr/>
                    <a:lstStyle/>
                    <a:p>
                      <a:pPr marL="0" marR="0" algn="ctr">
                        <a:buNone/>
                      </a:pPr>
                      <a:r>
                        <a:rPr lang="en-US" sz="1200" kern="0">
                          <a:solidFill>
                            <a:srgbClr val="000000"/>
                          </a:solidFill>
                          <a:effectLst/>
                          <a:latin typeface="Times New Roman" panose="02020603050405020304" pitchFamily="18" charset="0"/>
                          <a:ea typeface="Times New Roman" panose="02020603050405020304" pitchFamily="18" charset="0"/>
                        </a:rPr>
                        <a:t>Very small</a:t>
                      </a:r>
                      <a:endParaRPr lang="en-US" sz="1000" kern="100">
                        <a:effectLst/>
                        <a:latin typeface="Times New Roman" panose="02020603050405020304" pitchFamily="18" charset="0"/>
                        <a:ea typeface="Aptos" panose="020B0004020202020204" pitchFamily="34" charset="0"/>
                      </a:endParaRPr>
                    </a:p>
                  </a:txBody>
                  <a:tcPr marL="68580" marR="68580" marT="0" marB="0" anchor="ctr">
                    <a:solidFill>
                      <a:schemeClr val="bg1"/>
                    </a:solidFill>
                  </a:tcPr>
                </a:tc>
                <a:tc>
                  <a:txBody>
                    <a:bodyPr/>
                    <a:lstStyle/>
                    <a:p>
                      <a:pPr marL="0" marR="0" algn="r">
                        <a:buNone/>
                      </a:pPr>
                      <a:endParaRPr lang="en-US" sz="1000" kern="100">
                        <a:effectLst/>
                        <a:latin typeface="Times New Roman" panose="02020603050405020304" pitchFamily="18" charset="0"/>
                        <a:ea typeface="Aptos" panose="020B0004020202020204" pitchFamily="34" charset="0"/>
                      </a:endParaRPr>
                    </a:p>
                  </a:txBody>
                  <a:tcPr marL="68580" marR="68580" marT="0" marB="0" anchor="b">
                    <a:solidFill>
                      <a:schemeClr val="bg1"/>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525" marR="9525" marT="9525" marB="0" anchor="b">
                    <a:solidFill>
                      <a:schemeClr val="bg1"/>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525" marR="9525" marT="9525" marB="0" anchor="b">
                    <a:solidFill>
                      <a:schemeClr val="bg1"/>
                    </a:solidFill>
                  </a:tcPr>
                </a:tc>
                <a:extLst>
                  <a:ext uri="{0D108BD9-81ED-4DB2-BD59-A6C34878D82A}">
                    <a16:rowId xmlns:a16="http://schemas.microsoft.com/office/drawing/2014/main" val="3600961463"/>
                  </a:ext>
                </a:extLst>
              </a:tr>
              <a:tr h="226295">
                <a:tc>
                  <a:txBody>
                    <a:bodyPr/>
                    <a:lstStyle/>
                    <a:p>
                      <a:pPr marL="0" marR="0" algn="r">
                        <a:buNone/>
                      </a:pPr>
                      <a:r>
                        <a:rPr lang="en-US" sz="1200" b="1" kern="0">
                          <a:solidFill>
                            <a:srgbClr val="000000"/>
                          </a:solidFill>
                          <a:effectLst/>
                          <a:latin typeface="Times New Roman" panose="02020603050405020304" pitchFamily="18" charset="0"/>
                          <a:ea typeface="Times New Roman" panose="02020603050405020304" pitchFamily="18" charset="0"/>
                        </a:rPr>
                        <a:t>Suicide Risk</a:t>
                      </a:r>
                      <a:endParaRPr lang="en-US" sz="1000" kern="100">
                        <a:effectLst/>
                        <a:latin typeface="Times New Roman" panose="02020603050405020304" pitchFamily="18" charset="0"/>
                        <a:ea typeface="Aptos" panose="020B0004020202020204" pitchFamily="34" charset="0"/>
                      </a:endParaRPr>
                    </a:p>
                  </a:txBody>
                  <a:tcPr marL="68580" marR="68580" marT="0" marB="0" anchor="b">
                    <a:solidFill>
                      <a:schemeClr val="bg1"/>
                    </a:solidFill>
                  </a:tcPr>
                </a:tc>
                <a:tc>
                  <a:txBody>
                    <a:bodyPr/>
                    <a:lstStyle/>
                    <a:p>
                      <a:pPr marL="0" marR="0" algn="ctr">
                        <a:buNone/>
                      </a:pPr>
                      <a:r>
                        <a:rPr lang="en-US" sz="1200" kern="0">
                          <a:solidFill>
                            <a:srgbClr val="FF0000"/>
                          </a:solidFill>
                          <a:effectLst/>
                          <a:latin typeface="Times New Roman" panose="02020603050405020304" pitchFamily="18" charset="0"/>
                          <a:ea typeface="Times New Roman" panose="02020603050405020304" pitchFamily="18" charset="0"/>
                        </a:rPr>
                        <a:t>0.2313</a:t>
                      </a:r>
                      <a:endParaRPr lang="en-US" sz="1000" kern="100">
                        <a:effectLst/>
                        <a:latin typeface="Times New Roman" panose="02020603050405020304" pitchFamily="18" charset="0"/>
                        <a:ea typeface="Aptos" panose="020B0004020202020204" pitchFamily="34" charset="0"/>
                      </a:endParaRPr>
                    </a:p>
                  </a:txBody>
                  <a:tcPr marL="68580" marR="68580" marT="0" marB="0" anchor="ctr">
                    <a:solidFill>
                      <a:schemeClr val="bg1"/>
                    </a:solidFill>
                  </a:tcPr>
                </a:tc>
                <a:tc>
                  <a:txBody>
                    <a:bodyPr/>
                    <a:lstStyle/>
                    <a:p>
                      <a:pPr marL="0" marR="0" algn="ctr">
                        <a:buNone/>
                      </a:pPr>
                      <a:r>
                        <a:rPr lang="en-US" sz="1200" kern="0">
                          <a:solidFill>
                            <a:srgbClr val="FF0000"/>
                          </a:solidFill>
                          <a:effectLst/>
                          <a:latin typeface="Times New Roman" panose="02020603050405020304" pitchFamily="18" charset="0"/>
                          <a:ea typeface="Times New Roman" panose="02020603050405020304" pitchFamily="18" charset="0"/>
                        </a:rPr>
                        <a:t>Large</a:t>
                      </a:r>
                      <a:endParaRPr lang="en-US" sz="1000" kern="100">
                        <a:effectLst/>
                        <a:latin typeface="Times New Roman" panose="02020603050405020304" pitchFamily="18" charset="0"/>
                        <a:ea typeface="Aptos" panose="020B0004020202020204" pitchFamily="34" charset="0"/>
                      </a:endParaRPr>
                    </a:p>
                  </a:txBody>
                  <a:tcPr marL="68580" marR="68580" marT="0" marB="0" anchor="ctr">
                    <a:solidFill>
                      <a:schemeClr val="bg1"/>
                    </a:solidFill>
                  </a:tcPr>
                </a:tc>
                <a:tc>
                  <a:txBody>
                    <a:bodyPr/>
                    <a:lstStyle/>
                    <a:p>
                      <a:pPr marL="0" marR="0" algn="r">
                        <a:buNone/>
                      </a:pPr>
                      <a:endParaRPr lang="en-US" sz="1000" kern="100">
                        <a:effectLst/>
                        <a:latin typeface="Times New Roman" panose="02020603050405020304" pitchFamily="18" charset="0"/>
                        <a:ea typeface="Aptos" panose="020B0004020202020204" pitchFamily="34" charset="0"/>
                      </a:endParaRPr>
                    </a:p>
                  </a:txBody>
                  <a:tcPr marL="68580" marR="68580" marT="0" marB="0" anchor="b">
                    <a:solidFill>
                      <a:schemeClr val="bg1"/>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525" marR="9525" marT="9525" marB="0" anchor="b">
                    <a:solidFill>
                      <a:schemeClr val="bg1"/>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525" marR="9525" marT="9525" marB="0" anchor="b">
                    <a:solidFill>
                      <a:schemeClr val="bg1"/>
                    </a:solidFill>
                  </a:tcPr>
                </a:tc>
                <a:extLst>
                  <a:ext uri="{0D108BD9-81ED-4DB2-BD59-A6C34878D82A}">
                    <a16:rowId xmlns:a16="http://schemas.microsoft.com/office/drawing/2014/main" val="3250865418"/>
                  </a:ext>
                </a:extLst>
              </a:tr>
              <a:tr h="226295">
                <a:tc>
                  <a:txBody>
                    <a:bodyPr/>
                    <a:lstStyle/>
                    <a:p>
                      <a:pPr marL="0" marR="0" algn="r">
                        <a:buNone/>
                      </a:pPr>
                      <a:r>
                        <a:rPr lang="en-US" sz="1200" b="1" kern="0">
                          <a:solidFill>
                            <a:srgbClr val="000000"/>
                          </a:solidFill>
                          <a:effectLst/>
                          <a:latin typeface="Times New Roman" panose="02020603050405020304" pitchFamily="18" charset="0"/>
                          <a:ea typeface="Times New Roman" panose="02020603050405020304" pitchFamily="18" charset="0"/>
                        </a:rPr>
                        <a:t>History of Traumatic Brain Injury</a:t>
                      </a:r>
                      <a:endParaRPr lang="en-US" sz="1000" kern="100">
                        <a:effectLst/>
                        <a:latin typeface="Times New Roman" panose="02020603050405020304" pitchFamily="18" charset="0"/>
                        <a:ea typeface="Aptos" panose="020B0004020202020204" pitchFamily="34" charset="0"/>
                      </a:endParaRPr>
                    </a:p>
                  </a:txBody>
                  <a:tcPr marL="68580" marR="68580" marT="0" marB="0" anchor="b">
                    <a:solidFill>
                      <a:schemeClr val="bg1"/>
                    </a:solidFill>
                  </a:tcPr>
                </a:tc>
                <a:tc>
                  <a:txBody>
                    <a:bodyPr/>
                    <a:lstStyle/>
                    <a:p>
                      <a:pPr marL="0" marR="0" algn="ctr">
                        <a:buNone/>
                      </a:pPr>
                      <a:r>
                        <a:rPr lang="en-US" sz="1200" kern="0">
                          <a:solidFill>
                            <a:srgbClr val="000000"/>
                          </a:solidFill>
                          <a:effectLst/>
                          <a:latin typeface="Times New Roman" panose="02020603050405020304" pitchFamily="18" charset="0"/>
                          <a:ea typeface="Times New Roman" panose="02020603050405020304" pitchFamily="18" charset="0"/>
                        </a:rPr>
                        <a:t>0.0001</a:t>
                      </a:r>
                      <a:endParaRPr lang="en-US" sz="1000" kern="100">
                        <a:effectLst/>
                        <a:latin typeface="Times New Roman" panose="02020603050405020304" pitchFamily="18" charset="0"/>
                        <a:ea typeface="Aptos" panose="020B0004020202020204" pitchFamily="34" charset="0"/>
                      </a:endParaRPr>
                    </a:p>
                  </a:txBody>
                  <a:tcPr marL="68580" marR="68580" marT="0" marB="0" anchor="ctr">
                    <a:solidFill>
                      <a:schemeClr val="bg1"/>
                    </a:solidFill>
                  </a:tcPr>
                </a:tc>
                <a:tc>
                  <a:txBody>
                    <a:bodyPr/>
                    <a:lstStyle/>
                    <a:p>
                      <a:pPr marL="0" marR="0" algn="ctr">
                        <a:buNone/>
                      </a:pPr>
                      <a:r>
                        <a:rPr lang="en-US" sz="1200" kern="0">
                          <a:solidFill>
                            <a:srgbClr val="000000"/>
                          </a:solidFill>
                          <a:effectLst/>
                          <a:latin typeface="Times New Roman" panose="02020603050405020304" pitchFamily="18" charset="0"/>
                          <a:ea typeface="Times New Roman" panose="02020603050405020304" pitchFamily="18" charset="0"/>
                        </a:rPr>
                        <a:t>Negligible</a:t>
                      </a:r>
                      <a:endParaRPr lang="en-US" sz="1000" kern="100">
                        <a:effectLst/>
                        <a:latin typeface="Times New Roman" panose="02020603050405020304" pitchFamily="18" charset="0"/>
                        <a:ea typeface="Aptos" panose="020B0004020202020204" pitchFamily="34" charset="0"/>
                      </a:endParaRPr>
                    </a:p>
                  </a:txBody>
                  <a:tcPr marL="68580" marR="68580" marT="0" marB="0" anchor="ctr">
                    <a:solidFill>
                      <a:schemeClr val="bg1"/>
                    </a:solidFill>
                  </a:tcPr>
                </a:tc>
                <a:tc>
                  <a:txBody>
                    <a:bodyPr/>
                    <a:lstStyle/>
                    <a:p>
                      <a:pPr marL="0" marR="0" algn="r">
                        <a:buNone/>
                      </a:pPr>
                      <a:endParaRPr lang="en-US" sz="1000" kern="100">
                        <a:effectLst/>
                        <a:latin typeface="Times New Roman" panose="02020603050405020304" pitchFamily="18" charset="0"/>
                        <a:ea typeface="Aptos" panose="020B0004020202020204" pitchFamily="34" charset="0"/>
                      </a:endParaRPr>
                    </a:p>
                  </a:txBody>
                  <a:tcPr marL="68580" marR="68580" marT="0" marB="0" anchor="b">
                    <a:solidFill>
                      <a:schemeClr val="bg1"/>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525" marR="9525" marT="9525" marB="0" anchor="b">
                    <a:solidFill>
                      <a:schemeClr val="bg1"/>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525" marR="9525" marT="9525" marB="0" anchor="b">
                    <a:solidFill>
                      <a:schemeClr val="bg1"/>
                    </a:solidFill>
                  </a:tcPr>
                </a:tc>
                <a:extLst>
                  <a:ext uri="{0D108BD9-81ED-4DB2-BD59-A6C34878D82A}">
                    <a16:rowId xmlns:a16="http://schemas.microsoft.com/office/drawing/2014/main" val="417637731"/>
                  </a:ext>
                </a:extLst>
              </a:tr>
              <a:tr h="226295">
                <a:tc>
                  <a:txBody>
                    <a:bodyPr/>
                    <a:lstStyle/>
                    <a:p>
                      <a:pPr marL="0" marR="0">
                        <a:buNone/>
                      </a:pPr>
                      <a:r>
                        <a:rPr lang="en-US" sz="1200" b="1" kern="0">
                          <a:solidFill>
                            <a:srgbClr val="FFFFFF"/>
                          </a:solidFill>
                          <a:effectLst/>
                          <a:latin typeface="Times New Roman" panose="02020603050405020304" pitchFamily="18" charset="0"/>
                          <a:ea typeface="Times New Roman" panose="02020603050405020304" pitchFamily="18" charset="0"/>
                        </a:rPr>
                        <a:t>Confounders</a:t>
                      </a:r>
                      <a:endParaRPr lang="en-US" sz="1000" kern="100">
                        <a:effectLst/>
                        <a:latin typeface="Times New Roman" panose="02020603050405020304" pitchFamily="18" charset="0"/>
                        <a:ea typeface="Aptos" panose="020B0004020202020204" pitchFamily="34" charset="0"/>
                      </a:endParaRPr>
                    </a:p>
                  </a:txBody>
                  <a:tcPr marL="68580" marR="68580" marT="0" marB="0">
                    <a:solidFill>
                      <a:schemeClr val="bg1"/>
                    </a:solidFill>
                  </a:tcPr>
                </a:tc>
                <a:tc>
                  <a:txBody>
                    <a:bodyPr/>
                    <a:lstStyle/>
                    <a:p>
                      <a:pPr marL="0" marR="0" algn="ctr">
                        <a:buNone/>
                      </a:pPr>
                      <a:r>
                        <a:rPr lang="en-US" sz="1200" kern="0">
                          <a:solidFill>
                            <a:srgbClr val="000000"/>
                          </a:solidFill>
                          <a:effectLst/>
                          <a:latin typeface="Times New Roman" panose="02020603050405020304" pitchFamily="18" charset="0"/>
                          <a:ea typeface="Times New Roman" panose="02020603050405020304" pitchFamily="18" charset="0"/>
                        </a:rPr>
                        <a:t> </a:t>
                      </a:r>
                      <a:endParaRPr lang="en-US" sz="1000" kern="100">
                        <a:effectLst/>
                        <a:latin typeface="Times New Roman" panose="02020603050405020304" pitchFamily="18" charset="0"/>
                        <a:ea typeface="Aptos" panose="020B0004020202020204" pitchFamily="34" charset="0"/>
                      </a:endParaRPr>
                    </a:p>
                  </a:txBody>
                  <a:tcPr marL="68580" marR="68580" marT="0" marB="0" anchor="ctr">
                    <a:solidFill>
                      <a:schemeClr val="bg1"/>
                    </a:solidFill>
                  </a:tcPr>
                </a:tc>
                <a:tc>
                  <a:txBody>
                    <a:bodyPr/>
                    <a:lstStyle/>
                    <a:p>
                      <a:pPr marL="0" marR="0" algn="ctr">
                        <a:buNone/>
                      </a:pPr>
                      <a:r>
                        <a:rPr lang="en-US" sz="1200" kern="0">
                          <a:solidFill>
                            <a:srgbClr val="000000"/>
                          </a:solidFill>
                          <a:effectLst/>
                          <a:latin typeface="Times New Roman" panose="02020603050405020304" pitchFamily="18" charset="0"/>
                          <a:ea typeface="Times New Roman" panose="02020603050405020304" pitchFamily="18" charset="0"/>
                        </a:rPr>
                        <a:t> </a:t>
                      </a:r>
                      <a:endParaRPr lang="en-US" sz="1000" kern="100">
                        <a:effectLst/>
                        <a:latin typeface="Times New Roman" panose="02020603050405020304" pitchFamily="18" charset="0"/>
                        <a:ea typeface="Aptos" panose="020B0004020202020204" pitchFamily="34" charset="0"/>
                      </a:endParaRPr>
                    </a:p>
                  </a:txBody>
                  <a:tcPr marL="68580" marR="68580" marT="0" marB="0" anchor="ctr">
                    <a:solidFill>
                      <a:schemeClr val="bg1"/>
                    </a:solidFill>
                  </a:tcPr>
                </a:tc>
                <a:tc>
                  <a:txBody>
                    <a:bodyPr/>
                    <a:lstStyle/>
                    <a:p>
                      <a:pPr marL="0" marR="0">
                        <a:buNone/>
                      </a:pPr>
                      <a:endParaRPr lang="en-US" sz="1000" kern="100">
                        <a:effectLst/>
                        <a:latin typeface="Times New Roman" panose="02020603050405020304" pitchFamily="18" charset="0"/>
                        <a:ea typeface="Aptos" panose="020B0004020202020204" pitchFamily="34" charset="0"/>
                      </a:endParaRPr>
                    </a:p>
                  </a:txBody>
                  <a:tcPr marL="68580" marR="68580" marT="0" marB="0">
                    <a:solidFill>
                      <a:schemeClr val="bg1"/>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525" marR="9525" marT="9525" marB="0" anchor="b">
                    <a:solidFill>
                      <a:schemeClr val="bg1"/>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525" marR="9525" marT="9525" marB="0" anchor="b">
                    <a:solidFill>
                      <a:schemeClr val="bg1"/>
                    </a:solidFill>
                  </a:tcPr>
                </a:tc>
                <a:extLst>
                  <a:ext uri="{0D108BD9-81ED-4DB2-BD59-A6C34878D82A}">
                    <a16:rowId xmlns:a16="http://schemas.microsoft.com/office/drawing/2014/main" val="1890236677"/>
                  </a:ext>
                </a:extLst>
              </a:tr>
              <a:tr h="226295">
                <a:tc>
                  <a:txBody>
                    <a:bodyPr/>
                    <a:lstStyle/>
                    <a:p>
                      <a:pPr marL="0" marR="0" algn="r">
                        <a:buNone/>
                      </a:pPr>
                      <a:r>
                        <a:rPr lang="en-US" sz="1200" b="1" kern="0">
                          <a:solidFill>
                            <a:srgbClr val="000000"/>
                          </a:solidFill>
                          <a:effectLst/>
                          <a:latin typeface="Times New Roman" panose="02020603050405020304" pitchFamily="18" charset="0"/>
                          <a:ea typeface="Times New Roman" panose="02020603050405020304" pitchFamily="18" charset="0"/>
                        </a:rPr>
                        <a:t>Age</a:t>
                      </a:r>
                      <a:endParaRPr lang="en-US" sz="1000" kern="100">
                        <a:effectLst/>
                        <a:latin typeface="Times New Roman" panose="02020603050405020304" pitchFamily="18" charset="0"/>
                        <a:ea typeface="Aptos" panose="020B0004020202020204" pitchFamily="34" charset="0"/>
                      </a:endParaRPr>
                    </a:p>
                  </a:txBody>
                  <a:tcPr marL="68580" marR="68580" marT="0" marB="0" anchor="b">
                    <a:solidFill>
                      <a:schemeClr val="bg1"/>
                    </a:solidFill>
                  </a:tcPr>
                </a:tc>
                <a:tc>
                  <a:txBody>
                    <a:bodyPr/>
                    <a:lstStyle/>
                    <a:p>
                      <a:pPr marL="0" marR="0" algn="ctr">
                        <a:buNone/>
                      </a:pPr>
                      <a:r>
                        <a:rPr lang="en-US" sz="1200" kern="0">
                          <a:solidFill>
                            <a:srgbClr val="000000"/>
                          </a:solidFill>
                          <a:effectLst/>
                          <a:latin typeface="Times New Roman" panose="02020603050405020304" pitchFamily="18" charset="0"/>
                          <a:ea typeface="Times New Roman" panose="02020603050405020304" pitchFamily="18" charset="0"/>
                        </a:rPr>
                        <a:t>0</a:t>
                      </a:r>
                      <a:endParaRPr lang="en-US" sz="1000" kern="100">
                        <a:effectLst/>
                        <a:latin typeface="Times New Roman" panose="02020603050405020304" pitchFamily="18" charset="0"/>
                        <a:ea typeface="Aptos" panose="020B0004020202020204" pitchFamily="34" charset="0"/>
                      </a:endParaRPr>
                    </a:p>
                  </a:txBody>
                  <a:tcPr marL="68580" marR="68580" marT="0" marB="0" anchor="ctr">
                    <a:solidFill>
                      <a:schemeClr val="bg1"/>
                    </a:solidFill>
                  </a:tcPr>
                </a:tc>
                <a:tc>
                  <a:txBody>
                    <a:bodyPr/>
                    <a:lstStyle/>
                    <a:p>
                      <a:pPr marL="0" marR="0" algn="ctr">
                        <a:buNone/>
                      </a:pPr>
                      <a:r>
                        <a:rPr lang="en-US" sz="1200" kern="0">
                          <a:solidFill>
                            <a:srgbClr val="000000"/>
                          </a:solidFill>
                          <a:effectLst/>
                          <a:latin typeface="Times New Roman" panose="02020603050405020304" pitchFamily="18" charset="0"/>
                          <a:ea typeface="Times New Roman" panose="02020603050405020304" pitchFamily="18" charset="0"/>
                        </a:rPr>
                        <a:t>Negligible</a:t>
                      </a:r>
                      <a:endParaRPr lang="en-US" sz="1000" kern="100">
                        <a:effectLst/>
                        <a:latin typeface="Times New Roman" panose="02020603050405020304" pitchFamily="18" charset="0"/>
                        <a:ea typeface="Aptos" panose="020B0004020202020204" pitchFamily="34" charset="0"/>
                      </a:endParaRPr>
                    </a:p>
                  </a:txBody>
                  <a:tcPr marL="68580" marR="68580" marT="0" marB="0" anchor="ctr">
                    <a:solidFill>
                      <a:schemeClr val="bg1"/>
                    </a:solidFill>
                  </a:tcPr>
                </a:tc>
                <a:tc>
                  <a:txBody>
                    <a:bodyPr/>
                    <a:lstStyle/>
                    <a:p>
                      <a:pPr marL="0" marR="0" algn="r">
                        <a:buNone/>
                      </a:pPr>
                      <a:endParaRPr lang="en-US" sz="1000" kern="100">
                        <a:effectLst/>
                        <a:latin typeface="Times New Roman" panose="02020603050405020304" pitchFamily="18" charset="0"/>
                        <a:ea typeface="Aptos" panose="020B0004020202020204" pitchFamily="34" charset="0"/>
                      </a:endParaRPr>
                    </a:p>
                  </a:txBody>
                  <a:tcPr marL="68580" marR="68580" marT="0" marB="0" anchor="b">
                    <a:solidFill>
                      <a:schemeClr val="bg1"/>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525" marR="9525" marT="9525" marB="0" anchor="b">
                    <a:solidFill>
                      <a:schemeClr val="bg1"/>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525" marR="9525" marT="9525" marB="0" anchor="b">
                    <a:solidFill>
                      <a:schemeClr val="bg1"/>
                    </a:solidFill>
                  </a:tcPr>
                </a:tc>
                <a:extLst>
                  <a:ext uri="{0D108BD9-81ED-4DB2-BD59-A6C34878D82A}">
                    <a16:rowId xmlns:a16="http://schemas.microsoft.com/office/drawing/2014/main" val="976083148"/>
                  </a:ext>
                </a:extLst>
              </a:tr>
              <a:tr h="226295">
                <a:tc>
                  <a:txBody>
                    <a:bodyPr/>
                    <a:lstStyle/>
                    <a:p>
                      <a:pPr marL="0" marR="0" algn="r">
                        <a:buNone/>
                      </a:pPr>
                      <a:r>
                        <a:rPr lang="en-US" sz="1200" b="1" kern="0">
                          <a:solidFill>
                            <a:srgbClr val="000000"/>
                          </a:solidFill>
                          <a:effectLst/>
                          <a:latin typeface="Times New Roman" panose="02020603050405020304" pitchFamily="18" charset="0"/>
                          <a:ea typeface="Times New Roman" panose="02020603050405020304" pitchFamily="18" charset="0"/>
                        </a:rPr>
                        <a:t>Gender</a:t>
                      </a:r>
                      <a:endParaRPr lang="en-US" sz="1000" kern="100">
                        <a:effectLst/>
                        <a:latin typeface="Times New Roman" panose="02020603050405020304" pitchFamily="18" charset="0"/>
                        <a:ea typeface="Aptos" panose="020B0004020202020204" pitchFamily="34" charset="0"/>
                      </a:endParaRPr>
                    </a:p>
                  </a:txBody>
                  <a:tcPr marL="68580" marR="68580" marT="0" marB="0" anchor="b">
                    <a:solidFill>
                      <a:schemeClr val="bg1"/>
                    </a:solidFill>
                  </a:tcPr>
                </a:tc>
                <a:tc>
                  <a:txBody>
                    <a:bodyPr/>
                    <a:lstStyle/>
                    <a:p>
                      <a:pPr marL="0" marR="0" algn="ctr">
                        <a:buNone/>
                      </a:pPr>
                      <a:r>
                        <a:rPr lang="en-US" sz="1200" kern="0">
                          <a:solidFill>
                            <a:srgbClr val="FF0000"/>
                          </a:solidFill>
                          <a:effectLst/>
                          <a:latin typeface="Times New Roman" panose="02020603050405020304" pitchFamily="18" charset="0"/>
                          <a:ea typeface="Times New Roman" panose="02020603050405020304" pitchFamily="18" charset="0"/>
                        </a:rPr>
                        <a:t>0.0785</a:t>
                      </a:r>
                      <a:endParaRPr lang="en-US" sz="1000" kern="100">
                        <a:effectLst/>
                        <a:latin typeface="Times New Roman" panose="02020603050405020304" pitchFamily="18" charset="0"/>
                        <a:ea typeface="Aptos" panose="020B0004020202020204" pitchFamily="34" charset="0"/>
                      </a:endParaRPr>
                    </a:p>
                  </a:txBody>
                  <a:tcPr marL="68580" marR="68580" marT="0" marB="0" anchor="ctr">
                    <a:solidFill>
                      <a:schemeClr val="bg1"/>
                    </a:solidFill>
                  </a:tcPr>
                </a:tc>
                <a:tc>
                  <a:txBody>
                    <a:bodyPr/>
                    <a:lstStyle/>
                    <a:p>
                      <a:pPr marL="0" marR="0" algn="ctr">
                        <a:buNone/>
                      </a:pPr>
                      <a:r>
                        <a:rPr lang="en-US" sz="1200" kern="0">
                          <a:solidFill>
                            <a:srgbClr val="FF0000"/>
                          </a:solidFill>
                          <a:effectLst/>
                          <a:latin typeface="Times New Roman" panose="02020603050405020304" pitchFamily="18" charset="0"/>
                          <a:ea typeface="Times New Roman" panose="02020603050405020304" pitchFamily="18" charset="0"/>
                        </a:rPr>
                        <a:t>Medium</a:t>
                      </a:r>
                      <a:endParaRPr lang="en-US" sz="1000" kern="100">
                        <a:effectLst/>
                        <a:latin typeface="Times New Roman" panose="02020603050405020304" pitchFamily="18" charset="0"/>
                        <a:ea typeface="Aptos" panose="020B0004020202020204" pitchFamily="34" charset="0"/>
                      </a:endParaRPr>
                    </a:p>
                  </a:txBody>
                  <a:tcPr marL="68580" marR="68580" marT="0" marB="0" anchor="ctr">
                    <a:solidFill>
                      <a:schemeClr val="bg1"/>
                    </a:solidFill>
                  </a:tcPr>
                </a:tc>
                <a:tc>
                  <a:txBody>
                    <a:bodyPr/>
                    <a:lstStyle/>
                    <a:p>
                      <a:pPr marL="0" marR="0" algn="r">
                        <a:buNone/>
                      </a:pPr>
                      <a:endParaRPr lang="en-US" sz="1000" kern="100">
                        <a:effectLst/>
                        <a:latin typeface="Times New Roman" panose="02020603050405020304" pitchFamily="18" charset="0"/>
                        <a:ea typeface="Aptos" panose="020B0004020202020204" pitchFamily="34" charset="0"/>
                      </a:endParaRPr>
                    </a:p>
                  </a:txBody>
                  <a:tcPr marL="68580" marR="68580" marT="0" marB="0" anchor="b">
                    <a:solidFill>
                      <a:schemeClr val="bg1"/>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525" marR="9525" marT="9525" marB="0" anchor="b">
                    <a:solidFill>
                      <a:schemeClr val="bg1"/>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525" marR="9525" marT="9525" marB="0" anchor="b">
                    <a:solidFill>
                      <a:schemeClr val="bg1"/>
                    </a:solidFill>
                  </a:tcPr>
                </a:tc>
                <a:extLst>
                  <a:ext uri="{0D108BD9-81ED-4DB2-BD59-A6C34878D82A}">
                    <a16:rowId xmlns:a16="http://schemas.microsoft.com/office/drawing/2014/main" val="235844515"/>
                  </a:ext>
                </a:extLst>
              </a:tr>
              <a:tr h="226295">
                <a:tc>
                  <a:txBody>
                    <a:bodyPr/>
                    <a:lstStyle/>
                    <a:p>
                      <a:pPr marL="0" marR="0" algn="r">
                        <a:buNone/>
                      </a:pPr>
                      <a:r>
                        <a:rPr lang="en-US" sz="1200" b="1" kern="0">
                          <a:solidFill>
                            <a:srgbClr val="000000"/>
                          </a:solidFill>
                          <a:effectLst/>
                          <a:latin typeface="Times New Roman" panose="02020603050405020304" pitchFamily="18" charset="0"/>
                          <a:ea typeface="Times New Roman" panose="02020603050405020304" pitchFamily="18" charset="0"/>
                        </a:rPr>
                        <a:t>Race</a:t>
                      </a:r>
                      <a:endParaRPr lang="en-US" sz="1000" kern="100">
                        <a:effectLst/>
                        <a:latin typeface="Times New Roman" panose="02020603050405020304" pitchFamily="18" charset="0"/>
                        <a:ea typeface="Aptos" panose="020B0004020202020204" pitchFamily="34" charset="0"/>
                      </a:endParaRPr>
                    </a:p>
                  </a:txBody>
                  <a:tcPr marL="68580" marR="68580" marT="0" marB="0" anchor="b">
                    <a:solidFill>
                      <a:schemeClr val="bg1"/>
                    </a:solidFill>
                  </a:tcPr>
                </a:tc>
                <a:tc>
                  <a:txBody>
                    <a:bodyPr/>
                    <a:lstStyle/>
                    <a:p>
                      <a:pPr marL="0" marR="0" algn="ctr">
                        <a:buNone/>
                      </a:pPr>
                      <a:r>
                        <a:rPr lang="en-US" sz="1200" kern="0">
                          <a:solidFill>
                            <a:srgbClr val="000000"/>
                          </a:solidFill>
                          <a:effectLst/>
                          <a:latin typeface="Times New Roman" panose="02020603050405020304" pitchFamily="18" charset="0"/>
                          <a:ea typeface="Times New Roman" panose="02020603050405020304" pitchFamily="18" charset="0"/>
                        </a:rPr>
                        <a:t>0.0151</a:t>
                      </a:r>
                      <a:endParaRPr lang="en-US" sz="1000" kern="100">
                        <a:effectLst/>
                        <a:latin typeface="Times New Roman" panose="02020603050405020304" pitchFamily="18" charset="0"/>
                        <a:ea typeface="Aptos" panose="020B0004020202020204" pitchFamily="34" charset="0"/>
                      </a:endParaRPr>
                    </a:p>
                  </a:txBody>
                  <a:tcPr marL="68580" marR="68580" marT="0" marB="0" anchor="ctr">
                    <a:solidFill>
                      <a:schemeClr val="bg1"/>
                    </a:solidFill>
                  </a:tcPr>
                </a:tc>
                <a:tc>
                  <a:txBody>
                    <a:bodyPr/>
                    <a:lstStyle/>
                    <a:p>
                      <a:pPr marL="0" marR="0" algn="ctr">
                        <a:buNone/>
                      </a:pPr>
                      <a:r>
                        <a:rPr lang="en-US" sz="1200" kern="0">
                          <a:solidFill>
                            <a:srgbClr val="000000"/>
                          </a:solidFill>
                          <a:effectLst/>
                          <a:latin typeface="Times New Roman" panose="02020603050405020304" pitchFamily="18" charset="0"/>
                          <a:ea typeface="Times New Roman" panose="02020603050405020304" pitchFamily="18" charset="0"/>
                        </a:rPr>
                        <a:t>Small</a:t>
                      </a:r>
                      <a:endParaRPr lang="en-US" sz="1000" kern="100">
                        <a:effectLst/>
                        <a:latin typeface="Times New Roman" panose="02020603050405020304" pitchFamily="18" charset="0"/>
                        <a:ea typeface="Aptos" panose="020B0004020202020204" pitchFamily="34" charset="0"/>
                      </a:endParaRPr>
                    </a:p>
                  </a:txBody>
                  <a:tcPr marL="68580" marR="68580" marT="0" marB="0" anchor="ctr">
                    <a:solidFill>
                      <a:schemeClr val="bg1"/>
                    </a:solidFill>
                  </a:tcPr>
                </a:tc>
                <a:tc>
                  <a:txBody>
                    <a:bodyPr/>
                    <a:lstStyle/>
                    <a:p>
                      <a:pPr marL="0" marR="0" algn="r">
                        <a:buNone/>
                      </a:pPr>
                      <a:endParaRPr lang="en-US" sz="1000" kern="100">
                        <a:effectLst/>
                        <a:latin typeface="Times New Roman" panose="02020603050405020304" pitchFamily="18" charset="0"/>
                        <a:ea typeface="Aptos" panose="020B0004020202020204" pitchFamily="34" charset="0"/>
                      </a:endParaRPr>
                    </a:p>
                  </a:txBody>
                  <a:tcPr marL="68580" marR="68580" marT="0" marB="0" anchor="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solidFill>
                      <a:schemeClr val="bg1"/>
                    </a:solidFill>
                  </a:tcPr>
                </a:tc>
                <a:extLst>
                  <a:ext uri="{0D108BD9-81ED-4DB2-BD59-A6C34878D82A}">
                    <a16:rowId xmlns:a16="http://schemas.microsoft.com/office/drawing/2014/main" val="721889943"/>
                  </a:ext>
                </a:extLst>
              </a:tr>
              <a:tr h="226295">
                <a:tc>
                  <a:txBody>
                    <a:bodyPr/>
                    <a:lstStyle/>
                    <a:p>
                      <a:pPr marL="0" marR="0" algn="r">
                        <a:buNone/>
                      </a:pPr>
                      <a:r>
                        <a:rPr lang="en-US" sz="1200" b="1" kern="0">
                          <a:solidFill>
                            <a:srgbClr val="000000"/>
                          </a:solidFill>
                          <a:effectLst/>
                          <a:latin typeface="Times New Roman" panose="02020603050405020304" pitchFamily="18" charset="0"/>
                          <a:ea typeface="Times New Roman" panose="02020603050405020304" pitchFamily="18" charset="0"/>
                        </a:rPr>
                        <a:t>Income</a:t>
                      </a:r>
                      <a:endParaRPr lang="en-US" sz="1000" kern="100">
                        <a:effectLst/>
                        <a:latin typeface="Times New Roman" panose="02020603050405020304" pitchFamily="18" charset="0"/>
                        <a:ea typeface="Aptos" panose="020B0004020202020204" pitchFamily="34" charset="0"/>
                      </a:endParaRPr>
                    </a:p>
                  </a:txBody>
                  <a:tcPr marL="68580" marR="68580" marT="0" marB="0" anchor="b">
                    <a:solidFill>
                      <a:schemeClr val="bg1"/>
                    </a:solidFill>
                  </a:tcPr>
                </a:tc>
                <a:tc>
                  <a:txBody>
                    <a:bodyPr/>
                    <a:lstStyle/>
                    <a:p>
                      <a:pPr marL="0" marR="0" algn="ctr">
                        <a:buNone/>
                      </a:pPr>
                      <a:r>
                        <a:rPr lang="en-US" sz="1200" kern="0">
                          <a:solidFill>
                            <a:srgbClr val="000000"/>
                          </a:solidFill>
                          <a:effectLst/>
                          <a:latin typeface="Times New Roman" panose="02020603050405020304" pitchFamily="18" charset="0"/>
                          <a:ea typeface="Times New Roman" panose="02020603050405020304" pitchFamily="18" charset="0"/>
                        </a:rPr>
                        <a:t>0.0088</a:t>
                      </a:r>
                      <a:endParaRPr lang="en-US" sz="1000" kern="100">
                        <a:effectLst/>
                        <a:latin typeface="Times New Roman" panose="02020603050405020304" pitchFamily="18" charset="0"/>
                        <a:ea typeface="Aptos" panose="020B0004020202020204" pitchFamily="34" charset="0"/>
                      </a:endParaRPr>
                    </a:p>
                  </a:txBody>
                  <a:tcPr marL="68580" marR="68580" marT="0" marB="0" anchor="ctr">
                    <a:solidFill>
                      <a:schemeClr val="bg1"/>
                    </a:solidFill>
                  </a:tcPr>
                </a:tc>
                <a:tc>
                  <a:txBody>
                    <a:bodyPr/>
                    <a:lstStyle/>
                    <a:p>
                      <a:pPr marL="0" marR="0" algn="ctr">
                        <a:buNone/>
                      </a:pPr>
                      <a:r>
                        <a:rPr lang="en-US" sz="1200" kern="0">
                          <a:solidFill>
                            <a:srgbClr val="000000"/>
                          </a:solidFill>
                          <a:effectLst/>
                          <a:latin typeface="Times New Roman" panose="02020603050405020304" pitchFamily="18" charset="0"/>
                          <a:ea typeface="Times New Roman" panose="02020603050405020304" pitchFamily="18" charset="0"/>
                        </a:rPr>
                        <a:t>Very small</a:t>
                      </a:r>
                      <a:endParaRPr lang="en-US" sz="1000" kern="100">
                        <a:effectLst/>
                        <a:latin typeface="Times New Roman" panose="02020603050405020304" pitchFamily="18" charset="0"/>
                        <a:ea typeface="Aptos" panose="020B0004020202020204" pitchFamily="34" charset="0"/>
                      </a:endParaRPr>
                    </a:p>
                  </a:txBody>
                  <a:tcPr marL="68580" marR="68580" marT="0" marB="0" anchor="ctr">
                    <a:solidFill>
                      <a:schemeClr val="bg1"/>
                    </a:solidFill>
                  </a:tcPr>
                </a:tc>
                <a:tc>
                  <a:txBody>
                    <a:bodyPr/>
                    <a:lstStyle/>
                    <a:p>
                      <a:pPr marL="0" marR="0" algn="r">
                        <a:buNone/>
                      </a:pPr>
                      <a:endParaRPr lang="en-US" sz="1000" kern="100" dirty="0">
                        <a:effectLst/>
                        <a:latin typeface="Times New Roman" panose="02020603050405020304" pitchFamily="18" charset="0"/>
                        <a:ea typeface="Aptos" panose="020B0004020202020204" pitchFamily="34" charset="0"/>
                      </a:endParaRPr>
                    </a:p>
                  </a:txBody>
                  <a:tcPr marL="68580" marR="68580" marT="0" marB="0" anchor="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solidFill>
                      <a:schemeClr val="bg1"/>
                    </a:solidFill>
                  </a:tcPr>
                </a:tc>
                <a:extLst>
                  <a:ext uri="{0D108BD9-81ED-4DB2-BD59-A6C34878D82A}">
                    <a16:rowId xmlns:a16="http://schemas.microsoft.com/office/drawing/2014/main" val="1240106232"/>
                  </a:ext>
                </a:extLst>
              </a:tr>
              <a:tr h="226295">
                <a:tc>
                  <a:txBody>
                    <a:bodyPr/>
                    <a:lstStyle/>
                    <a:p>
                      <a:pPr marL="0" marR="0">
                        <a:buNone/>
                      </a:pPr>
                      <a:r>
                        <a:rPr lang="en-US" sz="1200" b="1" kern="0">
                          <a:solidFill>
                            <a:srgbClr val="FFFFFF"/>
                          </a:solidFill>
                          <a:effectLst/>
                          <a:latin typeface="Times New Roman" panose="02020603050405020304" pitchFamily="18" charset="0"/>
                          <a:ea typeface="Times New Roman" panose="02020603050405020304" pitchFamily="18" charset="0"/>
                        </a:rPr>
                        <a:t>Variables</a:t>
                      </a:r>
                      <a:endParaRPr lang="en-US" sz="1000" kern="100">
                        <a:effectLst/>
                        <a:latin typeface="Times New Roman" panose="02020603050405020304" pitchFamily="18" charset="0"/>
                        <a:ea typeface="Aptos" panose="020B0004020202020204" pitchFamily="34" charset="0"/>
                      </a:endParaRPr>
                    </a:p>
                  </a:txBody>
                  <a:tcPr marL="68580" marR="68580" marT="0" marB="0">
                    <a:solidFill>
                      <a:schemeClr val="bg1"/>
                    </a:solidFill>
                  </a:tcPr>
                </a:tc>
                <a:tc>
                  <a:txBody>
                    <a:bodyPr/>
                    <a:lstStyle/>
                    <a:p>
                      <a:pPr marL="0" marR="0" algn="ctr">
                        <a:buNone/>
                      </a:pPr>
                      <a:r>
                        <a:rPr lang="en-US" sz="1200" b="1" kern="0">
                          <a:solidFill>
                            <a:srgbClr val="FFFFFF"/>
                          </a:solidFill>
                          <a:effectLst/>
                          <a:latin typeface="Times New Roman" panose="02020603050405020304" pitchFamily="18" charset="0"/>
                          <a:ea typeface="Times New Roman" panose="02020603050405020304" pitchFamily="18" charset="0"/>
                        </a:rPr>
                        <a:t>Effect Size (sr²)</a:t>
                      </a:r>
                      <a:endParaRPr lang="en-US" sz="1000" kern="100">
                        <a:effectLst/>
                        <a:latin typeface="Times New Roman" panose="02020603050405020304" pitchFamily="18" charset="0"/>
                        <a:ea typeface="Aptos" panose="020B0004020202020204" pitchFamily="34" charset="0"/>
                      </a:endParaRPr>
                    </a:p>
                  </a:txBody>
                  <a:tcPr marL="68580" marR="68580" marT="0" marB="0" anchor="ctr">
                    <a:solidFill>
                      <a:schemeClr val="bg1"/>
                    </a:solidFill>
                  </a:tcPr>
                </a:tc>
                <a:tc>
                  <a:txBody>
                    <a:bodyPr/>
                    <a:lstStyle/>
                    <a:p>
                      <a:pPr marL="0" marR="0" algn="ctr">
                        <a:buNone/>
                      </a:pPr>
                      <a:r>
                        <a:rPr lang="en-US" sz="1200" b="1" kern="0">
                          <a:solidFill>
                            <a:srgbClr val="FFFFFF"/>
                          </a:solidFill>
                          <a:effectLst/>
                          <a:latin typeface="Times New Roman" panose="02020603050405020304" pitchFamily="18" charset="0"/>
                          <a:ea typeface="Times New Roman" panose="02020603050405020304" pitchFamily="18" charset="0"/>
                        </a:rPr>
                        <a:t>Interpretation</a:t>
                      </a:r>
                      <a:endParaRPr lang="en-US" sz="1000" kern="100">
                        <a:effectLst/>
                        <a:latin typeface="Times New Roman" panose="02020603050405020304" pitchFamily="18" charset="0"/>
                        <a:ea typeface="Aptos" panose="020B0004020202020204" pitchFamily="34" charset="0"/>
                      </a:endParaRPr>
                    </a:p>
                  </a:txBody>
                  <a:tcPr marL="68580" marR="68580" marT="0" marB="0" anchor="ctr">
                    <a:solidFill>
                      <a:schemeClr val="bg1"/>
                    </a:solidFill>
                  </a:tcPr>
                </a:tc>
                <a:tc>
                  <a:txBody>
                    <a:bodyPr/>
                    <a:lstStyle/>
                    <a:p>
                      <a:pPr marL="0" marR="0">
                        <a:buNone/>
                      </a:pPr>
                      <a:r>
                        <a:rPr lang="en-US" sz="1200" b="1" kern="0" dirty="0">
                          <a:solidFill>
                            <a:srgbClr val="FFFFFF"/>
                          </a:solidFill>
                          <a:effectLst/>
                          <a:latin typeface="Times New Roman" panose="02020603050405020304" pitchFamily="18" charset="0"/>
                          <a:ea typeface="Times New Roman" panose="02020603050405020304" pitchFamily="18" charset="0"/>
                        </a:rPr>
                        <a:t>Variables</a:t>
                      </a:r>
                      <a:endParaRPr lang="en-US" sz="1000" kern="100" dirty="0">
                        <a:effectLst/>
                        <a:latin typeface="Times New Roman" panose="02020603050405020304" pitchFamily="18" charset="0"/>
                        <a:ea typeface="Aptos" panose="020B0004020202020204" pitchFamily="34" charset="0"/>
                      </a:endParaRPr>
                    </a:p>
                  </a:txBody>
                  <a:tcPr marL="68580" marR="68580" marT="0" marB="0">
                    <a:solidFill>
                      <a:schemeClr val="bg1"/>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lang="en-US" sz="1000" b="0" i="0" u="none" strike="noStrike" dirty="0">
                        <a:solidFill>
                          <a:schemeClr val="tx1"/>
                        </a:solidFill>
                        <a:effectLst/>
                        <a:latin typeface="+mn-lt"/>
                      </a:endParaRPr>
                    </a:p>
                  </a:txBody>
                  <a:tcPr marL="9525" marR="9525" marT="9525" marB="0" anchor="b">
                    <a:solidFill>
                      <a:schemeClr val="bg1"/>
                    </a:solidFill>
                  </a:tcPr>
                </a:tc>
                <a:extLst>
                  <a:ext uri="{0D108BD9-81ED-4DB2-BD59-A6C34878D82A}">
                    <a16:rowId xmlns:a16="http://schemas.microsoft.com/office/drawing/2014/main" val="305186341"/>
                  </a:ext>
                </a:extLst>
              </a:tr>
            </a:tbl>
          </a:graphicData>
        </a:graphic>
      </p:graphicFrame>
      <p:sp>
        <p:nvSpPr>
          <p:cNvPr id="4" name="AutoShape 2">
            <a:extLst>
              <a:ext uri="{FF2B5EF4-FFF2-40B4-BE49-F238E27FC236}">
                <a16:creationId xmlns:a16="http://schemas.microsoft.com/office/drawing/2014/main" id="{44CB9B81-B6B1-6DA4-C2D0-158CE8254E2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502145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B5A1B-4F5B-E0A4-FA49-CB3EEB7D2C0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1C9FA3B-3910-3A2C-65D3-DE56B14E5C0F}"/>
              </a:ext>
            </a:extLst>
          </p:cNvPr>
          <p:cNvSpPr txBox="1"/>
          <p:nvPr/>
        </p:nvSpPr>
        <p:spPr>
          <a:xfrm>
            <a:off x="1006660" y="2157211"/>
            <a:ext cx="10175631" cy="1111843"/>
          </a:xfrm>
          <a:prstGeom prst="rect">
            <a:avLst/>
          </a:prstGeom>
        </p:spPr>
        <p:txBody>
          <a:bodyPr vert="horz" lIns="91440" tIns="45720" rIns="91440" bIns="45720" rtlCol="0" anchor="ctr">
            <a:normAutofit/>
          </a:bodyPr>
          <a:lstStyle/>
          <a:p>
            <a:pPr algn="ctr">
              <a:lnSpc>
                <a:spcPct val="90000"/>
              </a:lnSpc>
              <a:spcBef>
                <a:spcPct val="0"/>
              </a:spcBef>
              <a:spcAft>
                <a:spcPts val="600"/>
              </a:spcAft>
            </a:pPr>
            <a:endParaRPr lang="en-US" sz="3400" kern="1200" dirty="0">
              <a:solidFill>
                <a:schemeClr val="tx1"/>
              </a:solidFill>
              <a:latin typeface="+mj-lt"/>
              <a:ea typeface="+mj-ea"/>
              <a:cs typeface="+mj-cs"/>
            </a:endParaRPr>
          </a:p>
        </p:txBody>
      </p:sp>
      <p:sp>
        <p:nvSpPr>
          <p:cNvPr id="6" name="TextBox 5">
            <a:extLst>
              <a:ext uri="{FF2B5EF4-FFF2-40B4-BE49-F238E27FC236}">
                <a16:creationId xmlns:a16="http://schemas.microsoft.com/office/drawing/2014/main" id="{9176EF8B-0BAB-AF37-F299-0CA83A566AAA}"/>
              </a:ext>
            </a:extLst>
          </p:cNvPr>
          <p:cNvSpPr txBox="1"/>
          <p:nvPr/>
        </p:nvSpPr>
        <p:spPr>
          <a:xfrm>
            <a:off x="-1525" y="0"/>
            <a:ext cx="12192000" cy="757130"/>
          </a:xfrm>
          <a:prstGeom prst="rect">
            <a:avLst/>
          </a:prstGeom>
          <a:solidFill>
            <a:srgbClr val="FF8300"/>
          </a:solidFill>
        </p:spPr>
        <p:txBody>
          <a:bodyPr wrap="square" lIns="91440" tIns="45720" rIns="91440" bIns="45720" rtlCol="0" anchor="t">
            <a:spAutoFit/>
          </a:bodyPr>
          <a:lstStyle/>
          <a:p>
            <a:pPr algn="ctr">
              <a:lnSpc>
                <a:spcPct val="90000"/>
              </a:lnSpc>
              <a:spcBef>
                <a:spcPct val="0"/>
              </a:spcBef>
            </a:pPr>
            <a:r>
              <a:rPr lang="en-US" sz="2400" b="1" kern="1200" dirty="0">
                <a:solidFill>
                  <a:schemeClr val="tx1"/>
                </a:solidFill>
                <a:ea typeface="+mj-ea"/>
                <a:cs typeface="+mj-cs"/>
              </a:rPr>
              <a:t>MULTIPLE LINEAR REGRESSION </a:t>
            </a:r>
          </a:p>
          <a:p>
            <a:pPr algn="ctr">
              <a:lnSpc>
                <a:spcPct val="90000"/>
              </a:lnSpc>
              <a:spcBef>
                <a:spcPct val="0"/>
              </a:spcBef>
            </a:pPr>
            <a:r>
              <a:rPr lang="en-US" sz="2400" b="1" kern="1200" dirty="0">
                <a:solidFill>
                  <a:schemeClr val="tx1"/>
                </a:solidFill>
                <a:ea typeface="+mj-ea"/>
                <a:cs typeface="+mj-cs"/>
              </a:rPr>
              <a:t>Dendrogram for Protective Factors</a:t>
            </a:r>
          </a:p>
        </p:txBody>
      </p:sp>
      <p:pic>
        <p:nvPicPr>
          <p:cNvPr id="5" name="Picture 4">
            <a:extLst>
              <a:ext uri="{FF2B5EF4-FFF2-40B4-BE49-F238E27FC236}">
                <a16:creationId xmlns:a16="http://schemas.microsoft.com/office/drawing/2014/main" id="{C305CA10-6164-654E-9C7E-91501C89FDC7}"/>
              </a:ext>
            </a:extLst>
          </p:cNvPr>
          <p:cNvPicPr>
            <a:picLocks noChangeAspect="1"/>
          </p:cNvPicPr>
          <p:nvPr/>
        </p:nvPicPr>
        <p:blipFill>
          <a:blip r:embed="rId3"/>
          <a:srcRect/>
          <a:stretch/>
        </p:blipFill>
        <p:spPr>
          <a:xfrm>
            <a:off x="2860788" y="834899"/>
            <a:ext cx="4776216" cy="4776216"/>
          </a:xfrm>
          <a:prstGeom prst="rect">
            <a:avLst/>
          </a:prstGeom>
        </p:spPr>
      </p:pic>
      <p:graphicFrame>
        <p:nvGraphicFramePr>
          <p:cNvPr id="3" name="Table 2">
            <a:extLst>
              <a:ext uri="{FF2B5EF4-FFF2-40B4-BE49-F238E27FC236}">
                <a16:creationId xmlns:a16="http://schemas.microsoft.com/office/drawing/2014/main" id="{68C89161-38AA-0406-1358-DC7678CF3AB8}"/>
              </a:ext>
            </a:extLst>
          </p:cNvPr>
          <p:cNvGraphicFramePr>
            <a:graphicFrameLocks noGrp="1"/>
          </p:cNvGraphicFramePr>
          <p:nvPr/>
        </p:nvGraphicFramePr>
        <p:xfrm>
          <a:off x="706980" y="5688885"/>
          <a:ext cx="10911016" cy="1097280"/>
        </p:xfrm>
        <a:graphic>
          <a:graphicData uri="http://schemas.openxmlformats.org/drawingml/2006/table">
            <a:tbl>
              <a:tblPr>
                <a:tableStyleId>{5C22544A-7EE6-4342-B048-85BDC9FD1C3A}</a:tableStyleId>
              </a:tblPr>
              <a:tblGrid>
                <a:gridCol w="10911016">
                  <a:extLst>
                    <a:ext uri="{9D8B030D-6E8A-4147-A177-3AD203B41FA5}">
                      <a16:colId xmlns:a16="http://schemas.microsoft.com/office/drawing/2014/main" val="2534475310"/>
                    </a:ext>
                  </a:extLst>
                </a:gridCol>
              </a:tblGrid>
              <a:tr h="853246">
                <a:tc>
                  <a:txBody>
                    <a:bodyPr/>
                    <a:lstStyle/>
                    <a:p>
                      <a:pPr marL="0" marR="0" algn="ctr">
                        <a:spcBef>
                          <a:spcPts val="0"/>
                        </a:spcBef>
                        <a:spcAft>
                          <a:spcPts val="0"/>
                        </a:spcAft>
                      </a:pPr>
                      <a:r>
                        <a:rPr lang="en-US" sz="2400" b="1" dirty="0">
                          <a:effectLst/>
                        </a:rPr>
                        <a:t>Interpretation Statement</a:t>
                      </a:r>
                    </a:p>
                    <a:p>
                      <a:pPr marL="0" marR="0" lvl="0" algn="l">
                        <a:spcBef>
                          <a:spcPts val="0"/>
                        </a:spcBef>
                        <a:spcAft>
                          <a:spcPts val="0"/>
                        </a:spcAft>
                        <a:buNone/>
                      </a:pPr>
                      <a:r>
                        <a:rPr lang="en-US" sz="2400" b="0" i="0" u="none" strike="noStrike" noProof="0" dirty="0">
                          <a:solidFill>
                            <a:srgbClr val="000000"/>
                          </a:solidFill>
                          <a:effectLst/>
                          <a:latin typeface="Calibri"/>
                        </a:rPr>
                        <a:t>The dendrogram suggests there may be collinearity between Quality of Life and Overall Wellness and between Military Calling and Public Service Motivation.</a:t>
                      </a:r>
                      <a:endParaRPr lang="en-US" sz="2400" dirty="0">
                        <a:effectLst/>
                      </a:endParaRPr>
                    </a:p>
                  </a:txBody>
                  <a:tcPr marL="114300" marR="114300" marT="0" marB="0">
                    <a:solidFill>
                      <a:schemeClr val="bg1"/>
                    </a:solidFill>
                  </a:tcPr>
                </a:tc>
                <a:extLst>
                  <a:ext uri="{0D108BD9-81ED-4DB2-BD59-A6C34878D82A}">
                    <a16:rowId xmlns:a16="http://schemas.microsoft.com/office/drawing/2014/main" val="594791736"/>
                  </a:ext>
                </a:extLst>
              </a:tr>
            </a:tbl>
          </a:graphicData>
        </a:graphic>
      </p:graphicFrame>
      <p:sp>
        <p:nvSpPr>
          <p:cNvPr id="4" name="TextBox 3">
            <a:extLst>
              <a:ext uri="{FF2B5EF4-FFF2-40B4-BE49-F238E27FC236}">
                <a16:creationId xmlns:a16="http://schemas.microsoft.com/office/drawing/2014/main" id="{C20F1F59-CD62-A596-F42C-D86C22829332}"/>
              </a:ext>
            </a:extLst>
          </p:cNvPr>
          <p:cNvSpPr txBox="1"/>
          <p:nvPr/>
        </p:nvSpPr>
        <p:spPr>
          <a:xfrm>
            <a:off x="528724" y="834899"/>
            <a:ext cx="936667" cy="369332"/>
          </a:xfrm>
          <a:prstGeom prst="rect">
            <a:avLst/>
          </a:prstGeom>
          <a:noFill/>
        </p:spPr>
        <p:txBody>
          <a:bodyPr wrap="none" rtlCol="0">
            <a:spAutoFit/>
          </a:bodyPr>
          <a:lstStyle/>
          <a:p>
            <a:r>
              <a:rPr lang="en-US" b="1" dirty="0"/>
              <a:t>Figure 2</a:t>
            </a:r>
          </a:p>
        </p:txBody>
      </p:sp>
    </p:spTree>
    <p:extLst>
      <p:ext uri="{BB962C8B-B14F-4D97-AF65-F5344CB8AC3E}">
        <p14:creationId xmlns:p14="http://schemas.microsoft.com/office/powerpoint/2010/main" val="3985114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55410-C532-465F-8623-32D7342A4A2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BB286FF-DD70-D485-DCEA-E893A6F69499}"/>
              </a:ext>
            </a:extLst>
          </p:cNvPr>
          <p:cNvSpPr txBox="1"/>
          <p:nvPr/>
        </p:nvSpPr>
        <p:spPr>
          <a:xfrm>
            <a:off x="0" y="-32219"/>
            <a:ext cx="12192000" cy="461665"/>
          </a:xfrm>
          <a:prstGeom prst="rect">
            <a:avLst/>
          </a:prstGeom>
          <a:solidFill>
            <a:srgbClr val="FF8300"/>
          </a:solidFill>
        </p:spPr>
        <p:txBody>
          <a:bodyPr wrap="square" lIns="91440" tIns="45720" rIns="91440" bIns="45720" rtlCol="0" anchor="t">
            <a:spAutoFit/>
          </a:bodyPr>
          <a:lstStyle/>
          <a:p>
            <a:pPr algn="ctr"/>
            <a:r>
              <a:rPr lang="en-US" sz="2400" b="1" dirty="0">
                <a:ea typeface="+mn-lt"/>
                <a:cs typeface="+mn-lt"/>
              </a:rPr>
              <a:t>MULITPLE LINEAR REGRESSION Summary Tables</a:t>
            </a:r>
            <a:endParaRPr lang="en-US" sz="2400" dirty="0">
              <a:ea typeface="+mn-lt"/>
              <a:cs typeface="+mn-lt"/>
            </a:endParaRPr>
          </a:p>
        </p:txBody>
      </p:sp>
      <p:graphicFrame>
        <p:nvGraphicFramePr>
          <p:cNvPr id="3" name="Table 2">
            <a:extLst>
              <a:ext uri="{FF2B5EF4-FFF2-40B4-BE49-F238E27FC236}">
                <a16:creationId xmlns:a16="http://schemas.microsoft.com/office/drawing/2014/main" id="{10B00BD1-1733-DCE7-38C1-87D991395FF1}"/>
              </a:ext>
            </a:extLst>
          </p:cNvPr>
          <p:cNvGraphicFramePr>
            <a:graphicFrameLocks noGrp="1"/>
          </p:cNvGraphicFramePr>
          <p:nvPr>
            <p:extLst>
              <p:ext uri="{D42A27DB-BD31-4B8C-83A1-F6EECF244321}">
                <p14:modId xmlns:p14="http://schemas.microsoft.com/office/powerpoint/2010/main" val="3462186542"/>
              </p:ext>
            </p:extLst>
          </p:nvPr>
        </p:nvGraphicFramePr>
        <p:xfrm>
          <a:off x="205839" y="546474"/>
          <a:ext cx="10866548" cy="4000550"/>
        </p:xfrm>
        <a:graphic>
          <a:graphicData uri="http://schemas.openxmlformats.org/drawingml/2006/table">
            <a:tbl>
              <a:tblPr>
                <a:tableStyleId>{5C22544A-7EE6-4342-B048-85BDC9FD1C3A}</a:tableStyleId>
              </a:tblPr>
              <a:tblGrid>
                <a:gridCol w="3551348">
                  <a:extLst>
                    <a:ext uri="{9D8B030D-6E8A-4147-A177-3AD203B41FA5}">
                      <a16:colId xmlns:a16="http://schemas.microsoft.com/office/drawing/2014/main" val="884575010"/>
                    </a:ext>
                  </a:extLst>
                </a:gridCol>
                <a:gridCol w="7315200">
                  <a:extLst>
                    <a:ext uri="{9D8B030D-6E8A-4147-A177-3AD203B41FA5}">
                      <a16:colId xmlns:a16="http://schemas.microsoft.com/office/drawing/2014/main" val="3568908494"/>
                    </a:ext>
                  </a:extLst>
                </a:gridCol>
              </a:tblGrid>
              <a:tr h="0">
                <a:tc gridSpan="2">
                  <a:txBody>
                    <a:bodyPr/>
                    <a:lstStyle/>
                    <a:p>
                      <a:pPr algn="l" fontAlgn="b"/>
                      <a:r>
                        <a:rPr lang="en-US" sz="2000" b="1" u="none" strike="noStrike" dirty="0">
                          <a:effectLst/>
                        </a:rPr>
                        <a:t>Table 5:  Variance Inflation Factors for the Protective Factors*  Model among Veterans in The 2022 Military Health and Well-Being Project from ICPSR Michigan (N=1,495)</a:t>
                      </a:r>
                    </a:p>
                    <a:p>
                      <a:pPr algn="l" fontAlgn="b"/>
                      <a:endParaRPr lang="en-US" sz="20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hMerge="1">
                  <a:txBody>
                    <a:bodyPr/>
                    <a:lstStyle/>
                    <a:p>
                      <a:endParaRPr lang="en-US"/>
                    </a:p>
                  </a:txBody>
                  <a:tcPr/>
                </a:tc>
                <a:extLst>
                  <a:ext uri="{0D108BD9-81ED-4DB2-BD59-A6C34878D82A}">
                    <a16:rowId xmlns:a16="http://schemas.microsoft.com/office/drawing/2014/main" val="4056487411"/>
                  </a:ext>
                </a:extLst>
              </a:tr>
              <a:tr h="321120">
                <a:tc>
                  <a:txBody>
                    <a:bodyPr/>
                    <a:lstStyle/>
                    <a:p>
                      <a:pPr algn="l" fontAlgn="b"/>
                      <a:r>
                        <a:rPr lang="en-US" sz="1800" u="none" strike="noStrike" dirty="0">
                          <a:solidFill>
                            <a:schemeClr val="bg1"/>
                          </a:solidFill>
                          <a:effectLst/>
                        </a:rPr>
                        <a:t>Measures</a:t>
                      </a:r>
                      <a:endParaRPr lang="en-US" sz="18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tc>
                  <a:txBody>
                    <a:bodyPr/>
                    <a:lstStyle/>
                    <a:p>
                      <a:pPr algn="l" fontAlgn="b"/>
                      <a:r>
                        <a:rPr lang="en-US" sz="1800" u="none" strike="noStrike" dirty="0">
                          <a:solidFill>
                            <a:schemeClr val="bg1"/>
                          </a:solidFill>
                          <a:effectLst/>
                        </a:rPr>
                        <a:t>  Variance Inflation Factors</a:t>
                      </a:r>
                      <a:endParaRPr lang="en-US" sz="18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extLst>
                  <a:ext uri="{0D108BD9-81ED-4DB2-BD59-A6C34878D82A}">
                    <a16:rowId xmlns:a16="http://schemas.microsoft.com/office/drawing/2014/main" val="594401675"/>
                  </a:ext>
                </a:extLst>
              </a:tr>
              <a:tr h="321120">
                <a:tc>
                  <a:txBody>
                    <a:bodyPr/>
                    <a:lstStyle/>
                    <a:p>
                      <a:pPr algn="l" fontAlgn="b"/>
                      <a:r>
                        <a:rPr lang="en-US" sz="1800" b="1" u="none" strike="noStrike" dirty="0">
                          <a:effectLst/>
                        </a:rPr>
                        <a:t>Calling and Purpose</a:t>
                      </a:r>
                      <a:endParaRPr lang="en-US" sz="18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r>
                        <a:rPr lang="en-US" sz="1800" u="none" strike="noStrike" dirty="0">
                          <a:effectLst/>
                        </a:rPr>
                        <a:t>1.594</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1277103296"/>
                  </a:ext>
                </a:extLst>
              </a:tr>
              <a:tr h="321120">
                <a:tc>
                  <a:txBody>
                    <a:bodyPr/>
                    <a:lstStyle/>
                    <a:p>
                      <a:pPr algn="l" fontAlgn="b"/>
                      <a:r>
                        <a:rPr lang="en-US" sz="1800" b="1" u="none" strike="noStrike" dirty="0">
                          <a:effectLst/>
                        </a:rPr>
                        <a:t>Community Engagement</a:t>
                      </a:r>
                      <a:endParaRPr lang="en-US" sz="18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r>
                        <a:rPr lang="en-US" sz="1800" u="none" strike="noStrike" dirty="0">
                          <a:effectLst/>
                        </a:rPr>
                        <a:t>2.388</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3945919193"/>
                  </a:ext>
                </a:extLst>
              </a:tr>
              <a:tr h="321120">
                <a:tc>
                  <a:txBody>
                    <a:bodyPr/>
                    <a:lstStyle/>
                    <a:p>
                      <a:pPr algn="l" fontAlgn="b"/>
                      <a:r>
                        <a:rPr lang="en-US" sz="1800" b="1" u="none" strike="noStrike" dirty="0">
                          <a:effectLst/>
                        </a:rPr>
                        <a:t>Help-Seeking Behavior</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r>
                        <a:rPr lang="en-US" sz="1800" u="none" strike="noStrike" dirty="0">
                          <a:effectLst/>
                        </a:rPr>
                        <a:t>1.359</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953594797"/>
                  </a:ext>
                </a:extLst>
              </a:tr>
              <a:tr h="303279">
                <a:tc>
                  <a:txBody>
                    <a:bodyPr/>
                    <a:lstStyle/>
                    <a:p>
                      <a:pPr algn="l" fontAlgn="b"/>
                      <a:r>
                        <a:rPr lang="en-US" sz="1800" b="1" u="none" strike="noStrike" dirty="0">
                          <a:effectLst/>
                        </a:rPr>
                        <a:t>Military Calling</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r>
                        <a:rPr lang="en-US" sz="1800" u="none" strike="noStrike" dirty="0">
                          <a:effectLst/>
                        </a:rPr>
                        <a:t>1.531</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2330407592"/>
                  </a:ext>
                </a:extLst>
              </a:tr>
              <a:tr h="321120">
                <a:tc>
                  <a:txBody>
                    <a:bodyPr/>
                    <a:lstStyle/>
                    <a:p>
                      <a:pPr algn="l" fontAlgn="b"/>
                      <a:r>
                        <a:rPr lang="en-US" sz="1800" b="1" u="none" strike="noStrike" dirty="0">
                          <a:effectLst/>
                        </a:rPr>
                        <a:t>Quality of Life</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r>
                        <a:rPr lang="en-US" sz="1800" u="none" strike="noStrike" dirty="0">
                          <a:effectLst/>
                        </a:rPr>
                        <a:t>2.628</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1351151314"/>
                  </a:ext>
                </a:extLst>
              </a:tr>
              <a:tr h="303279">
                <a:tc>
                  <a:txBody>
                    <a:bodyPr/>
                    <a:lstStyle/>
                    <a:p>
                      <a:pPr algn="l" fontAlgn="b"/>
                      <a:r>
                        <a:rPr lang="en-US" sz="1800" b="1" u="none" strike="noStrike" dirty="0">
                          <a:effectLst/>
                        </a:rPr>
                        <a:t>Public Service Motivation</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r>
                        <a:rPr lang="en-US" sz="1800" u="none" strike="noStrike" dirty="0">
                          <a:effectLst/>
                        </a:rPr>
                        <a:t>2.038</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640869050"/>
                  </a:ext>
                </a:extLst>
              </a:tr>
              <a:tr h="321120">
                <a:tc>
                  <a:txBody>
                    <a:bodyPr/>
                    <a:lstStyle/>
                    <a:p>
                      <a:pPr algn="l" fontAlgn="b"/>
                      <a:r>
                        <a:rPr lang="en-US" sz="1800" b="1" u="none" strike="noStrike" dirty="0">
                          <a:effectLst/>
                        </a:rPr>
                        <a:t>Overall Wellness </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r>
                        <a:rPr lang="en-US" sz="1800" u="none" strike="noStrike" dirty="0">
                          <a:effectLst/>
                        </a:rPr>
                        <a:t>3.385</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4232133080"/>
                  </a:ext>
                </a:extLst>
              </a:tr>
              <a:tr h="543347">
                <a:tc gridSpan="2">
                  <a:txBody>
                    <a:bodyPr/>
                    <a:lstStyle/>
                    <a:p>
                      <a:pPr algn="l" fontAlgn="b"/>
                      <a:r>
                        <a:rPr lang="en-US" sz="1400" u="none" strike="noStrike" dirty="0">
                          <a:effectLst/>
                        </a:rPr>
                        <a:t>*Calling and Purpose, Community Engagement, Help-Seeking Behaviors, Military Calling, Quality of Life Score, Public Service Motivation and Wellness</a:t>
                      </a:r>
                      <a:endParaRPr lang="en-US" sz="14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hMerge="1">
                  <a:txBody>
                    <a:bodyPr/>
                    <a:lstStyle/>
                    <a:p>
                      <a:endParaRPr lang="en-US"/>
                    </a:p>
                  </a:txBody>
                  <a:tcPr/>
                </a:tc>
                <a:extLst>
                  <a:ext uri="{0D108BD9-81ED-4DB2-BD59-A6C34878D82A}">
                    <a16:rowId xmlns:a16="http://schemas.microsoft.com/office/drawing/2014/main" val="367356542"/>
                  </a:ext>
                </a:extLst>
              </a:tr>
            </a:tbl>
          </a:graphicData>
        </a:graphic>
      </p:graphicFrame>
      <p:sp>
        <p:nvSpPr>
          <p:cNvPr id="4" name="AutoShape 2">
            <a:extLst>
              <a:ext uri="{FF2B5EF4-FFF2-40B4-BE49-F238E27FC236}">
                <a16:creationId xmlns:a16="http://schemas.microsoft.com/office/drawing/2014/main" id="{4DC2E39D-CBD3-AE70-2769-B7B9D3F4F92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5" name="Table 4">
            <a:extLst>
              <a:ext uri="{FF2B5EF4-FFF2-40B4-BE49-F238E27FC236}">
                <a16:creationId xmlns:a16="http://schemas.microsoft.com/office/drawing/2014/main" id="{ACC855C8-09A0-C93A-6081-C59DD46E1A8E}"/>
              </a:ext>
            </a:extLst>
          </p:cNvPr>
          <p:cNvGraphicFramePr>
            <a:graphicFrameLocks noGrp="1"/>
          </p:cNvGraphicFramePr>
          <p:nvPr/>
        </p:nvGraphicFramePr>
        <p:xfrm>
          <a:off x="488092" y="4787526"/>
          <a:ext cx="10911016" cy="1524000"/>
        </p:xfrm>
        <a:graphic>
          <a:graphicData uri="http://schemas.openxmlformats.org/drawingml/2006/table">
            <a:tbl>
              <a:tblPr>
                <a:tableStyleId>{5C22544A-7EE6-4342-B048-85BDC9FD1C3A}</a:tableStyleId>
              </a:tblPr>
              <a:tblGrid>
                <a:gridCol w="10911016">
                  <a:extLst>
                    <a:ext uri="{9D8B030D-6E8A-4147-A177-3AD203B41FA5}">
                      <a16:colId xmlns:a16="http://schemas.microsoft.com/office/drawing/2014/main" val="2534475310"/>
                    </a:ext>
                  </a:extLst>
                </a:gridCol>
              </a:tblGrid>
              <a:tr h="1222645">
                <a:tc>
                  <a:txBody>
                    <a:bodyPr/>
                    <a:lstStyle/>
                    <a:p>
                      <a:pPr marL="0" marR="0" algn="ctr">
                        <a:spcBef>
                          <a:spcPts val="0"/>
                        </a:spcBef>
                        <a:spcAft>
                          <a:spcPts val="0"/>
                        </a:spcAft>
                      </a:pPr>
                      <a:r>
                        <a:rPr lang="en-US" sz="2000" b="1" dirty="0">
                          <a:effectLst/>
                        </a:rPr>
                        <a:t>Interpretation Statement</a:t>
                      </a:r>
                    </a:p>
                    <a:p>
                      <a:pPr marL="0" marR="0" lvl="0" algn="l">
                        <a:spcBef>
                          <a:spcPts val="0"/>
                        </a:spcBef>
                        <a:spcAft>
                          <a:spcPts val="0"/>
                        </a:spcAft>
                        <a:buNone/>
                      </a:pPr>
                      <a:r>
                        <a:rPr lang="en-US" sz="2000" b="0" i="0" u="none" strike="noStrike" noProof="0" dirty="0">
                          <a:solidFill>
                            <a:srgbClr val="000000"/>
                          </a:solidFill>
                          <a:effectLst/>
                          <a:latin typeface="Calibri"/>
                        </a:rPr>
                        <a:t>The Variance Inflation Factors (VIF) for the Protective Factors for Alcohol and Drug Abuse are below 5.  Therefore, it suggests </a:t>
                      </a:r>
                      <a:r>
                        <a:rPr lang="en-US" sz="2000" dirty="0"/>
                        <a:t>a </a:t>
                      </a:r>
                      <a:r>
                        <a:rPr lang="en-US" sz="2000" b="1" dirty="0"/>
                        <a:t>moderate or low correlation </a:t>
                      </a:r>
                      <a:r>
                        <a:rPr lang="en-US" sz="2000" dirty="0"/>
                        <a:t>between predictor variables, indicating that multicollinearity is </a:t>
                      </a:r>
                      <a:r>
                        <a:rPr lang="en-US" sz="2000" b="1" dirty="0"/>
                        <a:t>unlikely to significantly impact the regression model</a:t>
                      </a:r>
                      <a:r>
                        <a:rPr lang="en-US" sz="2000" dirty="0"/>
                        <a:t>. However, the highest VIF value (3.385) suggests some degree of correlation, but it is still within an acceptable range.</a:t>
                      </a:r>
                      <a:endParaRPr lang="en-US" sz="2000" dirty="0">
                        <a:effectLst/>
                      </a:endParaRPr>
                    </a:p>
                  </a:txBody>
                  <a:tcPr marL="114300" marR="114300" marT="0" marB="0">
                    <a:solidFill>
                      <a:schemeClr val="bg1"/>
                    </a:solidFill>
                  </a:tcPr>
                </a:tc>
                <a:extLst>
                  <a:ext uri="{0D108BD9-81ED-4DB2-BD59-A6C34878D82A}">
                    <a16:rowId xmlns:a16="http://schemas.microsoft.com/office/drawing/2014/main" val="594791736"/>
                  </a:ext>
                </a:extLst>
              </a:tr>
            </a:tbl>
          </a:graphicData>
        </a:graphic>
      </p:graphicFrame>
    </p:spTree>
    <p:extLst>
      <p:ext uri="{BB962C8B-B14F-4D97-AF65-F5344CB8AC3E}">
        <p14:creationId xmlns:p14="http://schemas.microsoft.com/office/powerpoint/2010/main" val="29450460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DFBB8-6ADB-D8ED-4884-EE0B245C856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7E4DDA2-3604-5EC2-9E62-1CF3B249E238}"/>
              </a:ext>
            </a:extLst>
          </p:cNvPr>
          <p:cNvSpPr txBox="1"/>
          <p:nvPr/>
        </p:nvSpPr>
        <p:spPr>
          <a:xfrm>
            <a:off x="1006660" y="2157211"/>
            <a:ext cx="10175631" cy="1111843"/>
          </a:xfrm>
          <a:prstGeom prst="rect">
            <a:avLst/>
          </a:prstGeom>
        </p:spPr>
        <p:txBody>
          <a:bodyPr vert="horz" lIns="91440" tIns="45720" rIns="91440" bIns="45720" rtlCol="0" anchor="ctr">
            <a:normAutofit/>
          </a:bodyPr>
          <a:lstStyle/>
          <a:p>
            <a:pPr algn="ctr">
              <a:lnSpc>
                <a:spcPct val="90000"/>
              </a:lnSpc>
              <a:spcBef>
                <a:spcPct val="0"/>
              </a:spcBef>
              <a:spcAft>
                <a:spcPts val="600"/>
              </a:spcAft>
            </a:pPr>
            <a:endParaRPr lang="en-US" sz="3400" kern="1200" dirty="0">
              <a:solidFill>
                <a:schemeClr val="tx1"/>
              </a:solidFill>
              <a:latin typeface="+mj-lt"/>
              <a:ea typeface="+mj-ea"/>
              <a:cs typeface="+mj-cs"/>
            </a:endParaRPr>
          </a:p>
        </p:txBody>
      </p:sp>
      <p:sp>
        <p:nvSpPr>
          <p:cNvPr id="6" name="TextBox 5">
            <a:extLst>
              <a:ext uri="{FF2B5EF4-FFF2-40B4-BE49-F238E27FC236}">
                <a16:creationId xmlns:a16="http://schemas.microsoft.com/office/drawing/2014/main" id="{26775E6B-7768-8E50-9328-3F130FF04F56}"/>
              </a:ext>
            </a:extLst>
          </p:cNvPr>
          <p:cNvSpPr txBox="1"/>
          <p:nvPr/>
        </p:nvSpPr>
        <p:spPr>
          <a:xfrm>
            <a:off x="0" y="15149"/>
            <a:ext cx="12192000" cy="834074"/>
          </a:xfrm>
          <a:prstGeom prst="rect">
            <a:avLst/>
          </a:prstGeom>
          <a:solidFill>
            <a:srgbClr val="FF8300"/>
          </a:solidFill>
        </p:spPr>
        <p:txBody>
          <a:bodyPr wrap="square" lIns="91440" tIns="45720" rIns="91440" bIns="45720" rtlCol="0" anchor="t">
            <a:spAutoFit/>
          </a:bodyPr>
          <a:lstStyle/>
          <a:p>
            <a:pPr algn="ctr">
              <a:lnSpc>
                <a:spcPct val="90000"/>
              </a:lnSpc>
              <a:spcBef>
                <a:spcPct val="0"/>
              </a:spcBef>
              <a:spcAft>
                <a:spcPts val="600"/>
              </a:spcAft>
            </a:pPr>
            <a:r>
              <a:rPr lang="en-US" sz="2400" b="1" kern="1200" dirty="0">
                <a:solidFill>
                  <a:schemeClr val="tx1"/>
                </a:solidFill>
                <a:ea typeface="+mj-ea"/>
                <a:cs typeface="+mj-cs"/>
              </a:rPr>
              <a:t>MULTIPLE LINEAR REGRESSION </a:t>
            </a:r>
            <a:endParaRPr lang="en-US" sz="2400" kern="1200" dirty="0">
              <a:solidFill>
                <a:schemeClr val="tx1"/>
              </a:solidFill>
              <a:ea typeface="+mj-ea"/>
              <a:cs typeface="+mj-cs"/>
            </a:endParaRPr>
          </a:p>
          <a:p>
            <a:pPr algn="ctr">
              <a:lnSpc>
                <a:spcPct val="90000"/>
              </a:lnSpc>
              <a:spcBef>
                <a:spcPct val="0"/>
              </a:spcBef>
              <a:spcAft>
                <a:spcPts val="600"/>
              </a:spcAft>
            </a:pPr>
            <a:r>
              <a:rPr lang="en-US" sz="2400" b="1" kern="1200" dirty="0">
                <a:solidFill>
                  <a:schemeClr val="tx1"/>
                </a:solidFill>
                <a:ea typeface="+mj-ea"/>
                <a:cs typeface="+mj-cs"/>
              </a:rPr>
              <a:t>Dendrogram for Risk Factors</a:t>
            </a:r>
          </a:p>
        </p:txBody>
      </p:sp>
      <p:pic>
        <p:nvPicPr>
          <p:cNvPr id="5" name="Picture 4">
            <a:extLst>
              <a:ext uri="{FF2B5EF4-FFF2-40B4-BE49-F238E27FC236}">
                <a16:creationId xmlns:a16="http://schemas.microsoft.com/office/drawing/2014/main" id="{6D4B21E3-118D-773D-9288-5698B4296E56}"/>
              </a:ext>
            </a:extLst>
          </p:cNvPr>
          <p:cNvPicPr>
            <a:picLocks noChangeAspect="1"/>
          </p:cNvPicPr>
          <p:nvPr/>
        </p:nvPicPr>
        <p:blipFill>
          <a:blip r:embed="rId3"/>
          <a:srcRect/>
          <a:stretch/>
        </p:blipFill>
        <p:spPr>
          <a:xfrm>
            <a:off x="3918771" y="880946"/>
            <a:ext cx="4776216" cy="4776216"/>
          </a:xfrm>
          <a:prstGeom prst="rect">
            <a:avLst/>
          </a:prstGeom>
        </p:spPr>
      </p:pic>
      <p:graphicFrame>
        <p:nvGraphicFramePr>
          <p:cNvPr id="3" name="Table 2">
            <a:extLst>
              <a:ext uri="{FF2B5EF4-FFF2-40B4-BE49-F238E27FC236}">
                <a16:creationId xmlns:a16="http://schemas.microsoft.com/office/drawing/2014/main" id="{65C0B85C-F9CF-E6A1-666C-2586FC8D53A1}"/>
              </a:ext>
            </a:extLst>
          </p:cNvPr>
          <p:cNvGraphicFramePr>
            <a:graphicFrameLocks noGrp="1"/>
          </p:cNvGraphicFramePr>
          <p:nvPr>
            <p:extLst>
              <p:ext uri="{D42A27DB-BD31-4B8C-83A1-F6EECF244321}">
                <p14:modId xmlns:p14="http://schemas.microsoft.com/office/powerpoint/2010/main" val="370597709"/>
              </p:ext>
            </p:extLst>
          </p:nvPr>
        </p:nvGraphicFramePr>
        <p:xfrm>
          <a:off x="706980" y="5688885"/>
          <a:ext cx="10911016" cy="853246"/>
        </p:xfrm>
        <a:graphic>
          <a:graphicData uri="http://schemas.openxmlformats.org/drawingml/2006/table">
            <a:tbl>
              <a:tblPr>
                <a:tableStyleId>{5C22544A-7EE6-4342-B048-85BDC9FD1C3A}</a:tableStyleId>
              </a:tblPr>
              <a:tblGrid>
                <a:gridCol w="10911016">
                  <a:extLst>
                    <a:ext uri="{9D8B030D-6E8A-4147-A177-3AD203B41FA5}">
                      <a16:colId xmlns:a16="http://schemas.microsoft.com/office/drawing/2014/main" val="2534475310"/>
                    </a:ext>
                  </a:extLst>
                </a:gridCol>
              </a:tblGrid>
              <a:tr h="853246">
                <a:tc>
                  <a:txBody>
                    <a:bodyPr/>
                    <a:lstStyle/>
                    <a:p>
                      <a:pPr marL="0" marR="0" algn="ctr">
                        <a:spcBef>
                          <a:spcPts val="0"/>
                        </a:spcBef>
                        <a:spcAft>
                          <a:spcPts val="0"/>
                        </a:spcAft>
                      </a:pPr>
                      <a:r>
                        <a:rPr lang="en-US" sz="2400" b="1" dirty="0">
                          <a:effectLst/>
                        </a:rPr>
                        <a:t>Interpretation Statement</a:t>
                      </a:r>
                    </a:p>
                    <a:p>
                      <a:pPr marL="0" marR="0" lvl="0" algn="l">
                        <a:spcBef>
                          <a:spcPts val="0"/>
                        </a:spcBef>
                        <a:spcAft>
                          <a:spcPts val="0"/>
                        </a:spcAft>
                        <a:buNone/>
                      </a:pPr>
                      <a:r>
                        <a:rPr lang="en-US" sz="2400" b="0" i="0" u="none" strike="noStrike" noProof="0" dirty="0">
                          <a:solidFill>
                            <a:srgbClr val="000000"/>
                          </a:solidFill>
                          <a:effectLst/>
                          <a:latin typeface="Calibri"/>
                        </a:rPr>
                        <a:t>The dendrogram suggests there </a:t>
                      </a:r>
                      <a:r>
                        <a:rPr lang="en-US" sz="2400" b="1" i="0" u="none" strike="noStrike" noProof="0" dirty="0">
                          <a:solidFill>
                            <a:srgbClr val="000000"/>
                          </a:solidFill>
                          <a:effectLst/>
                          <a:latin typeface="Calibri"/>
                        </a:rPr>
                        <a:t>may not </a:t>
                      </a:r>
                      <a:r>
                        <a:rPr lang="en-US" sz="2400" b="0" i="0" u="none" strike="noStrike" noProof="0" dirty="0">
                          <a:solidFill>
                            <a:srgbClr val="000000"/>
                          </a:solidFill>
                          <a:effectLst/>
                          <a:latin typeface="Calibri"/>
                        </a:rPr>
                        <a:t>be collinearity between the risk factors.</a:t>
                      </a:r>
                      <a:endParaRPr lang="en-US" sz="2400" dirty="0">
                        <a:effectLst/>
                      </a:endParaRPr>
                    </a:p>
                  </a:txBody>
                  <a:tcPr marL="114300" marR="114300" marT="0" marB="0">
                    <a:solidFill>
                      <a:schemeClr val="bg1"/>
                    </a:solidFill>
                  </a:tcPr>
                </a:tc>
                <a:extLst>
                  <a:ext uri="{0D108BD9-81ED-4DB2-BD59-A6C34878D82A}">
                    <a16:rowId xmlns:a16="http://schemas.microsoft.com/office/drawing/2014/main" val="594791736"/>
                  </a:ext>
                </a:extLst>
              </a:tr>
            </a:tbl>
          </a:graphicData>
        </a:graphic>
      </p:graphicFrame>
      <p:sp>
        <p:nvSpPr>
          <p:cNvPr id="4" name="TextBox 3">
            <a:extLst>
              <a:ext uri="{FF2B5EF4-FFF2-40B4-BE49-F238E27FC236}">
                <a16:creationId xmlns:a16="http://schemas.microsoft.com/office/drawing/2014/main" id="{813EBDC4-631E-E3AA-FFA9-A269AB1ECADB}"/>
              </a:ext>
            </a:extLst>
          </p:cNvPr>
          <p:cNvSpPr txBox="1"/>
          <p:nvPr/>
        </p:nvSpPr>
        <p:spPr>
          <a:xfrm>
            <a:off x="1785668" y="1261612"/>
            <a:ext cx="936667" cy="369332"/>
          </a:xfrm>
          <a:prstGeom prst="rect">
            <a:avLst/>
          </a:prstGeom>
          <a:noFill/>
        </p:spPr>
        <p:txBody>
          <a:bodyPr wrap="none" rtlCol="0">
            <a:spAutoFit/>
          </a:bodyPr>
          <a:lstStyle/>
          <a:p>
            <a:r>
              <a:rPr lang="en-US" b="1" dirty="0"/>
              <a:t>Figure 4</a:t>
            </a:r>
          </a:p>
        </p:txBody>
      </p:sp>
    </p:spTree>
    <p:extLst>
      <p:ext uri="{BB962C8B-B14F-4D97-AF65-F5344CB8AC3E}">
        <p14:creationId xmlns:p14="http://schemas.microsoft.com/office/powerpoint/2010/main" val="32269183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9C666-A6CB-4E91-AE82-553D4857ED4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2456760-8100-587D-4FCA-CE6796D1D3D3}"/>
              </a:ext>
            </a:extLst>
          </p:cNvPr>
          <p:cNvSpPr txBox="1"/>
          <p:nvPr/>
        </p:nvSpPr>
        <p:spPr>
          <a:xfrm>
            <a:off x="0" y="-32219"/>
            <a:ext cx="12192000" cy="461665"/>
          </a:xfrm>
          <a:prstGeom prst="rect">
            <a:avLst/>
          </a:prstGeom>
          <a:solidFill>
            <a:srgbClr val="FF8300"/>
          </a:solidFill>
        </p:spPr>
        <p:txBody>
          <a:bodyPr wrap="square" lIns="91440" tIns="45720" rIns="91440" bIns="45720" rtlCol="0" anchor="t">
            <a:spAutoFit/>
          </a:bodyPr>
          <a:lstStyle/>
          <a:p>
            <a:pPr algn="ctr"/>
            <a:r>
              <a:rPr lang="en-US" sz="2400" b="1" dirty="0">
                <a:ea typeface="+mn-lt"/>
                <a:cs typeface="+mn-lt"/>
              </a:rPr>
              <a:t>MULITPLE LINEAR REGRESSION Summary Tables</a:t>
            </a:r>
            <a:endParaRPr lang="en-US" sz="2400" dirty="0">
              <a:ea typeface="+mn-lt"/>
              <a:cs typeface="+mn-lt"/>
            </a:endParaRPr>
          </a:p>
        </p:txBody>
      </p:sp>
      <p:graphicFrame>
        <p:nvGraphicFramePr>
          <p:cNvPr id="3" name="Table 2">
            <a:extLst>
              <a:ext uri="{FF2B5EF4-FFF2-40B4-BE49-F238E27FC236}">
                <a16:creationId xmlns:a16="http://schemas.microsoft.com/office/drawing/2014/main" id="{DC6FF75C-0CD3-1A89-826C-1BA8657CADB0}"/>
              </a:ext>
            </a:extLst>
          </p:cNvPr>
          <p:cNvGraphicFramePr>
            <a:graphicFrameLocks noGrp="1"/>
          </p:cNvGraphicFramePr>
          <p:nvPr>
            <p:extLst>
              <p:ext uri="{D42A27DB-BD31-4B8C-83A1-F6EECF244321}">
                <p14:modId xmlns:p14="http://schemas.microsoft.com/office/powerpoint/2010/main" val="1496223326"/>
              </p:ext>
            </p:extLst>
          </p:nvPr>
        </p:nvGraphicFramePr>
        <p:xfrm>
          <a:off x="205839" y="546474"/>
          <a:ext cx="10866548" cy="3695750"/>
        </p:xfrm>
        <a:graphic>
          <a:graphicData uri="http://schemas.openxmlformats.org/drawingml/2006/table">
            <a:tbl>
              <a:tblPr>
                <a:tableStyleId>{5C22544A-7EE6-4342-B048-85BDC9FD1C3A}</a:tableStyleId>
              </a:tblPr>
              <a:tblGrid>
                <a:gridCol w="3551348">
                  <a:extLst>
                    <a:ext uri="{9D8B030D-6E8A-4147-A177-3AD203B41FA5}">
                      <a16:colId xmlns:a16="http://schemas.microsoft.com/office/drawing/2014/main" val="884575010"/>
                    </a:ext>
                  </a:extLst>
                </a:gridCol>
                <a:gridCol w="7315200">
                  <a:extLst>
                    <a:ext uri="{9D8B030D-6E8A-4147-A177-3AD203B41FA5}">
                      <a16:colId xmlns:a16="http://schemas.microsoft.com/office/drawing/2014/main" val="3568908494"/>
                    </a:ext>
                  </a:extLst>
                </a:gridCol>
              </a:tblGrid>
              <a:tr h="0">
                <a:tc gridSpan="2">
                  <a:txBody>
                    <a:bodyPr/>
                    <a:lstStyle/>
                    <a:p>
                      <a:pPr algn="l" fontAlgn="b"/>
                      <a:r>
                        <a:rPr lang="en-US" sz="2000" b="1" u="none" strike="noStrike" dirty="0">
                          <a:effectLst/>
                        </a:rPr>
                        <a:t>TABLE 8:  Variance Inflation Factors for the Risk Factors*  among Veterans in The 2022 Military Health and Well-Being Project from ICPSR Michigan (N=1,495)</a:t>
                      </a:r>
                      <a:endParaRPr lang="en-US" sz="20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hMerge="1">
                  <a:txBody>
                    <a:bodyPr/>
                    <a:lstStyle/>
                    <a:p>
                      <a:endParaRPr lang="en-US"/>
                    </a:p>
                  </a:txBody>
                  <a:tcPr/>
                </a:tc>
                <a:extLst>
                  <a:ext uri="{0D108BD9-81ED-4DB2-BD59-A6C34878D82A}">
                    <a16:rowId xmlns:a16="http://schemas.microsoft.com/office/drawing/2014/main" val="4056487411"/>
                  </a:ext>
                </a:extLst>
              </a:tr>
              <a:tr h="321120">
                <a:tc>
                  <a:txBody>
                    <a:bodyPr/>
                    <a:lstStyle/>
                    <a:p>
                      <a:pPr algn="l" fontAlgn="b"/>
                      <a:r>
                        <a:rPr lang="en-US" sz="1800" u="none" strike="noStrike" dirty="0">
                          <a:solidFill>
                            <a:schemeClr val="bg1"/>
                          </a:solidFill>
                          <a:effectLst/>
                        </a:rPr>
                        <a:t>Measures</a:t>
                      </a:r>
                      <a:endParaRPr lang="en-US" sz="18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tc>
                  <a:txBody>
                    <a:bodyPr/>
                    <a:lstStyle/>
                    <a:p>
                      <a:pPr algn="l" fontAlgn="b"/>
                      <a:r>
                        <a:rPr lang="en-US" sz="1800" u="none" strike="noStrike" dirty="0">
                          <a:solidFill>
                            <a:schemeClr val="bg1"/>
                          </a:solidFill>
                          <a:effectLst/>
                        </a:rPr>
                        <a:t>  Variance Inflation Factors</a:t>
                      </a:r>
                      <a:endParaRPr lang="en-US" sz="18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extLst>
                  <a:ext uri="{0D108BD9-81ED-4DB2-BD59-A6C34878D82A}">
                    <a16:rowId xmlns:a16="http://schemas.microsoft.com/office/drawing/2014/main" val="594401675"/>
                  </a:ext>
                </a:extLst>
              </a:tr>
              <a:tr h="321120">
                <a:tc>
                  <a:txBody>
                    <a:bodyPr/>
                    <a:lstStyle/>
                    <a:p>
                      <a:pPr algn="l" fontAlgn="b"/>
                      <a:r>
                        <a:rPr lang="en-US" sz="1800" b="1" u="none" strike="noStrike" dirty="0">
                          <a:effectLst/>
                        </a:rPr>
                        <a:t>Combat Exposure</a:t>
                      </a:r>
                      <a:endParaRPr lang="en-US" sz="18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r>
                        <a:rPr lang="en-US" sz="1800" u="none" strike="noStrike" dirty="0">
                          <a:effectLst/>
                        </a:rPr>
                        <a:t>1.193</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1277103296"/>
                  </a:ext>
                </a:extLst>
              </a:tr>
              <a:tr h="321120">
                <a:tc>
                  <a:txBody>
                    <a:bodyPr/>
                    <a:lstStyle/>
                    <a:p>
                      <a:pPr algn="l" fontAlgn="b"/>
                      <a:r>
                        <a:rPr lang="en-US" sz="1800" b="1" u="none" strike="noStrike" dirty="0">
                          <a:effectLst/>
                        </a:rPr>
                        <a:t>Daily Stress</a:t>
                      </a:r>
                      <a:endParaRPr lang="en-US" sz="18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r>
                        <a:rPr lang="en-US" sz="1800" u="none" strike="noStrike" dirty="0">
                          <a:effectLst/>
                        </a:rPr>
                        <a:t>1.349</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3945919193"/>
                  </a:ext>
                </a:extLst>
              </a:tr>
              <a:tr h="321120">
                <a:tc>
                  <a:txBody>
                    <a:bodyPr/>
                    <a:lstStyle/>
                    <a:p>
                      <a:pPr algn="l" fontAlgn="b"/>
                      <a:r>
                        <a:rPr lang="en-US" sz="1800" b="1" u="none" strike="noStrike" dirty="0">
                          <a:effectLst/>
                        </a:rPr>
                        <a:t>Loneliness</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r>
                        <a:rPr lang="en-US" sz="1800" u="none" strike="noStrike" dirty="0">
                          <a:effectLst/>
                        </a:rPr>
                        <a:t>1.472</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953594797"/>
                  </a:ext>
                </a:extLst>
              </a:tr>
              <a:tr h="303279">
                <a:tc>
                  <a:txBody>
                    <a:bodyPr/>
                    <a:lstStyle/>
                    <a:p>
                      <a:pPr algn="l" fontAlgn="b"/>
                      <a:r>
                        <a:rPr lang="en-US" sz="1800" b="1" u="none" strike="noStrike" dirty="0">
                          <a:effectLst/>
                        </a:rPr>
                        <a:t>Moral Injury</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r>
                        <a:rPr lang="en-US" sz="1800" u="none" strike="noStrike" dirty="0">
                          <a:effectLst/>
                        </a:rPr>
                        <a:t>2.052</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2330407592"/>
                  </a:ext>
                </a:extLst>
              </a:tr>
              <a:tr h="321120">
                <a:tc>
                  <a:txBody>
                    <a:bodyPr/>
                    <a:lstStyle/>
                    <a:p>
                      <a:pPr algn="l" fontAlgn="b"/>
                      <a:r>
                        <a:rPr lang="en-US" sz="1800" b="1" u="none" strike="noStrike" dirty="0">
                          <a:effectLst/>
                        </a:rPr>
                        <a:t>Self-Stigmatization</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r>
                        <a:rPr lang="en-US" sz="1800" u="none" strike="noStrike" dirty="0">
                          <a:effectLst/>
                        </a:rPr>
                        <a:t>1.299</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1351151314"/>
                  </a:ext>
                </a:extLst>
              </a:tr>
              <a:tr h="303279">
                <a:tc>
                  <a:txBody>
                    <a:bodyPr/>
                    <a:lstStyle/>
                    <a:p>
                      <a:pPr algn="l" fontAlgn="b"/>
                      <a:r>
                        <a:rPr lang="en-US" sz="1800" b="1" u="none" strike="noStrike" dirty="0">
                          <a:effectLst/>
                        </a:rPr>
                        <a:t>Suicide Risk</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r>
                        <a:rPr lang="en-US" sz="1800" u="none" strike="noStrike" dirty="0">
                          <a:effectLst/>
                        </a:rPr>
                        <a:t>1.448</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640869050"/>
                  </a:ext>
                </a:extLst>
              </a:tr>
              <a:tr h="321120">
                <a:tc>
                  <a:txBody>
                    <a:bodyPr/>
                    <a:lstStyle/>
                    <a:p>
                      <a:pPr algn="l" fontAlgn="b"/>
                      <a:r>
                        <a:rPr lang="en-US" sz="1800" b="1" u="none" strike="noStrike" dirty="0">
                          <a:effectLst/>
                        </a:rPr>
                        <a:t>History of Traumatic Brain Injury</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r>
                        <a:rPr lang="en-US" sz="1800" u="none" strike="noStrike" dirty="0">
                          <a:effectLst/>
                        </a:rPr>
                        <a:t>1.075</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4232133080"/>
                  </a:ext>
                </a:extLst>
              </a:tr>
              <a:tr h="543347">
                <a:tc gridSpan="2">
                  <a:txBody>
                    <a:bodyPr/>
                    <a:lstStyle/>
                    <a:p>
                      <a:pPr algn="l" fontAlgn="b"/>
                      <a:r>
                        <a:rPr lang="en-US" sz="1400" u="none" strike="noStrike" dirty="0">
                          <a:effectLst/>
                        </a:rPr>
                        <a:t>*Combat Exposure, Daily Stress, Loneliness, Moral Injury, Self-Stigmatization, Suicide Risk, and History of Traumatic Brain Injury</a:t>
                      </a:r>
                      <a:endParaRPr lang="en-US" sz="14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hMerge="1">
                  <a:txBody>
                    <a:bodyPr/>
                    <a:lstStyle/>
                    <a:p>
                      <a:endParaRPr lang="en-US"/>
                    </a:p>
                  </a:txBody>
                  <a:tcPr/>
                </a:tc>
                <a:extLst>
                  <a:ext uri="{0D108BD9-81ED-4DB2-BD59-A6C34878D82A}">
                    <a16:rowId xmlns:a16="http://schemas.microsoft.com/office/drawing/2014/main" val="367356542"/>
                  </a:ext>
                </a:extLst>
              </a:tr>
            </a:tbl>
          </a:graphicData>
        </a:graphic>
      </p:graphicFrame>
      <p:sp>
        <p:nvSpPr>
          <p:cNvPr id="4" name="AutoShape 2">
            <a:extLst>
              <a:ext uri="{FF2B5EF4-FFF2-40B4-BE49-F238E27FC236}">
                <a16:creationId xmlns:a16="http://schemas.microsoft.com/office/drawing/2014/main" id="{3F5B4C1D-63A3-F5F7-222D-71C1895502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5" name="Table 4">
            <a:extLst>
              <a:ext uri="{FF2B5EF4-FFF2-40B4-BE49-F238E27FC236}">
                <a16:creationId xmlns:a16="http://schemas.microsoft.com/office/drawing/2014/main" id="{58935E52-E044-24F6-40B3-1DCB0EBFE40B}"/>
              </a:ext>
            </a:extLst>
          </p:cNvPr>
          <p:cNvGraphicFramePr>
            <a:graphicFrameLocks noGrp="1"/>
          </p:cNvGraphicFramePr>
          <p:nvPr>
            <p:extLst>
              <p:ext uri="{D42A27DB-BD31-4B8C-83A1-F6EECF244321}">
                <p14:modId xmlns:p14="http://schemas.microsoft.com/office/powerpoint/2010/main" val="1847132870"/>
              </p:ext>
            </p:extLst>
          </p:nvPr>
        </p:nvGraphicFramePr>
        <p:xfrm>
          <a:off x="488092" y="4787526"/>
          <a:ext cx="10911016" cy="1222645"/>
        </p:xfrm>
        <a:graphic>
          <a:graphicData uri="http://schemas.openxmlformats.org/drawingml/2006/table">
            <a:tbl>
              <a:tblPr>
                <a:tableStyleId>{5C22544A-7EE6-4342-B048-85BDC9FD1C3A}</a:tableStyleId>
              </a:tblPr>
              <a:tblGrid>
                <a:gridCol w="10911016">
                  <a:extLst>
                    <a:ext uri="{9D8B030D-6E8A-4147-A177-3AD203B41FA5}">
                      <a16:colId xmlns:a16="http://schemas.microsoft.com/office/drawing/2014/main" val="2534475310"/>
                    </a:ext>
                  </a:extLst>
                </a:gridCol>
              </a:tblGrid>
              <a:tr h="1222645">
                <a:tc>
                  <a:txBody>
                    <a:bodyPr/>
                    <a:lstStyle/>
                    <a:p>
                      <a:pPr marL="0" marR="0" algn="ctr">
                        <a:spcBef>
                          <a:spcPts val="0"/>
                        </a:spcBef>
                        <a:spcAft>
                          <a:spcPts val="0"/>
                        </a:spcAft>
                      </a:pPr>
                      <a:r>
                        <a:rPr lang="en-US" sz="2000" b="1" dirty="0">
                          <a:effectLst/>
                        </a:rPr>
                        <a:t>Interpretation Statement</a:t>
                      </a:r>
                    </a:p>
                    <a:p>
                      <a:pPr marL="0" marR="0" lvl="0" algn="l">
                        <a:spcBef>
                          <a:spcPts val="0"/>
                        </a:spcBef>
                        <a:spcAft>
                          <a:spcPts val="0"/>
                        </a:spcAft>
                        <a:buNone/>
                      </a:pPr>
                      <a:r>
                        <a:rPr lang="en-US" sz="2000" b="0" i="0" u="none" strike="noStrike" noProof="0" dirty="0">
                          <a:solidFill>
                            <a:srgbClr val="000000"/>
                          </a:solidFill>
                          <a:effectLst/>
                          <a:latin typeface="Calibri"/>
                        </a:rPr>
                        <a:t>The Variance Inflation Factors (VIF) for the Risk Factors for Alcohol and Drug Abuse are below 5.  Therefore, it suggests </a:t>
                      </a:r>
                      <a:r>
                        <a:rPr lang="en-US" sz="2000" dirty="0"/>
                        <a:t>a </a:t>
                      </a:r>
                      <a:r>
                        <a:rPr lang="en-US" sz="2000" b="1" dirty="0"/>
                        <a:t>moderate or low correlation </a:t>
                      </a:r>
                      <a:r>
                        <a:rPr lang="en-US" sz="2000" dirty="0"/>
                        <a:t>between predictor variables, indicating that multicollinearity is </a:t>
                      </a:r>
                      <a:r>
                        <a:rPr lang="en-US" sz="2000" b="1" dirty="0"/>
                        <a:t>unlikely to significantly impact the regression model</a:t>
                      </a:r>
                      <a:r>
                        <a:rPr lang="en-US" sz="2000" dirty="0"/>
                        <a:t>. </a:t>
                      </a:r>
                      <a:endParaRPr lang="en-US" sz="2000" dirty="0">
                        <a:effectLst/>
                      </a:endParaRPr>
                    </a:p>
                  </a:txBody>
                  <a:tcPr marL="114300" marR="114300" marT="0" marB="0">
                    <a:solidFill>
                      <a:schemeClr val="bg1"/>
                    </a:solidFill>
                  </a:tcPr>
                </a:tc>
                <a:extLst>
                  <a:ext uri="{0D108BD9-81ED-4DB2-BD59-A6C34878D82A}">
                    <a16:rowId xmlns:a16="http://schemas.microsoft.com/office/drawing/2014/main" val="594791736"/>
                  </a:ext>
                </a:extLst>
              </a:tr>
            </a:tbl>
          </a:graphicData>
        </a:graphic>
      </p:graphicFrame>
    </p:spTree>
    <p:extLst>
      <p:ext uri="{BB962C8B-B14F-4D97-AF65-F5344CB8AC3E}">
        <p14:creationId xmlns:p14="http://schemas.microsoft.com/office/powerpoint/2010/main" val="36748157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212849-594A-EFB1-406E-7049B0235B9D}"/>
              </a:ext>
            </a:extLst>
          </p:cNvPr>
          <p:cNvSpPr txBox="1"/>
          <p:nvPr/>
        </p:nvSpPr>
        <p:spPr>
          <a:xfrm>
            <a:off x="801827" y="855289"/>
            <a:ext cx="10940994" cy="2954655"/>
          </a:xfrm>
          <a:prstGeom prst="rect">
            <a:avLst/>
          </a:prstGeom>
          <a:noFill/>
        </p:spPr>
        <p:txBody>
          <a:bodyPr wrap="square" rtlCol="0">
            <a:spAutoFit/>
          </a:bodyPr>
          <a:lstStyle/>
          <a:p>
            <a:pPr marL="457200" marR="0" indent="-457200"/>
            <a:r>
              <a:rPr lang="en-US" sz="2400" kern="100" dirty="0">
                <a:effectLst/>
                <a:ea typeface="Aptos" panose="020B0004020202020204" pitchFamily="34" charset="0"/>
              </a:rPr>
              <a:t>Brown, R. L., &amp; Rounds, L. A. (1995). Conjoint screening questionnaires for alcohol and other drug abuse: criterion validity in a primary care practice. </a:t>
            </a:r>
            <a:r>
              <a:rPr lang="en-US" sz="2400" i="1" kern="100" dirty="0">
                <a:effectLst/>
                <a:ea typeface="Aptos" panose="020B0004020202020204" pitchFamily="34" charset="0"/>
              </a:rPr>
              <a:t>Wis Med J</a:t>
            </a:r>
            <a:r>
              <a:rPr lang="en-US" sz="2400" kern="100" dirty="0">
                <a:effectLst/>
                <a:ea typeface="Aptos" panose="020B0004020202020204" pitchFamily="34" charset="0"/>
              </a:rPr>
              <a:t>,</a:t>
            </a:r>
            <a:r>
              <a:rPr lang="en-US" sz="2400" i="1" kern="100" dirty="0">
                <a:effectLst/>
                <a:ea typeface="Aptos" panose="020B0004020202020204" pitchFamily="34" charset="0"/>
              </a:rPr>
              <a:t> 94</a:t>
            </a:r>
            <a:r>
              <a:rPr lang="en-US" sz="2400" kern="100" dirty="0">
                <a:effectLst/>
                <a:ea typeface="Aptos" panose="020B0004020202020204" pitchFamily="34" charset="0"/>
              </a:rPr>
              <a:t>(3), 135-140. </a:t>
            </a:r>
            <a:r>
              <a:rPr lang="en-US" sz="2400" u="sng" kern="100" dirty="0">
                <a:solidFill>
                  <a:srgbClr val="467886"/>
                </a:solidFill>
                <a:effectLst/>
                <a:ea typeface="Aptos" panose="020B0004020202020204" pitchFamily="34" charset="0"/>
                <a:hlinkClick r:id="rId2"/>
              </a:rPr>
              <a:t>https://pubmed.ncbi.nlm.nih.gov/7778330/</a:t>
            </a:r>
            <a:r>
              <a:rPr lang="en-US" sz="2400" kern="100" dirty="0">
                <a:effectLst/>
                <a:ea typeface="Aptos" panose="020B0004020202020204" pitchFamily="34" charset="0"/>
              </a:rPr>
              <a:t> </a:t>
            </a:r>
          </a:p>
          <a:p>
            <a:pPr marL="457200" marR="0" indent="-457200"/>
            <a:endParaRPr lang="en-US" sz="2400" kern="100" dirty="0">
              <a:ea typeface="Aptos" panose="020B0004020202020204" pitchFamily="34" charset="0"/>
            </a:endParaRPr>
          </a:p>
          <a:p>
            <a:pPr marL="457200" indent="-457200"/>
            <a:r>
              <a:rPr lang="en-US" sz="2400" kern="100" dirty="0">
                <a:effectLst/>
                <a:ea typeface="Aptos" panose="020B0004020202020204" pitchFamily="34" charset="0"/>
              </a:rPr>
              <a:t>Schafer, K. M., Melia, R., &amp; Joiner, T. (2024). Risk and protective correlates of suicidality in the Military Health and Well-being Project. </a:t>
            </a:r>
            <a:r>
              <a:rPr lang="en-US" sz="2400" i="1" kern="100" dirty="0">
                <a:effectLst/>
                <a:ea typeface="Aptos" panose="020B0004020202020204" pitchFamily="34" charset="0"/>
              </a:rPr>
              <a:t>Journal of Affective Disorders</a:t>
            </a:r>
            <a:r>
              <a:rPr lang="en-US" sz="2400" kern="100" dirty="0">
                <a:effectLst/>
                <a:ea typeface="Aptos" panose="020B0004020202020204" pitchFamily="34" charset="0"/>
              </a:rPr>
              <a:t>. </a:t>
            </a:r>
            <a:r>
              <a:rPr lang="en-US" sz="2400" u="sng" kern="100" dirty="0">
                <a:solidFill>
                  <a:srgbClr val="467886"/>
                </a:solidFill>
                <a:effectLst/>
                <a:ea typeface="Aptos" panose="020B0004020202020204" pitchFamily="34" charset="0"/>
                <a:hlinkClick r:id="rId3"/>
              </a:rPr>
              <a:t>https://doi.org/10.1016/j.jad.2024.07.141</a:t>
            </a:r>
            <a:r>
              <a:rPr lang="en-US" sz="2400" kern="100" dirty="0">
                <a:effectLst/>
                <a:ea typeface="Aptos" panose="020B0004020202020204" pitchFamily="34" charset="0"/>
              </a:rPr>
              <a:t> </a:t>
            </a:r>
          </a:p>
          <a:p>
            <a:pPr marL="457200" marR="0" indent="-457200"/>
            <a:endParaRPr lang="en-US" sz="1800" kern="100" dirty="0">
              <a:effectLst/>
              <a:ea typeface="Aptos" panose="020B0004020202020204" pitchFamily="34" charset="0"/>
            </a:endParaRPr>
          </a:p>
        </p:txBody>
      </p:sp>
      <p:sp>
        <p:nvSpPr>
          <p:cNvPr id="4" name="TextBox 3">
            <a:extLst>
              <a:ext uri="{FF2B5EF4-FFF2-40B4-BE49-F238E27FC236}">
                <a16:creationId xmlns:a16="http://schemas.microsoft.com/office/drawing/2014/main" id="{8554CD4D-6FF6-B355-1175-19B310DB9631}"/>
              </a:ext>
            </a:extLst>
          </p:cNvPr>
          <p:cNvSpPr txBox="1"/>
          <p:nvPr/>
        </p:nvSpPr>
        <p:spPr>
          <a:xfrm>
            <a:off x="0" y="-32219"/>
            <a:ext cx="12192000" cy="461665"/>
          </a:xfrm>
          <a:prstGeom prst="rect">
            <a:avLst/>
          </a:prstGeom>
          <a:solidFill>
            <a:srgbClr val="FF8300"/>
          </a:solidFill>
        </p:spPr>
        <p:txBody>
          <a:bodyPr wrap="square" lIns="91440" tIns="45720" rIns="91440" bIns="45720" rtlCol="0" anchor="t">
            <a:spAutoFit/>
          </a:bodyPr>
          <a:lstStyle/>
          <a:p>
            <a:pPr algn="ctr"/>
            <a:r>
              <a:rPr lang="en-US" sz="2400" b="1" dirty="0">
                <a:ea typeface="+mn-lt"/>
                <a:cs typeface="+mn-lt"/>
              </a:rPr>
              <a:t>REFERENCES</a:t>
            </a:r>
            <a:endParaRPr lang="en-US" sz="2400" dirty="0">
              <a:ea typeface="+mn-lt"/>
              <a:cs typeface="+mn-lt"/>
            </a:endParaRPr>
          </a:p>
        </p:txBody>
      </p:sp>
    </p:spTree>
    <p:extLst>
      <p:ext uri="{BB962C8B-B14F-4D97-AF65-F5344CB8AC3E}">
        <p14:creationId xmlns:p14="http://schemas.microsoft.com/office/powerpoint/2010/main" val="1890195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6671D-9BCD-C7C7-BEA2-D04C8923145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6A82D8D-448B-9ED9-9B21-C0F9353DF25E}"/>
              </a:ext>
            </a:extLst>
          </p:cNvPr>
          <p:cNvSpPr txBox="1"/>
          <p:nvPr/>
        </p:nvSpPr>
        <p:spPr>
          <a:xfrm>
            <a:off x="0" y="2967335"/>
            <a:ext cx="12192000" cy="461665"/>
          </a:xfrm>
          <a:prstGeom prst="rect">
            <a:avLst/>
          </a:prstGeom>
          <a:solidFill>
            <a:srgbClr val="FF8300"/>
          </a:solidFill>
        </p:spPr>
        <p:txBody>
          <a:bodyPr wrap="square" lIns="91440" tIns="45720" rIns="91440" bIns="45720" rtlCol="0" anchor="t">
            <a:spAutoFit/>
          </a:bodyPr>
          <a:lstStyle/>
          <a:p>
            <a:pPr algn="ctr"/>
            <a:r>
              <a:rPr lang="en-US" sz="2400" b="1" dirty="0"/>
              <a:t>Backup Slides</a:t>
            </a:r>
          </a:p>
        </p:txBody>
      </p:sp>
    </p:spTree>
    <p:extLst>
      <p:ext uri="{BB962C8B-B14F-4D97-AF65-F5344CB8AC3E}">
        <p14:creationId xmlns:p14="http://schemas.microsoft.com/office/powerpoint/2010/main" val="24110523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64E55-8FC2-92AA-668A-BB3E7CB8527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821EC02-1388-CA31-5DA9-BA043B7DA653}"/>
              </a:ext>
            </a:extLst>
          </p:cNvPr>
          <p:cNvSpPr txBox="1"/>
          <p:nvPr/>
        </p:nvSpPr>
        <p:spPr>
          <a:xfrm>
            <a:off x="0" y="0"/>
            <a:ext cx="12192000" cy="830997"/>
          </a:xfrm>
          <a:prstGeom prst="rect">
            <a:avLst/>
          </a:prstGeom>
          <a:solidFill>
            <a:srgbClr val="FF8300"/>
          </a:solidFill>
        </p:spPr>
        <p:txBody>
          <a:bodyPr wrap="square" lIns="91440" tIns="45720" rIns="91440" bIns="45720" rtlCol="0" anchor="t">
            <a:spAutoFit/>
          </a:bodyPr>
          <a:lstStyle/>
          <a:p>
            <a:pPr algn="ctr"/>
            <a:r>
              <a:rPr lang="en-US" sz="2400" b="1" dirty="0"/>
              <a:t>PROTECTIVE FACTORS </a:t>
            </a:r>
          </a:p>
          <a:p>
            <a:pPr algn="ctr"/>
            <a:r>
              <a:rPr lang="en-US" sz="2200" b="1" dirty="0"/>
              <a:t>(X</a:t>
            </a:r>
            <a:r>
              <a:rPr lang="en-US" sz="2200" b="1" baseline="-25000" dirty="0"/>
              <a:t>P1</a:t>
            </a:r>
            <a:r>
              <a:rPr lang="en-US" sz="2200" b="1" dirty="0"/>
              <a:t> through X</a:t>
            </a:r>
            <a:r>
              <a:rPr lang="en-US" sz="2200" b="1" baseline="-25000" dirty="0"/>
              <a:t>P7</a:t>
            </a:r>
            <a:r>
              <a:rPr lang="en-US" sz="2200" b="1" dirty="0"/>
              <a:t>)</a:t>
            </a:r>
            <a:r>
              <a:rPr lang="en-US" sz="2200" b="1" baseline="-25000" dirty="0"/>
              <a:t> </a:t>
            </a:r>
            <a:endParaRPr lang="en-US" sz="2200" b="1" dirty="0"/>
          </a:p>
        </p:txBody>
      </p:sp>
      <p:sp>
        <p:nvSpPr>
          <p:cNvPr id="5" name="TextBox 4">
            <a:extLst>
              <a:ext uri="{FF2B5EF4-FFF2-40B4-BE49-F238E27FC236}">
                <a16:creationId xmlns:a16="http://schemas.microsoft.com/office/drawing/2014/main" id="{42B689A7-98DC-7780-20AC-ADDC89EF65BC}"/>
              </a:ext>
            </a:extLst>
          </p:cNvPr>
          <p:cNvSpPr txBox="1"/>
          <p:nvPr/>
        </p:nvSpPr>
        <p:spPr>
          <a:xfrm>
            <a:off x="713875" y="2004809"/>
            <a:ext cx="11309683" cy="2677656"/>
          </a:xfrm>
          <a:prstGeom prst="rect">
            <a:avLst/>
          </a:prstGeom>
          <a:noFill/>
        </p:spPr>
        <p:txBody>
          <a:bodyPr wrap="square">
            <a:spAutoFit/>
          </a:bodyPr>
          <a:lstStyle/>
          <a:p>
            <a:pPr algn="ctr"/>
            <a:r>
              <a:rPr lang="en-US" sz="2400" b="1" i="0" u="none" strike="noStrike" noProof="0" dirty="0">
                <a:solidFill>
                  <a:srgbClr val="000000"/>
                </a:solidFill>
                <a:effectLst/>
              </a:rPr>
              <a:t>Calling and Purpose</a:t>
            </a:r>
          </a:p>
          <a:p>
            <a:pPr algn="ctr"/>
            <a:r>
              <a:rPr lang="en-US" sz="2400" b="1" dirty="0">
                <a:solidFill>
                  <a:srgbClr val="000000"/>
                </a:solidFill>
              </a:rPr>
              <a:t>C</a:t>
            </a:r>
            <a:r>
              <a:rPr lang="en-US" sz="2400" b="1" i="0" u="none" strike="noStrike" noProof="0" dirty="0" err="1">
                <a:solidFill>
                  <a:srgbClr val="000000"/>
                </a:solidFill>
                <a:effectLst/>
              </a:rPr>
              <a:t>ommunity</a:t>
            </a:r>
            <a:r>
              <a:rPr lang="en-US" sz="2400" b="1" i="0" u="none" strike="noStrike" noProof="0" dirty="0">
                <a:solidFill>
                  <a:srgbClr val="000000"/>
                </a:solidFill>
                <a:effectLst/>
              </a:rPr>
              <a:t> Engagement</a:t>
            </a:r>
          </a:p>
          <a:p>
            <a:pPr algn="ctr"/>
            <a:r>
              <a:rPr lang="en-US" sz="2400" b="1" i="0" u="none" strike="noStrike" noProof="0" dirty="0">
                <a:solidFill>
                  <a:srgbClr val="000000"/>
                </a:solidFill>
                <a:effectLst/>
              </a:rPr>
              <a:t>Help-Seeking Behaviors</a:t>
            </a:r>
          </a:p>
          <a:p>
            <a:pPr algn="ctr"/>
            <a:r>
              <a:rPr lang="en-US" sz="2400" b="1" i="0" u="none" strike="noStrike" noProof="0" dirty="0">
                <a:solidFill>
                  <a:srgbClr val="000000"/>
                </a:solidFill>
                <a:effectLst/>
              </a:rPr>
              <a:t>Military Calling</a:t>
            </a:r>
          </a:p>
          <a:p>
            <a:pPr algn="ctr"/>
            <a:r>
              <a:rPr lang="en-US" sz="2400" b="1" i="0" u="none" strike="noStrike" noProof="0" dirty="0">
                <a:solidFill>
                  <a:srgbClr val="000000"/>
                </a:solidFill>
                <a:effectLst/>
              </a:rPr>
              <a:t>Quality of Life</a:t>
            </a:r>
          </a:p>
          <a:p>
            <a:pPr algn="ctr"/>
            <a:r>
              <a:rPr lang="en-US" sz="2400" b="1" i="0" u="none" strike="noStrike" noProof="0" dirty="0">
                <a:solidFill>
                  <a:srgbClr val="000000"/>
                </a:solidFill>
                <a:effectLst/>
              </a:rPr>
              <a:t>Public Service Motivation</a:t>
            </a:r>
          </a:p>
          <a:p>
            <a:pPr algn="ctr"/>
            <a:r>
              <a:rPr lang="en-US" sz="2400" b="1" i="0" u="none" strike="noStrike" noProof="0" dirty="0">
                <a:solidFill>
                  <a:srgbClr val="000000"/>
                </a:solidFill>
                <a:effectLst/>
              </a:rPr>
              <a:t>Overall Wellness</a:t>
            </a:r>
          </a:p>
        </p:txBody>
      </p:sp>
    </p:spTree>
    <p:extLst>
      <p:ext uri="{BB962C8B-B14F-4D97-AF65-F5344CB8AC3E}">
        <p14:creationId xmlns:p14="http://schemas.microsoft.com/office/powerpoint/2010/main" val="16745078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8D228-536E-3584-65CC-6DA7278008E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F82659B-3A65-ED8F-A28D-ADD2D48F365B}"/>
              </a:ext>
            </a:extLst>
          </p:cNvPr>
          <p:cNvSpPr txBox="1"/>
          <p:nvPr/>
        </p:nvSpPr>
        <p:spPr>
          <a:xfrm>
            <a:off x="1006660" y="2157211"/>
            <a:ext cx="10175631" cy="1111843"/>
          </a:xfrm>
          <a:prstGeom prst="rect">
            <a:avLst/>
          </a:prstGeom>
        </p:spPr>
        <p:txBody>
          <a:bodyPr vert="horz" lIns="91440" tIns="45720" rIns="91440" bIns="45720" rtlCol="0" anchor="ctr">
            <a:normAutofit/>
          </a:bodyPr>
          <a:lstStyle/>
          <a:p>
            <a:pPr algn="ctr">
              <a:lnSpc>
                <a:spcPct val="90000"/>
              </a:lnSpc>
              <a:spcBef>
                <a:spcPct val="0"/>
              </a:spcBef>
              <a:spcAft>
                <a:spcPts val="600"/>
              </a:spcAft>
            </a:pPr>
            <a:endParaRPr lang="en-US" sz="3400" kern="1200" dirty="0">
              <a:solidFill>
                <a:schemeClr val="tx1"/>
              </a:solidFill>
              <a:latin typeface="+mj-lt"/>
              <a:ea typeface="+mj-ea"/>
              <a:cs typeface="+mj-cs"/>
            </a:endParaRPr>
          </a:p>
        </p:txBody>
      </p:sp>
      <p:sp>
        <p:nvSpPr>
          <p:cNvPr id="6" name="TextBox 5">
            <a:extLst>
              <a:ext uri="{FF2B5EF4-FFF2-40B4-BE49-F238E27FC236}">
                <a16:creationId xmlns:a16="http://schemas.microsoft.com/office/drawing/2014/main" id="{3BAE9127-8FD7-0E94-0B5A-307B8E06E610}"/>
              </a:ext>
            </a:extLst>
          </p:cNvPr>
          <p:cNvSpPr txBox="1"/>
          <p:nvPr/>
        </p:nvSpPr>
        <p:spPr>
          <a:xfrm>
            <a:off x="0" y="15149"/>
            <a:ext cx="12192000" cy="1089529"/>
          </a:xfrm>
          <a:prstGeom prst="rect">
            <a:avLst/>
          </a:prstGeom>
          <a:solidFill>
            <a:srgbClr val="FF8300"/>
          </a:solidFill>
        </p:spPr>
        <p:txBody>
          <a:bodyPr wrap="square" lIns="91440" tIns="45720" rIns="91440" bIns="45720" rtlCol="0" anchor="t">
            <a:spAutoFit/>
          </a:bodyPr>
          <a:lstStyle/>
          <a:p>
            <a:pPr algn="ctr">
              <a:lnSpc>
                <a:spcPct val="90000"/>
              </a:lnSpc>
              <a:spcBef>
                <a:spcPct val="0"/>
              </a:spcBef>
            </a:pPr>
            <a:r>
              <a:rPr lang="en-US" sz="2400" b="1" kern="1200" dirty="0">
                <a:solidFill>
                  <a:schemeClr val="tx1"/>
                </a:solidFill>
                <a:ea typeface="+mj-ea"/>
                <a:cs typeface="+mj-cs"/>
              </a:rPr>
              <a:t>MULTIPLE LINEAR REGRESSION </a:t>
            </a:r>
          </a:p>
          <a:p>
            <a:pPr algn="ctr">
              <a:lnSpc>
                <a:spcPct val="90000"/>
              </a:lnSpc>
              <a:spcBef>
                <a:spcPct val="0"/>
              </a:spcBef>
            </a:pPr>
            <a:r>
              <a:rPr lang="en-US" sz="2400" b="1" kern="1200" dirty="0">
                <a:solidFill>
                  <a:schemeClr val="tx1"/>
                </a:solidFill>
                <a:ea typeface="+mj-ea"/>
                <a:cs typeface="+mj-cs"/>
              </a:rPr>
              <a:t>Pearson’s Correlation Table Between All Protective Factors* and Alcohol and Drug Abuse Risk (adjusted for confounders**)</a:t>
            </a:r>
          </a:p>
        </p:txBody>
      </p:sp>
      <p:sp>
        <p:nvSpPr>
          <p:cNvPr id="4" name="TextBox 3">
            <a:extLst>
              <a:ext uri="{FF2B5EF4-FFF2-40B4-BE49-F238E27FC236}">
                <a16:creationId xmlns:a16="http://schemas.microsoft.com/office/drawing/2014/main" id="{1D7B04DA-780A-2532-69C8-F2FA7D386AC4}"/>
              </a:ext>
            </a:extLst>
          </p:cNvPr>
          <p:cNvSpPr txBox="1"/>
          <p:nvPr/>
        </p:nvSpPr>
        <p:spPr>
          <a:xfrm>
            <a:off x="763325" y="4138797"/>
            <a:ext cx="10418966" cy="830997"/>
          </a:xfrm>
          <a:prstGeom prst="rect">
            <a:avLst/>
          </a:prstGeom>
          <a:noFill/>
        </p:spPr>
        <p:txBody>
          <a:bodyPr wrap="square" rtlCol="0">
            <a:spAutoFit/>
          </a:bodyPr>
          <a:lstStyle/>
          <a:p>
            <a:r>
              <a:rPr lang="en-US" sz="1000" b="1" dirty="0"/>
              <a:t>* Protective Factors </a:t>
            </a:r>
            <a:r>
              <a:rPr lang="en-US" sz="1000" dirty="0"/>
              <a:t>= </a:t>
            </a:r>
            <a:r>
              <a:rPr lang="en-US" sz="1000" u="none" strike="noStrike" dirty="0">
                <a:effectLst/>
              </a:rPr>
              <a:t>Calling and Purpose, Community Engagement, Help-Seeking Behaviors, Military Calling, Quality of Life Score, Public Service Motivation and Overall Wellness</a:t>
            </a:r>
          </a:p>
          <a:p>
            <a:r>
              <a:rPr lang="en-US" sz="1000" b="1" u="none" strike="noStrike" dirty="0">
                <a:solidFill>
                  <a:srgbClr val="000000"/>
                </a:solidFill>
                <a:effectLst/>
              </a:rPr>
              <a:t>** Confounding Factors </a:t>
            </a:r>
            <a:r>
              <a:rPr lang="en-US" sz="1000" u="none" strike="noStrike" dirty="0">
                <a:solidFill>
                  <a:srgbClr val="000000"/>
                </a:solidFill>
                <a:effectLst/>
              </a:rPr>
              <a:t>= Age, Gender, Race, and Income (Brown, 1995)</a:t>
            </a:r>
          </a:p>
          <a:p>
            <a:r>
              <a:rPr lang="en-US" sz="1000" u="none" strike="noStrike" dirty="0">
                <a:solidFill>
                  <a:srgbClr val="000000"/>
                </a:solidFill>
                <a:effectLst/>
              </a:rPr>
              <a:t>Green filled boxes indicate correlation &gt;0.50</a:t>
            </a:r>
            <a:endParaRPr lang="en-US" sz="1000" b="0" i="0" u="none" strike="noStrike" dirty="0">
              <a:solidFill>
                <a:srgbClr val="000000"/>
              </a:solidFill>
              <a:effectLst/>
            </a:endParaRPr>
          </a:p>
          <a:p>
            <a:endParaRPr lang="en-US" dirty="0"/>
          </a:p>
        </p:txBody>
      </p:sp>
      <p:graphicFrame>
        <p:nvGraphicFramePr>
          <p:cNvPr id="3" name="Table 2">
            <a:extLst>
              <a:ext uri="{FF2B5EF4-FFF2-40B4-BE49-F238E27FC236}">
                <a16:creationId xmlns:a16="http://schemas.microsoft.com/office/drawing/2014/main" id="{72965660-C8F3-0451-E40A-6D169B2BC62F}"/>
              </a:ext>
            </a:extLst>
          </p:cNvPr>
          <p:cNvGraphicFramePr>
            <a:graphicFrameLocks noGrp="1"/>
          </p:cNvGraphicFramePr>
          <p:nvPr>
            <p:extLst>
              <p:ext uri="{D42A27DB-BD31-4B8C-83A1-F6EECF244321}">
                <p14:modId xmlns:p14="http://schemas.microsoft.com/office/powerpoint/2010/main" val="1633712516"/>
              </p:ext>
            </p:extLst>
          </p:nvPr>
        </p:nvGraphicFramePr>
        <p:xfrm>
          <a:off x="763325" y="1287468"/>
          <a:ext cx="10418966" cy="2681737"/>
        </p:xfrm>
        <a:graphic>
          <a:graphicData uri="http://schemas.openxmlformats.org/drawingml/2006/table">
            <a:tbl>
              <a:tblPr>
                <a:tableStyleId>{5C22544A-7EE6-4342-B048-85BDC9FD1C3A}</a:tableStyleId>
              </a:tblPr>
              <a:tblGrid>
                <a:gridCol w="1915790">
                  <a:extLst>
                    <a:ext uri="{9D8B030D-6E8A-4147-A177-3AD203B41FA5}">
                      <a16:colId xmlns:a16="http://schemas.microsoft.com/office/drawing/2014/main" val="1932881309"/>
                    </a:ext>
                  </a:extLst>
                </a:gridCol>
                <a:gridCol w="708598">
                  <a:extLst>
                    <a:ext uri="{9D8B030D-6E8A-4147-A177-3AD203B41FA5}">
                      <a16:colId xmlns:a16="http://schemas.microsoft.com/office/drawing/2014/main" val="3769498961"/>
                    </a:ext>
                  </a:extLst>
                </a:gridCol>
                <a:gridCol w="708598">
                  <a:extLst>
                    <a:ext uri="{9D8B030D-6E8A-4147-A177-3AD203B41FA5}">
                      <a16:colId xmlns:a16="http://schemas.microsoft.com/office/drawing/2014/main" val="2535318079"/>
                    </a:ext>
                  </a:extLst>
                </a:gridCol>
                <a:gridCol w="708598">
                  <a:extLst>
                    <a:ext uri="{9D8B030D-6E8A-4147-A177-3AD203B41FA5}">
                      <a16:colId xmlns:a16="http://schemas.microsoft.com/office/drawing/2014/main" val="2967543952"/>
                    </a:ext>
                  </a:extLst>
                </a:gridCol>
                <a:gridCol w="708598">
                  <a:extLst>
                    <a:ext uri="{9D8B030D-6E8A-4147-A177-3AD203B41FA5}">
                      <a16:colId xmlns:a16="http://schemas.microsoft.com/office/drawing/2014/main" val="1143667250"/>
                    </a:ext>
                  </a:extLst>
                </a:gridCol>
                <a:gridCol w="708598">
                  <a:extLst>
                    <a:ext uri="{9D8B030D-6E8A-4147-A177-3AD203B41FA5}">
                      <a16:colId xmlns:a16="http://schemas.microsoft.com/office/drawing/2014/main" val="2458674428"/>
                    </a:ext>
                  </a:extLst>
                </a:gridCol>
                <a:gridCol w="708598">
                  <a:extLst>
                    <a:ext uri="{9D8B030D-6E8A-4147-A177-3AD203B41FA5}">
                      <a16:colId xmlns:a16="http://schemas.microsoft.com/office/drawing/2014/main" val="944482668"/>
                    </a:ext>
                  </a:extLst>
                </a:gridCol>
                <a:gridCol w="708598">
                  <a:extLst>
                    <a:ext uri="{9D8B030D-6E8A-4147-A177-3AD203B41FA5}">
                      <a16:colId xmlns:a16="http://schemas.microsoft.com/office/drawing/2014/main" val="3192807301"/>
                    </a:ext>
                  </a:extLst>
                </a:gridCol>
                <a:gridCol w="708598">
                  <a:extLst>
                    <a:ext uri="{9D8B030D-6E8A-4147-A177-3AD203B41FA5}">
                      <a16:colId xmlns:a16="http://schemas.microsoft.com/office/drawing/2014/main" val="1268600188"/>
                    </a:ext>
                  </a:extLst>
                </a:gridCol>
                <a:gridCol w="708598">
                  <a:extLst>
                    <a:ext uri="{9D8B030D-6E8A-4147-A177-3AD203B41FA5}">
                      <a16:colId xmlns:a16="http://schemas.microsoft.com/office/drawing/2014/main" val="3108245889"/>
                    </a:ext>
                  </a:extLst>
                </a:gridCol>
                <a:gridCol w="708598">
                  <a:extLst>
                    <a:ext uri="{9D8B030D-6E8A-4147-A177-3AD203B41FA5}">
                      <a16:colId xmlns:a16="http://schemas.microsoft.com/office/drawing/2014/main" val="427737334"/>
                    </a:ext>
                  </a:extLst>
                </a:gridCol>
                <a:gridCol w="708598">
                  <a:extLst>
                    <a:ext uri="{9D8B030D-6E8A-4147-A177-3AD203B41FA5}">
                      <a16:colId xmlns:a16="http://schemas.microsoft.com/office/drawing/2014/main" val="2775421262"/>
                    </a:ext>
                  </a:extLst>
                </a:gridCol>
                <a:gridCol w="708598">
                  <a:extLst>
                    <a:ext uri="{9D8B030D-6E8A-4147-A177-3AD203B41FA5}">
                      <a16:colId xmlns:a16="http://schemas.microsoft.com/office/drawing/2014/main" val="3432057997"/>
                    </a:ext>
                  </a:extLst>
                </a:gridCol>
              </a:tblGrid>
              <a:tr h="640969">
                <a:tc>
                  <a:txBody>
                    <a:bodyPr/>
                    <a:lstStyle/>
                    <a:p>
                      <a:pPr algn="l" fontAlgn="b"/>
                      <a:r>
                        <a:rPr lang="en-US" sz="1000" b="1" i="0" u="none" strike="noStrike" dirty="0">
                          <a:solidFill>
                            <a:schemeClr val="bg1"/>
                          </a:solidFill>
                          <a:effectLst/>
                          <a:latin typeface="Arial" panose="020B0604020202020204" pitchFamily="34" charset="0"/>
                        </a:rPr>
                        <a:t>Table 4</a:t>
                      </a:r>
                    </a:p>
                    <a:p>
                      <a:pPr algn="ctr" fontAlgn="b"/>
                      <a:endParaRPr lang="en-US" sz="1000" b="1" i="0" u="none" strike="noStrike" dirty="0">
                        <a:solidFill>
                          <a:schemeClr val="bg1"/>
                        </a:solidFill>
                        <a:effectLst/>
                        <a:latin typeface="Arial" panose="020B0604020202020204" pitchFamily="34" charset="0"/>
                      </a:endParaRPr>
                    </a:p>
                    <a:p>
                      <a:pPr algn="ctr" fontAlgn="b"/>
                      <a:endParaRPr lang="en-US" sz="1000" b="1" i="0" u="none" strike="noStrike" dirty="0">
                        <a:solidFill>
                          <a:schemeClr val="bg1"/>
                        </a:solidFill>
                        <a:effectLst/>
                        <a:latin typeface="Arial" panose="020B0604020202020204" pitchFamily="34" charset="0"/>
                      </a:endParaRPr>
                    </a:p>
                    <a:p>
                      <a:pPr algn="l" fontAlgn="b"/>
                      <a:endParaRPr lang="en-US" sz="1000" b="1" i="0" u="none" strike="noStrike" dirty="0">
                        <a:solidFill>
                          <a:schemeClr val="bg1"/>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000" b="1" u="none" strike="noStrike" dirty="0">
                          <a:solidFill>
                            <a:schemeClr val="bg1"/>
                          </a:solidFill>
                          <a:effectLst/>
                        </a:rPr>
                        <a:t>Alcohol and Drug Abuse Risk</a:t>
                      </a:r>
                      <a:endParaRPr lang="en-US" sz="1000" b="1" i="0" u="none" strike="noStrike" dirty="0">
                        <a:solidFill>
                          <a:schemeClr val="bg1"/>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000" b="1" u="none" strike="noStrike" dirty="0">
                          <a:solidFill>
                            <a:schemeClr val="bg1"/>
                          </a:solidFill>
                          <a:effectLst/>
                        </a:rPr>
                        <a:t>Calling and Purpose</a:t>
                      </a:r>
                      <a:endParaRPr lang="en-US" sz="1000" b="1" i="0" u="none" strike="noStrike" dirty="0">
                        <a:solidFill>
                          <a:schemeClr val="bg1"/>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000" b="1" u="none" strike="noStrike" dirty="0">
                          <a:solidFill>
                            <a:schemeClr val="bg1"/>
                          </a:solidFill>
                          <a:effectLst/>
                        </a:rPr>
                        <a:t>Community Engagement</a:t>
                      </a:r>
                      <a:endParaRPr lang="en-US" sz="1000" b="1" i="0" u="none" strike="noStrike" dirty="0">
                        <a:solidFill>
                          <a:schemeClr val="bg1"/>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000" b="1" u="none" strike="noStrike" dirty="0">
                          <a:solidFill>
                            <a:schemeClr val="bg1"/>
                          </a:solidFill>
                          <a:effectLst/>
                        </a:rPr>
                        <a:t>Help-Seeking Behavior</a:t>
                      </a:r>
                      <a:endParaRPr lang="en-US" sz="1000" b="1" i="0" u="none" strike="noStrike" dirty="0">
                        <a:solidFill>
                          <a:schemeClr val="bg1"/>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000" b="1" u="none" strike="noStrike" dirty="0">
                          <a:solidFill>
                            <a:schemeClr val="bg1"/>
                          </a:solidFill>
                          <a:effectLst/>
                        </a:rPr>
                        <a:t>Military Calling</a:t>
                      </a:r>
                      <a:endParaRPr lang="en-US" sz="1000" b="1" i="0" u="none" strike="noStrike" dirty="0">
                        <a:solidFill>
                          <a:schemeClr val="bg1"/>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000" b="1" u="none" strike="noStrike" dirty="0">
                          <a:solidFill>
                            <a:schemeClr val="bg1"/>
                          </a:solidFill>
                          <a:effectLst/>
                        </a:rPr>
                        <a:t>Quality of Life</a:t>
                      </a:r>
                      <a:endParaRPr lang="en-US" sz="1000" b="1" i="0" u="none" strike="noStrike" dirty="0">
                        <a:solidFill>
                          <a:schemeClr val="bg1"/>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000" b="1" u="none" strike="noStrike" dirty="0">
                          <a:solidFill>
                            <a:schemeClr val="bg1"/>
                          </a:solidFill>
                          <a:effectLst/>
                        </a:rPr>
                        <a:t>Public Service Motivation</a:t>
                      </a:r>
                      <a:endParaRPr lang="en-US" sz="1000" b="1" i="0" u="none" strike="noStrike" dirty="0">
                        <a:solidFill>
                          <a:schemeClr val="bg1"/>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000" b="1" u="none" strike="noStrike" dirty="0">
                          <a:solidFill>
                            <a:schemeClr val="bg1"/>
                          </a:solidFill>
                          <a:effectLst/>
                        </a:rPr>
                        <a:t>Overall Wellness</a:t>
                      </a:r>
                      <a:endParaRPr lang="en-US" sz="1000" b="1" i="0" u="none" strike="noStrike" dirty="0">
                        <a:solidFill>
                          <a:schemeClr val="bg1"/>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000" b="1" u="none" strike="noStrike" dirty="0">
                          <a:solidFill>
                            <a:schemeClr val="bg1"/>
                          </a:solidFill>
                          <a:effectLst/>
                        </a:rPr>
                        <a:t>Age</a:t>
                      </a:r>
                      <a:endParaRPr lang="en-US" sz="1000" b="1" i="0" u="none" strike="noStrike" dirty="0">
                        <a:solidFill>
                          <a:schemeClr val="bg1"/>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000" b="1" u="none" strike="noStrike" dirty="0">
                          <a:solidFill>
                            <a:schemeClr val="bg1"/>
                          </a:solidFill>
                          <a:effectLst/>
                        </a:rPr>
                        <a:t>Gender</a:t>
                      </a:r>
                      <a:endParaRPr lang="en-US" sz="1000" b="1" i="0" u="none" strike="noStrike" dirty="0">
                        <a:solidFill>
                          <a:schemeClr val="bg1"/>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000" b="1" u="none" strike="noStrike" dirty="0">
                          <a:solidFill>
                            <a:schemeClr val="bg1"/>
                          </a:solidFill>
                          <a:effectLst/>
                        </a:rPr>
                        <a:t>Race</a:t>
                      </a:r>
                      <a:endParaRPr lang="en-US" sz="1000" b="1" i="0" u="none" strike="noStrike" dirty="0">
                        <a:solidFill>
                          <a:schemeClr val="bg1"/>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000" b="1" u="none" strike="noStrike" dirty="0">
                          <a:solidFill>
                            <a:schemeClr val="bg1"/>
                          </a:solidFill>
                          <a:effectLst/>
                        </a:rPr>
                        <a:t>Income</a:t>
                      </a:r>
                      <a:endParaRPr lang="en-US" sz="1000" b="1" i="0" u="none" strike="noStrike" dirty="0">
                        <a:solidFill>
                          <a:schemeClr val="bg1"/>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409537605"/>
                  </a:ext>
                </a:extLst>
              </a:tr>
              <a:tr h="170064">
                <a:tc>
                  <a:txBody>
                    <a:bodyPr/>
                    <a:lstStyle/>
                    <a:p>
                      <a:pPr algn="r" fontAlgn="b"/>
                      <a:r>
                        <a:rPr lang="en-US" sz="1000" b="1" u="none" strike="noStrike" dirty="0">
                          <a:solidFill>
                            <a:schemeClr val="bg1"/>
                          </a:solidFill>
                          <a:effectLst/>
                        </a:rPr>
                        <a:t>Alcohol and Drug Abuse Risk</a:t>
                      </a:r>
                      <a:endParaRPr lang="en-US" sz="1000" b="1" i="0" u="none" strike="noStrike" dirty="0">
                        <a:solidFill>
                          <a:schemeClr val="bg1"/>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1000" u="none" strike="noStrike">
                          <a:effectLst/>
                        </a:rPr>
                        <a:t>1</a:t>
                      </a:r>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dirty="0">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dirty="0">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dirty="0">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dirty="0">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dirty="0">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90248454"/>
                  </a:ext>
                </a:extLst>
              </a:tr>
              <a:tr h="170064">
                <a:tc>
                  <a:txBody>
                    <a:bodyPr/>
                    <a:lstStyle/>
                    <a:p>
                      <a:pPr algn="r" fontAlgn="b"/>
                      <a:r>
                        <a:rPr lang="en-US" sz="1000" b="1" i="0" u="none" strike="noStrike" dirty="0">
                          <a:solidFill>
                            <a:schemeClr val="bg1"/>
                          </a:solidFill>
                          <a:effectLst/>
                          <a:latin typeface="Arial" panose="020B0604020202020204" pitchFamily="34" charset="0"/>
                        </a:rPr>
                        <a:t>Calling and Purpose</a:t>
                      </a: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1000" u="none" strike="noStrike">
                          <a:effectLst/>
                        </a:rPr>
                        <a:t>-0.016579</a:t>
                      </a:r>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1</a:t>
                      </a:r>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dirty="0">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dirty="0">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480653"/>
                  </a:ext>
                </a:extLst>
              </a:tr>
              <a:tr h="170064">
                <a:tc>
                  <a:txBody>
                    <a:bodyPr/>
                    <a:lstStyle/>
                    <a:p>
                      <a:pPr algn="r" fontAlgn="b"/>
                      <a:r>
                        <a:rPr lang="en-US" sz="1000" b="1" u="none" strike="noStrike" dirty="0">
                          <a:solidFill>
                            <a:schemeClr val="bg1"/>
                          </a:solidFill>
                          <a:effectLst/>
                        </a:rPr>
                        <a:t>Community Engagement</a:t>
                      </a:r>
                      <a:endParaRPr lang="en-US" sz="1000" b="1" i="0" u="none" strike="noStrike" dirty="0">
                        <a:solidFill>
                          <a:schemeClr val="bg1"/>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1000" u="none" strike="noStrike">
                          <a:effectLst/>
                        </a:rPr>
                        <a:t>-0.221774</a:t>
                      </a:r>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0.285247</a:t>
                      </a:r>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dirty="0">
                          <a:effectLst/>
                        </a:rPr>
                        <a:t>1</a:t>
                      </a:r>
                      <a:endParaRPr lang="en-US" sz="1000" b="0" i="0" u="none" strike="noStrike" dirty="0">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dirty="0">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50832725"/>
                  </a:ext>
                </a:extLst>
              </a:tr>
              <a:tr h="170064">
                <a:tc>
                  <a:txBody>
                    <a:bodyPr/>
                    <a:lstStyle/>
                    <a:p>
                      <a:pPr algn="r" fontAlgn="b"/>
                      <a:r>
                        <a:rPr lang="en-US" sz="1000" b="1" u="none" strike="noStrike" dirty="0">
                          <a:solidFill>
                            <a:schemeClr val="bg1"/>
                          </a:solidFill>
                          <a:effectLst/>
                        </a:rPr>
                        <a:t>Help-Seeking Behavior</a:t>
                      </a:r>
                      <a:endParaRPr lang="en-US" sz="1000" b="1" i="0" u="none" strike="noStrike" dirty="0">
                        <a:solidFill>
                          <a:schemeClr val="bg1"/>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1000" u="none" strike="noStrike">
                          <a:effectLst/>
                        </a:rPr>
                        <a:t>-0.012438</a:t>
                      </a:r>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0.291237</a:t>
                      </a:r>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dirty="0">
                          <a:effectLst/>
                        </a:rPr>
                        <a:t>0.463018</a:t>
                      </a:r>
                      <a:endParaRPr lang="en-US" sz="1000" b="0" i="0" u="none" strike="noStrike" dirty="0">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1</a:t>
                      </a:r>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dirty="0">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59474409"/>
                  </a:ext>
                </a:extLst>
              </a:tr>
              <a:tr h="170064">
                <a:tc>
                  <a:txBody>
                    <a:bodyPr/>
                    <a:lstStyle/>
                    <a:p>
                      <a:pPr algn="r" fontAlgn="b"/>
                      <a:r>
                        <a:rPr lang="en-US" sz="1000" b="1" u="none" strike="noStrike" dirty="0">
                          <a:solidFill>
                            <a:schemeClr val="bg1"/>
                          </a:solidFill>
                          <a:effectLst/>
                        </a:rPr>
                        <a:t>Military Calling</a:t>
                      </a:r>
                      <a:endParaRPr lang="en-US" sz="1000" b="1" i="0" u="none" strike="noStrike" dirty="0">
                        <a:solidFill>
                          <a:schemeClr val="bg1"/>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1000" u="none" strike="noStrike">
                          <a:effectLst/>
                        </a:rPr>
                        <a:t>-0.051177</a:t>
                      </a:r>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0.367074</a:t>
                      </a:r>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dirty="0">
                          <a:effectLst/>
                        </a:rPr>
                        <a:t>0.205557</a:t>
                      </a:r>
                      <a:endParaRPr lang="en-US" sz="1000" b="0" i="0" u="none" strike="noStrike" dirty="0">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0.237028</a:t>
                      </a:r>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dirty="0">
                          <a:effectLst/>
                        </a:rPr>
                        <a:t>1</a:t>
                      </a:r>
                      <a:endParaRPr lang="en-US" sz="1000" b="0" i="0" u="none" strike="noStrike" dirty="0">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17472697"/>
                  </a:ext>
                </a:extLst>
              </a:tr>
              <a:tr h="170064">
                <a:tc>
                  <a:txBody>
                    <a:bodyPr/>
                    <a:lstStyle/>
                    <a:p>
                      <a:pPr algn="r" fontAlgn="b"/>
                      <a:r>
                        <a:rPr lang="en-US" sz="1000" b="1" u="none" strike="noStrike" dirty="0">
                          <a:solidFill>
                            <a:schemeClr val="bg1"/>
                          </a:solidFill>
                          <a:effectLst/>
                        </a:rPr>
                        <a:t>Quality of Life</a:t>
                      </a:r>
                      <a:endParaRPr lang="en-US" sz="1000" b="1" i="0" u="none" strike="noStrike" dirty="0">
                        <a:solidFill>
                          <a:schemeClr val="bg1"/>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1000" u="none" strike="noStrike">
                          <a:effectLst/>
                        </a:rPr>
                        <a:t>-0.339094</a:t>
                      </a:r>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0.176766</a:t>
                      </a:r>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dirty="0">
                          <a:effectLst/>
                        </a:rPr>
                        <a:t>0.611548</a:t>
                      </a:r>
                      <a:endParaRPr lang="en-US" sz="1000" b="0" i="0" u="none" strike="noStrike" dirty="0">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US" sz="1000" u="none" strike="noStrike">
                          <a:effectLst/>
                        </a:rPr>
                        <a:t>0.28606</a:t>
                      </a:r>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0.128713</a:t>
                      </a:r>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dirty="0">
                          <a:effectLst/>
                        </a:rPr>
                        <a:t>1</a:t>
                      </a:r>
                      <a:endParaRPr lang="en-US" sz="1000" b="0" i="0" u="none" strike="noStrike" dirty="0">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44057642"/>
                  </a:ext>
                </a:extLst>
              </a:tr>
              <a:tr h="170064">
                <a:tc>
                  <a:txBody>
                    <a:bodyPr/>
                    <a:lstStyle/>
                    <a:p>
                      <a:pPr algn="r" fontAlgn="b"/>
                      <a:r>
                        <a:rPr lang="en-US" sz="1000" b="1" u="none" strike="noStrike" dirty="0">
                          <a:solidFill>
                            <a:schemeClr val="bg1"/>
                          </a:solidFill>
                          <a:effectLst/>
                        </a:rPr>
                        <a:t>Public Service Motivation</a:t>
                      </a:r>
                      <a:endParaRPr lang="en-US" sz="1000" b="1" i="0" u="none" strike="noStrike" dirty="0">
                        <a:solidFill>
                          <a:schemeClr val="bg1"/>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1000" u="none" strike="noStrike">
                          <a:effectLst/>
                        </a:rPr>
                        <a:t>0.004457</a:t>
                      </a:r>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dirty="0">
                          <a:effectLst/>
                        </a:rPr>
                        <a:t>0.584609</a:t>
                      </a:r>
                      <a:endParaRPr lang="en-US" sz="1000" b="0" i="0" u="none" strike="noStrike" dirty="0">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US" sz="1000" u="none" strike="noStrike" dirty="0">
                          <a:effectLst/>
                        </a:rPr>
                        <a:t>0.224216</a:t>
                      </a:r>
                      <a:endParaRPr lang="en-US" sz="1000" b="0" i="0" u="none" strike="noStrike" dirty="0">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dirty="0">
                          <a:effectLst/>
                        </a:rPr>
                        <a:t>0.295867</a:t>
                      </a:r>
                      <a:endParaRPr lang="en-US" sz="1000" b="0" i="0" u="none" strike="noStrike" dirty="0">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dirty="0">
                          <a:effectLst/>
                        </a:rPr>
                        <a:t>0.590143</a:t>
                      </a:r>
                      <a:endParaRPr lang="en-US" sz="1000" b="0" i="0" u="none" strike="noStrike" dirty="0">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US" sz="1000" u="none" strike="noStrike" dirty="0">
                          <a:effectLst/>
                        </a:rPr>
                        <a:t>0.108495</a:t>
                      </a:r>
                      <a:endParaRPr lang="en-US" sz="1000" b="0" i="0" u="none" strike="noStrike" dirty="0">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1</a:t>
                      </a:r>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01281612"/>
                  </a:ext>
                </a:extLst>
              </a:tr>
              <a:tr h="170064">
                <a:tc>
                  <a:txBody>
                    <a:bodyPr/>
                    <a:lstStyle/>
                    <a:p>
                      <a:pPr algn="r" fontAlgn="b"/>
                      <a:r>
                        <a:rPr lang="en-US" sz="1000" b="1" u="none" strike="noStrike" dirty="0">
                          <a:solidFill>
                            <a:schemeClr val="bg1"/>
                          </a:solidFill>
                          <a:effectLst/>
                        </a:rPr>
                        <a:t>Overall Wellness</a:t>
                      </a:r>
                      <a:endParaRPr lang="en-US" sz="1000" b="1" i="0" u="none" strike="noStrike" dirty="0">
                        <a:solidFill>
                          <a:schemeClr val="bg1"/>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1000" u="none" strike="noStrike">
                          <a:effectLst/>
                        </a:rPr>
                        <a:t>-0.333532</a:t>
                      </a:r>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0.270678</a:t>
                      </a:r>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dirty="0">
                          <a:effectLst/>
                        </a:rPr>
                        <a:t>0.711287</a:t>
                      </a:r>
                      <a:endParaRPr lang="en-US" sz="1000" b="0" i="0" u="none" strike="noStrike" dirty="0">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US" sz="1000" u="none" strike="noStrike" dirty="0">
                          <a:effectLst/>
                        </a:rPr>
                        <a:t>0.298732</a:t>
                      </a:r>
                      <a:endParaRPr lang="en-US" sz="1000" b="0" i="0" u="none" strike="noStrike" dirty="0">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0.198751</a:t>
                      </a:r>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dirty="0">
                          <a:effectLst/>
                        </a:rPr>
                        <a:t>0.781458</a:t>
                      </a:r>
                      <a:endParaRPr lang="en-US" sz="1000" b="0" i="0" u="none" strike="noStrike" dirty="0">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US" sz="1000" u="none" strike="noStrike" dirty="0">
                          <a:effectLst/>
                        </a:rPr>
                        <a:t>0.212111</a:t>
                      </a:r>
                      <a:endParaRPr lang="en-US" sz="1000" b="0" i="0" u="none" strike="noStrike" dirty="0">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1</a:t>
                      </a:r>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30861708"/>
                  </a:ext>
                </a:extLst>
              </a:tr>
              <a:tr h="170064">
                <a:tc>
                  <a:txBody>
                    <a:bodyPr/>
                    <a:lstStyle/>
                    <a:p>
                      <a:pPr algn="r" fontAlgn="b"/>
                      <a:r>
                        <a:rPr lang="en-US" sz="1000" b="1" u="none" strike="noStrike" dirty="0">
                          <a:solidFill>
                            <a:schemeClr val="bg1"/>
                          </a:solidFill>
                          <a:effectLst/>
                        </a:rPr>
                        <a:t>Age</a:t>
                      </a:r>
                      <a:endParaRPr lang="en-US" sz="1000" b="1" i="0" u="none" strike="noStrike" dirty="0">
                        <a:solidFill>
                          <a:schemeClr val="bg1"/>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1000" u="none" strike="noStrike">
                          <a:effectLst/>
                        </a:rPr>
                        <a:t>-0.241625</a:t>
                      </a:r>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0.064733</a:t>
                      </a:r>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0.086323</a:t>
                      </a:r>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-0.152675</a:t>
                      </a:r>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dirty="0">
                          <a:effectLst/>
                        </a:rPr>
                        <a:t>0.122537</a:t>
                      </a:r>
                      <a:endParaRPr lang="en-US" sz="1000" b="0" i="0" u="none" strike="noStrike" dirty="0">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0.177232</a:t>
                      </a:r>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dirty="0">
                          <a:effectLst/>
                        </a:rPr>
                        <a:t>0.031435</a:t>
                      </a:r>
                      <a:endParaRPr lang="en-US" sz="1000" b="0" i="0" u="none" strike="noStrike" dirty="0">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0.280378</a:t>
                      </a:r>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1</a:t>
                      </a:r>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96575667"/>
                  </a:ext>
                </a:extLst>
              </a:tr>
              <a:tr h="170064">
                <a:tc>
                  <a:txBody>
                    <a:bodyPr/>
                    <a:lstStyle/>
                    <a:p>
                      <a:pPr algn="r" fontAlgn="b"/>
                      <a:r>
                        <a:rPr lang="en-US" sz="1000" b="1" u="none" strike="noStrike" dirty="0">
                          <a:solidFill>
                            <a:schemeClr val="bg1"/>
                          </a:solidFill>
                          <a:effectLst/>
                        </a:rPr>
                        <a:t>Gender</a:t>
                      </a:r>
                      <a:endParaRPr lang="en-US" sz="1000" b="1" i="0" u="none" strike="noStrike" dirty="0">
                        <a:solidFill>
                          <a:schemeClr val="bg1"/>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1000" u="none" strike="noStrike">
                          <a:effectLst/>
                        </a:rPr>
                        <a:t>-0.011568</a:t>
                      </a:r>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0.05094</a:t>
                      </a:r>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-0.017384</a:t>
                      </a:r>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0.02742</a:t>
                      </a:r>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dirty="0">
                          <a:effectLst/>
                        </a:rPr>
                        <a:t>-0.039776</a:t>
                      </a:r>
                      <a:endParaRPr lang="en-US" sz="1000" b="0" i="0" u="none" strike="noStrike" dirty="0">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dirty="0">
                          <a:effectLst/>
                        </a:rPr>
                        <a:t>-0.104542</a:t>
                      </a:r>
                      <a:endParaRPr lang="en-US" sz="1000" b="0" i="0" u="none" strike="noStrike" dirty="0">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-0.002392</a:t>
                      </a:r>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dirty="0">
                          <a:effectLst/>
                        </a:rPr>
                        <a:t>-0.093092</a:t>
                      </a:r>
                      <a:endParaRPr lang="en-US" sz="1000" b="0" i="0" u="none" strike="noStrike" dirty="0">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-0.158909</a:t>
                      </a:r>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1</a:t>
                      </a:r>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96945380"/>
                  </a:ext>
                </a:extLst>
              </a:tr>
              <a:tr h="170064">
                <a:tc>
                  <a:txBody>
                    <a:bodyPr/>
                    <a:lstStyle/>
                    <a:p>
                      <a:pPr algn="r" fontAlgn="b"/>
                      <a:r>
                        <a:rPr lang="en-US" sz="1000" b="1" u="none" strike="noStrike" dirty="0">
                          <a:solidFill>
                            <a:schemeClr val="bg1"/>
                          </a:solidFill>
                          <a:effectLst/>
                        </a:rPr>
                        <a:t>Race</a:t>
                      </a:r>
                      <a:endParaRPr lang="en-US" sz="1000" b="1" i="0" u="none" strike="noStrike" dirty="0">
                        <a:solidFill>
                          <a:schemeClr val="bg1"/>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1000" u="none" strike="noStrike">
                          <a:effectLst/>
                        </a:rPr>
                        <a:t>0.092413</a:t>
                      </a:r>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0.051477</a:t>
                      </a:r>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0.00586</a:t>
                      </a:r>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0.042329</a:t>
                      </a:r>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-0.101588</a:t>
                      </a:r>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dirty="0">
                          <a:effectLst/>
                        </a:rPr>
                        <a:t>-0.041334</a:t>
                      </a:r>
                      <a:endParaRPr lang="en-US" sz="1000" b="0" i="0" u="none" strike="noStrike" dirty="0">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dirty="0">
                          <a:effectLst/>
                        </a:rPr>
                        <a:t>-0.065196</a:t>
                      </a:r>
                      <a:endParaRPr lang="en-US" sz="1000" b="0" i="0" u="none" strike="noStrike" dirty="0">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dirty="0">
                          <a:effectLst/>
                        </a:rPr>
                        <a:t>-0.013059</a:t>
                      </a:r>
                      <a:endParaRPr lang="en-US" sz="1000" b="0" i="0" u="none" strike="noStrike" dirty="0">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dirty="0">
                          <a:effectLst/>
                        </a:rPr>
                        <a:t>-0.156999</a:t>
                      </a:r>
                      <a:endParaRPr lang="en-US" sz="1000" b="0" i="0" u="none" strike="noStrike" dirty="0">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0.069012</a:t>
                      </a:r>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1</a:t>
                      </a:r>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20806153"/>
                  </a:ext>
                </a:extLst>
              </a:tr>
              <a:tr h="170064">
                <a:tc>
                  <a:txBody>
                    <a:bodyPr/>
                    <a:lstStyle/>
                    <a:p>
                      <a:pPr algn="r" fontAlgn="b"/>
                      <a:r>
                        <a:rPr lang="en-US" sz="1000" b="1" u="none" strike="noStrike" dirty="0">
                          <a:solidFill>
                            <a:schemeClr val="bg1"/>
                          </a:solidFill>
                          <a:effectLst/>
                        </a:rPr>
                        <a:t>Income</a:t>
                      </a:r>
                      <a:endParaRPr lang="en-US" sz="1000" b="1" i="0" u="none" strike="noStrike" dirty="0">
                        <a:solidFill>
                          <a:schemeClr val="bg1"/>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1000" u="none" strike="noStrike">
                          <a:effectLst/>
                        </a:rPr>
                        <a:t>-0.086518</a:t>
                      </a:r>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-0.002595</a:t>
                      </a:r>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0.191311</a:t>
                      </a:r>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0.064504</a:t>
                      </a:r>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dirty="0">
                          <a:effectLst/>
                        </a:rPr>
                        <a:t>0.052881</a:t>
                      </a:r>
                      <a:endParaRPr lang="en-US" sz="1000" b="0" i="0" u="none" strike="noStrike" dirty="0">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0.256309</a:t>
                      </a:r>
                      <a:endParaRPr lang="en-US" sz="1000" b="0" i="0" u="none" strike="noStrike">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dirty="0">
                          <a:effectLst/>
                        </a:rPr>
                        <a:t>0.054456</a:t>
                      </a:r>
                      <a:endParaRPr lang="en-US" sz="1000" b="0" i="0" u="none" strike="noStrike" dirty="0">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dirty="0">
                          <a:effectLst/>
                        </a:rPr>
                        <a:t>0.19516</a:t>
                      </a:r>
                      <a:endParaRPr lang="en-US" sz="1000" b="0" i="0" u="none" strike="noStrike" dirty="0">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dirty="0">
                          <a:effectLst/>
                        </a:rPr>
                        <a:t>0.061009</a:t>
                      </a:r>
                      <a:endParaRPr lang="en-US" sz="1000" b="0" i="0" u="none" strike="noStrike" dirty="0">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dirty="0">
                          <a:effectLst/>
                        </a:rPr>
                        <a:t>-0.160687</a:t>
                      </a:r>
                      <a:endParaRPr lang="en-US" sz="1000" b="0" i="0" u="none" strike="noStrike" dirty="0">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dirty="0">
                          <a:effectLst/>
                        </a:rPr>
                        <a:t>-0.068207</a:t>
                      </a:r>
                      <a:endParaRPr lang="en-US" sz="1000" b="0" i="0" u="none" strike="noStrike" dirty="0">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dirty="0">
                          <a:effectLst/>
                        </a:rPr>
                        <a:t>1</a:t>
                      </a:r>
                      <a:endParaRPr lang="en-US" sz="1000" b="0" i="0" u="none" strike="noStrike" dirty="0">
                        <a:solidFill>
                          <a:srgbClr val="000000"/>
                        </a:solidFill>
                        <a:effectLst/>
                        <a:latin typeface="Arial" panose="020B0604020202020204" pitchFamily="34" charset="0"/>
                      </a:endParaRPr>
                    </a:p>
                  </a:txBody>
                  <a:tcPr marL="7086" marR="7086" marT="70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432962"/>
                  </a:ext>
                </a:extLst>
              </a:tr>
            </a:tbl>
          </a:graphicData>
        </a:graphic>
      </p:graphicFrame>
      <p:sp>
        <p:nvSpPr>
          <p:cNvPr id="8" name="TextBox 7">
            <a:extLst>
              <a:ext uri="{FF2B5EF4-FFF2-40B4-BE49-F238E27FC236}">
                <a16:creationId xmlns:a16="http://schemas.microsoft.com/office/drawing/2014/main" id="{40B7A1D7-AC77-C4FA-B09E-40AA47CE689E}"/>
              </a:ext>
            </a:extLst>
          </p:cNvPr>
          <p:cNvSpPr txBox="1"/>
          <p:nvPr/>
        </p:nvSpPr>
        <p:spPr>
          <a:xfrm>
            <a:off x="659759" y="4662591"/>
            <a:ext cx="11712270" cy="1815882"/>
          </a:xfrm>
          <a:prstGeom prst="rect">
            <a:avLst/>
          </a:prstGeom>
          <a:noFill/>
        </p:spPr>
        <p:txBody>
          <a:bodyPr wrap="square">
            <a:spAutoFit/>
          </a:bodyPr>
          <a:lstStyle/>
          <a:p>
            <a:pPr algn="ctr"/>
            <a:r>
              <a:rPr lang="en-US" sz="1400" b="1" dirty="0"/>
              <a:t>Interpretation Statements</a:t>
            </a:r>
          </a:p>
          <a:p>
            <a:r>
              <a:rPr lang="en-US" sz="1400" b="1" dirty="0"/>
              <a:t>Direct Correlations</a:t>
            </a:r>
            <a:r>
              <a:rPr lang="en-US" sz="1400" dirty="0"/>
              <a:t> 						</a:t>
            </a:r>
            <a:r>
              <a:rPr lang="en-US" sz="1400" b="1" dirty="0"/>
              <a:t> 	</a:t>
            </a:r>
            <a:endParaRPr lang="en-US" sz="1400" dirty="0"/>
          </a:p>
          <a:p>
            <a:r>
              <a:rPr lang="en-US" sz="1400" dirty="0"/>
              <a:t>	Calling and Purpose with Public Service Motivation (0.58)			 	</a:t>
            </a:r>
          </a:p>
          <a:p>
            <a:r>
              <a:rPr lang="en-US" sz="1400" dirty="0"/>
              <a:t>	Community 	Engagement with Quality of Life (0.61)   				 </a:t>
            </a:r>
          </a:p>
          <a:p>
            <a:r>
              <a:rPr lang="en-US" sz="1400" dirty="0"/>
              <a:t>	Community Engagement and Overall Wellness (0.71)				 </a:t>
            </a:r>
          </a:p>
          <a:p>
            <a:r>
              <a:rPr lang="en-US" sz="1400" dirty="0"/>
              <a:t>	Military Calling and Public Service Motivation (0.59)				 </a:t>
            </a:r>
          </a:p>
          <a:p>
            <a:r>
              <a:rPr lang="en-US" sz="1400" dirty="0"/>
              <a:t>	Quality of Life and Overall Wellness (0.78)					 </a:t>
            </a:r>
          </a:p>
          <a:p>
            <a:r>
              <a:rPr lang="en-US" sz="1400" dirty="0"/>
              <a:t>	</a:t>
            </a:r>
          </a:p>
        </p:txBody>
      </p:sp>
    </p:spTree>
    <p:extLst>
      <p:ext uri="{BB962C8B-B14F-4D97-AF65-F5344CB8AC3E}">
        <p14:creationId xmlns:p14="http://schemas.microsoft.com/office/powerpoint/2010/main" val="3823078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C127F-87DB-F9D4-C620-7AF0FED6259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37FA8FE-06D6-14AB-EC83-1B3665C6217E}"/>
              </a:ext>
            </a:extLst>
          </p:cNvPr>
          <p:cNvSpPr txBox="1"/>
          <p:nvPr/>
        </p:nvSpPr>
        <p:spPr>
          <a:xfrm>
            <a:off x="1006660" y="2157211"/>
            <a:ext cx="10175631" cy="1111843"/>
          </a:xfrm>
          <a:prstGeom prst="rect">
            <a:avLst/>
          </a:prstGeom>
        </p:spPr>
        <p:txBody>
          <a:bodyPr vert="horz" lIns="91440" tIns="45720" rIns="91440" bIns="45720" rtlCol="0" anchor="ctr">
            <a:normAutofit/>
          </a:bodyPr>
          <a:lstStyle/>
          <a:p>
            <a:pPr algn="ctr">
              <a:lnSpc>
                <a:spcPct val="90000"/>
              </a:lnSpc>
              <a:spcBef>
                <a:spcPct val="0"/>
              </a:spcBef>
              <a:spcAft>
                <a:spcPts val="600"/>
              </a:spcAft>
            </a:pPr>
            <a:endParaRPr lang="en-US" sz="3400" kern="1200" dirty="0">
              <a:solidFill>
                <a:schemeClr val="tx1"/>
              </a:solidFill>
              <a:latin typeface="+mj-lt"/>
              <a:ea typeface="+mj-ea"/>
              <a:cs typeface="+mj-cs"/>
            </a:endParaRPr>
          </a:p>
        </p:txBody>
      </p:sp>
      <p:sp>
        <p:nvSpPr>
          <p:cNvPr id="6" name="TextBox 5">
            <a:extLst>
              <a:ext uri="{FF2B5EF4-FFF2-40B4-BE49-F238E27FC236}">
                <a16:creationId xmlns:a16="http://schemas.microsoft.com/office/drawing/2014/main" id="{133921DF-7E40-9ABE-6663-D6AFD6972773}"/>
              </a:ext>
            </a:extLst>
          </p:cNvPr>
          <p:cNvSpPr txBox="1"/>
          <p:nvPr/>
        </p:nvSpPr>
        <p:spPr>
          <a:xfrm>
            <a:off x="0" y="15149"/>
            <a:ext cx="12192000" cy="1089529"/>
          </a:xfrm>
          <a:prstGeom prst="rect">
            <a:avLst/>
          </a:prstGeom>
          <a:solidFill>
            <a:srgbClr val="FF8300"/>
          </a:solidFill>
        </p:spPr>
        <p:txBody>
          <a:bodyPr wrap="square" lIns="91440" tIns="45720" rIns="91440" bIns="45720" rtlCol="0" anchor="t">
            <a:spAutoFit/>
          </a:bodyPr>
          <a:lstStyle/>
          <a:p>
            <a:pPr algn="ctr">
              <a:lnSpc>
                <a:spcPct val="90000"/>
              </a:lnSpc>
              <a:spcBef>
                <a:spcPct val="0"/>
              </a:spcBef>
            </a:pPr>
            <a:r>
              <a:rPr lang="en-US" sz="2400" b="1" kern="1200" dirty="0">
                <a:solidFill>
                  <a:schemeClr val="tx1"/>
                </a:solidFill>
                <a:ea typeface="+mj-ea"/>
                <a:cs typeface="+mj-cs"/>
              </a:rPr>
              <a:t>MULTIPLE LINEAR REGRESSION </a:t>
            </a:r>
          </a:p>
          <a:p>
            <a:pPr algn="ctr">
              <a:lnSpc>
                <a:spcPct val="90000"/>
              </a:lnSpc>
              <a:spcBef>
                <a:spcPct val="0"/>
              </a:spcBef>
            </a:pPr>
            <a:r>
              <a:rPr lang="en-US" sz="2400" b="1" kern="1200" dirty="0">
                <a:solidFill>
                  <a:schemeClr val="tx1"/>
                </a:solidFill>
                <a:ea typeface="+mj-ea"/>
                <a:cs typeface="+mj-cs"/>
              </a:rPr>
              <a:t>Correlation Plot Between All Protective Factors* and Alcohol and Drug Abuse Risk</a:t>
            </a:r>
          </a:p>
          <a:p>
            <a:pPr algn="ctr">
              <a:lnSpc>
                <a:spcPct val="90000"/>
              </a:lnSpc>
              <a:spcBef>
                <a:spcPct val="0"/>
              </a:spcBef>
            </a:pPr>
            <a:r>
              <a:rPr lang="en-US" sz="2400" b="1" dirty="0">
                <a:ea typeface="+mj-ea"/>
                <a:cs typeface="+mj-cs"/>
              </a:rPr>
              <a:t>(adjusted for confounders**)</a:t>
            </a:r>
            <a:endParaRPr lang="en-US" sz="2400" b="1" kern="1200" dirty="0">
              <a:solidFill>
                <a:schemeClr val="tx1"/>
              </a:solidFill>
              <a:ea typeface="+mj-ea"/>
              <a:cs typeface="+mj-cs"/>
            </a:endParaRPr>
          </a:p>
        </p:txBody>
      </p:sp>
      <p:pic>
        <p:nvPicPr>
          <p:cNvPr id="3" name="Picture 2">
            <a:extLst>
              <a:ext uri="{FF2B5EF4-FFF2-40B4-BE49-F238E27FC236}">
                <a16:creationId xmlns:a16="http://schemas.microsoft.com/office/drawing/2014/main" id="{18A6C7D8-CD14-4C11-55D7-F1C8786A05BD}"/>
              </a:ext>
            </a:extLst>
          </p:cNvPr>
          <p:cNvPicPr>
            <a:picLocks noChangeAspect="1"/>
          </p:cNvPicPr>
          <p:nvPr/>
        </p:nvPicPr>
        <p:blipFill>
          <a:blip r:embed="rId3"/>
          <a:srcRect/>
          <a:stretch/>
        </p:blipFill>
        <p:spPr>
          <a:xfrm>
            <a:off x="3626920" y="1135454"/>
            <a:ext cx="4267200" cy="4267200"/>
          </a:xfrm>
          <a:prstGeom prst="rect">
            <a:avLst/>
          </a:prstGeom>
        </p:spPr>
      </p:pic>
      <p:sp>
        <p:nvSpPr>
          <p:cNvPr id="4" name="TextBox 3">
            <a:extLst>
              <a:ext uri="{FF2B5EF4-FFF2-40B4-BE49-F238E27FC236}">
                <a16:creationId xmlns:a16="http://schemas.microsoft.com/office/drawing/2014/main" id="{0C5C6572-369C-96AA-13A9-AC611FE831E6}"/>
              </a:ext>
            </a:extLst>
          </p:cNvPr>
          <p:cNvSpPr txBox="1"/>
          <p:nvPr/>
        </p:nvSpPr>
        <p:spPr>
          <a:xfrm>
            <a:off x="430751" y="5966559"/>
            <a:ext cx="9453229" cy="677108"/>
          </a:xfrm>
          <a:prstGeom prst="rect">
            <a:avLst/>
          </a:prstGeom>
          <a:noFill/>
        </p:spPr>
        <p:txBody>
          <a:bodyPr wrap="none" rtlCol="0">
            <a:spAutoFit/>
          </a:bodyPr>
          <a:lstStyle/>
          <a:p>
            <a:r>
              <a:rPr lang="en-US" sz="1000" b="1" dirty="0"/>
              <a:t>* Protective Factors </a:t>
            </a:r>
            <a:r>
              <a:rPr lang="en-US" sz="1000" dirty="0"/>
              <a:t>= </a:t>
            </a:r>
            <a:r>
              <a:rPr lang="en-US" sz="1000" u="none" strike="noStrike" dirty="0">
                <a:effectLst/>
              </a:rPr>
              <a:t>Calling and Purpose, Community Engagement, Help-Seeking Behaviors, Military Calling, Quality of Life Score, Public Service Motivation and Overall Wellness</a:t>
            </a:r>
          </a:p>
          <a:p>
            <a:r>
              <a:rPr lang="en-US" sz="1000" b="1" u="none" strike="noStrike" dirty="0">
                <a:solidFill>
                  <a:srgbClr val="000000"/>
                </a:solidFill>
                <a:effectLst/>
              </a:rPr>
              <a:t>**Confounding Factors </a:t>
            </a:r>
            <a:r>
              <a:rPr lang="en-US" sz="1000" u="none" strike="noStrike" dirty="0">
                <a:solidFill>
                  <a:srgbClr val="000000"/>
                </a:solidFill>
                <a:effectLst/>
              </a:rPr>
              <a:t>= Age, Gender, Race, and Income (Brown, 1995)</a:t>
            </a:r>
          </a:p>
          <a:p>
            <a:endParaRPr lang="en-US" dirty="0"/>
          </a:p>
        </p:txBody>
      </p:sp>
      <p:sp>
        <p:nvSpPr>
          <p:cNvPr id="5" name="TextBox 4">
            <a:extLst>
              <a:ext uri="{FF2B5EF4-FFF2-40B4-BE49-F238E27FC236}">
                <a16:creationId xmlns:a16="http://schemas.microsoft.com/office/drawing/2014/main" id="{5F0FF825-3F69-DFC4-43EB-B82C0C92C309}"/>
              </a:ext>
            </a:extLst>
          </p:cNvPr>
          <p:cNvSpPr txBox="1"/>
          <p:nvPr/>
        </p:nvSpPr>
        <p:spPr>
          <a:xfrm>
            <a:off x="1785668" y="1261612"/>
            <a:ext cx="936667" cy="369332"/>
          </a:xfrm>
          <a:prstGeom prst="rect">
            <a:avLst/>
          </a:prstGeom>
          <a:noFill/>
        </p:spPr>
        <p:txBody>
          <a:bodyPr wrap="none" rtlCol="0">
            <a:spAutoFit/>
          </a:bodyPr>
          <a:lstStyle/>
          <a:p>
            <a:r>
              <a:rPr lang="en-US" b="1" dirty="0"/>
              <a:t>Figure 1</a:t>
            </a:r>
          </a:p>
        </p:txBody>
      </p:sp>
    </p:spTree>
    <p:extLst>
      <p:ext uri="{BB962C8B-B14F-4D97-AF65-F5344CB8AC3E}">
        <p14:creationId xmlns:p14="http://schemas.microsoft.com/office/powerpoint/2010/main" val="670447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9FEC6F-E04C-53A1-4241-1A83DC719E73}"/>
              </a:ext>
            </a:extLst>
          </p:cNvPr>
          <p:cNvSpPr txBox="1"/>
          <p:nvPr/>
        </p:nvSpPr>
        <p:spPr>
          <a:xfrm>
            <a:off x="1215188" y="913181"/>
            <a:ext cx="10787626" cy="5693866"/>
          </a:xfrm>
          <a:prstGeom prst="rect">
            <a:avLst/>
          </a:prstGeom>
          <a:noFill/>
        </p:spPr>
        <p:txBody>
          <a:bodyPr wrap="square" lIns="91440" tIns="45720" rIns="91440" bIns="45720" anchor="t">
            <a:spAutoFit/>
          </a:bodyPr>
          <a:lstStyle/>
          <a:p>
            <a:r>
              <a:rPr lang="en-US" sz="2400" b="1" kern="1200" dirty="0">
                <a:effectLst/>
                <a:ea typeface="Calibri"/>
                <a:cs typeface="Times New Roman"/>
              </a:rPr>
              <a:t>H</a:t>
            </a:r>
            <a:r>
              <a:rPr lang="en-US" sz="2400" b="1" kern="1200" baseline="-25000" dirty="0">
                <a:effectLst/>
                <a:ea typeface="Calibri"/>
                <a:cs typeface="Times New Roman"/>
              </a:rPr>
              <a:t>o</a:t>
            </a:r>
            <a:r>
              <a:rPr lang="en-US" sz="2400" b="1" kern="1200" dirty="0">
                <a:effectLst/>
                <a:ea typeface="Calibri"/>
                <a:cs typeface="Times New Roman"/>
              </a:rPr>
              <a:t>:</a:t>
            </a:r>
            <a:r>
              <a:rPr lang="en-US" sz="2400" kern="1200" dirty="0">
                <a:effectLst/>
                <a:ea typeface="Calibri"/>
                <a:cs typeface="Times New Roman"/>
              </a:rPr>
              <a:t> Among veterans</a:t>
            </a:r>
            <a:r>
              <a:rPr lang="en-US" sz="2400" dirty="0">
                <a:ea typeface="Calibri"/>
                <a:cs typeface="Times New Roman"/>
              </a:rPr>
              <a:t>, the protective factors* are NOT independently associated </a:t>
            </a:r>
            <a:r>
              <a:rPr lang="en-US" sz="2400" kern="1200" dirty="0">
                <a:effectLst/>
                <a:ea typeface="Calibri"/>
                <a:cs typeface="Times New Roman"/>
              </a:rPr>
              <a:t>with </a:t>
            </a:r>
            <a:r>
              <a:rPr lang="en-US" sz="2400" dirty="0">
                <a:ea typeface="Calibri"/>
                <a:cs typeface="Times New Roman"/>
              </a:rPr>
              <a:t>alcohol and drug abuse risk</a:t>
            </a:r>
            <a:r>
              <a:rPr lang="en-US" sz="2400" kern="1200" dirty="0">
                <a:effectLst/>
                <a:ea typeface="Calibri"/>
                <a:cs typeface="Times New Roman"/>
              </a:rPr>
              <a:t>.</a:t>
            </a:r>
          </a:p>
          <a:p>
            <a:endParaRPr lang="en-US" sz="2400" dirty="0">
              <a:ea typeface="Calibri"/>
              <a:cs typeface="Times New Roman"/>
            </a:endParaRPr>
          </a:p>
          <a:p>
            <a:r>
              <a:rPr lang="en-US" sz="2400" b="1" kern="1200" dirty="0">
                <a:effectLst/>
                <a:ea typeface="Calibri"/>
                <a:cs typeface="Times New Roman"/>
              </a:rPr>
              <a:t>H</a:t>
            </a:r>
            <a:r>
              <a:rPr lang="en-US" sz="2400" b="1" kern="1200" baseline="-25000" dirty="0">
                <a:effectLst/>
                <a:ea typeface="Calibri"/>
                <a:cs typeface="Times New Roman"/>
              </a:rPr>
              <a:t>a</a:t>
            </a:r>
            <a:r>
              <a:rPr lang="en-US" sz="2400" b="1" kern="1200" dirty="0">
                <a:effectLst/>
                <a:ea typeface="Calibri"/>
                <a:cs typeface="Times New Roman"/>
              </a:rPr>
              <a:t>:</a:t>
            </a:r>
            <a:r>
              <a:rPr lang="en-US" sz="2400" kern="1200" dirty="0">
                <a:effectLst/>
                <a:ea typeface="Calibri"/>
                <a:cs typeface="Times New Roman"/>
              </a:rPr>
              <a:t> Among veterans</a:t>
            </a:r>
            <a:r>
              <a:rPr lang="en-US" sz="2400" dirty="0">
                <a:ea typeface="Calibri"/>
                <a:cs typeface="Times New Roman"/>
              </a:rPr>
              <a:t>, the protective factors* are independently associated </a:t>
            </a:r>
            <a:r>
              <a:rPr lang="en-US" sz="2400" kern="1200" dirty="0">
                <a:effectLst/>
                <a:ea typeface="Calibri"/>
                <a:cs typeface="Times New Roman"/>
              </a:rPr>
              <a:t>with </a:t>
            </a:r>
            <a:r>
              <a:rPr lang="en-US" sz="2400" dirty="0">
                <a:ea typeface="Calibri"/>
                <a:cs typeface="Times New Roman"/>
              </a:rPr>
              <a:t>alcohol and drug abuse risk</a:t>
            </a:r>
            <a:r>
              <a:rPr lang="en-US" sz="2400" kern="1200" dirty="0">
                <a:effectLst/>
                <a:ea typeface="Calibri"/>
                <a:cs typeface="Times New Roman"/>
              </a:rPr>
              <a:t>.</a:t>
            </a:r>
          </a:p>
          <a:p>
            <a:endParaRPr lang="en-US" sz="2400" dirty="0">
              <a:ea typeface="Calibri"/>
              <a:cs typeface="Times New Roman"/>
            </a:endParaRPr>
          </a:p>
          <a:p>
            <a:endParaRPr lang="en-US" sz="1000" dirty="0">
              <a:ea typeface="Calibri"/>
              <a:cs typeface="Times New Roman"/>
            </a:endParaRPr>
          </a:p>
          <a:p>
            <a:endParaRPr lang="en-US" sz="1000" dirty="0">
              <a:ea typeface="Calibri"/>
              <a:cs typeface="Times New Roman"/>
            </a:endParaRPr>
          </a:p>
          <a:p>
            <a:endParaRPr lang="en-US" sz="1000" dirty="0">
              <a:ea typeface="Calibri"/>
              <a:cs typeface="Times New Roman"/>
            </a:endParaRPr>
          </a:p>
          <a:p>
            <a:endParaRPr lang="en-US" sz="1000" dirty="0">
              <a:ea typeface="Calibri"/>
              <a:cs typeface="Times New Roman"/>
            </a:endParaRPr>
          </a:p>
          <a:p>
            <a:endParaRPr lang="en-US" sz="1000" dirty="0">
              <a:ea typeface="Calibri"/>
              <a:cs typeface="Times New Roman"/>
            </a:endParaRPr>
          </a:p>
          <a:p>
            <a:endParaRPr lang="en-US" sz="1000" dirty="0">
              <a:ea typeface="Calibri"/>
              <a:cs typeface="Times New Roman"/>
            </a:endParaRPr>
          </a:p>
          <a:p>
            <a:endParaRPr lang="en-US" sz="1000" dirty="0">
              <a:ea typeface="Calibri"/>
              <a:cs typeface="Times New Roman"/>
            </a:endParaRPr>
          </a:p>
          <a:p>
            <a:endParaRPr lang="en-US" sz="1000" dirty="0">
              <a:ea typeface="Calibri"/>
              <a:cs typeface="Times New Roman"/>
            </a:endParaRPr>
          </a:p>
          <a:p>
            <a:endParaRPr lang="en-US" sz="1000" dirty="0">
              <a:ea typeface="Calibri"/>
              <a:cs typeface="Times New Roman"/>
            </a:endParaRPr>
          </a:p>
          <a:p>
            <a:endParaRPr lang="en-US" sz="1000" dirty="0">
              <a:ea typeface="Calibri"/>
              <a:cs typeface="Times New Roman"/>
            </a:endParaRPr>
          </a:p>
          <a:p>
            <a:endParaRPr lang="en-US" sz="1000" dirty="0">
              <a:ea typeface="Calibri"/>
              <a:cs typeface="Times New Roman"/>
            </a:endParaRPr>
          </a:p>
          <a:p>
            <a:endParaRPr lang="en-US" sz="1000" dirty="0">
              <a:ea typeface="Calibri"/>
              <a:cs typeface="Times New Roman"/>
            </a:endParaRPr>
          </a:p>
          <a:p>
            <a:endParaRPr lang="en-US" sz="1000" dirty="0">
              <a:ea typeface="Calibri"/>
              <a:cs typeface="Times New Roman"/>
            </a:endParaRPr>
          </a:p>
          <a:p>
            <a:endParaRPr lang="en-US" sz="1000" dirty="0">
              <a:ea typeface="Calibri"/>
              <a:cs typeface="Times New Roman"/>
            </a:endParaRPr>
          </a:p>
          <a:p>
            <a:endParaRPr lang="en-US" sz="1000" dirty="0">
              <a:ea typeface="Calibri"/>
              <a:cs typeface="Times New Roman"/>
            </a:endParaRPr>
          </a:p>
          <a:p>
            <a:endParaRPr lang="en-US" sz="1000" dirty="0">
              <a:ea typeface="Calibri"/>
              <a:cs typeface="Times New Roman"/>
            </a:endParaRPr>
          </a:p>
          <a:p>
            <a:endParaRPr lang="en-US" sz="1000" dirty="0">
              <a:ea typeface="Calibri"/>
              <a:cs typeface="Times New Roman"/>
            </a:endParaRPr>
          </a:p>
          <a:p>
            <a:endParaRPr lang="en-US" sz="1000" dirty="0">
              <a:ea typeface="Calibri"/>
              <a:cs typeface="Times New Roman"/>
            </a:endParaRPr>
          </a:p>
          <a:p>
            <a:endParaRPr lang="en-US" sz="1000" dirty="0">
              <a:ea typeface="Calibri"/>
              <a:cs typeface="Times New Roman"/>
            </a:endParaRPr>
          </a:p>
          <a:p>
            <a:endParaRPr lang="en-US" sz="1000" dirty="0">
              <a:ea typeface="Calibri"/>
              <a:cs typeface="Times New Roman"/>
            </a:endParaRPr>
          </a:p>
          <a:p>
            <a:endParaRPr lang="en-US" sz="1000" dirty="0">
              <a:ea typeface="Calibri"/>
              <a:cs typeface="Times New Roman"/>
            </a:endParaRPr>
          </a:p>
          <a:p>
            <a:r>
              <a:rPr lang="en-US" sz="1000" b="0" i="0" u="none" strike="noStrike" noProof="0" dirty="0">
                <a:solidFill>
                  <a:srgbClr val="000000"/>
                </a:solidFill>
                <a:effectLst/>
              </a:rPr>
              <a:t>*Calling and Purpose, Community Engagement, Help-Seeking Behaviors, Military Calling, Quality of Life, Public Service Motivation, and Overall Wellness.</a:t>
            </a:r>
            <a:endParaRPr lang="en-US" sz="2400" b="1" kern="1200" dirty="0">
              <a:effectLst/>
              <a:latin typeface="+mn-lt"/>
              <a:ea typeface="Calibri"/>
              <a:cs typeface="Calibri"/>
            </a:endParaRPr>
          </a:p>
        </p:txBody>
      </p:sp>
      <p:sp>
        <p:nvSpPr>
          <p:cNvPr id="4" name="TextBox 3">
            <a:extLst>
              <a:ext uri="{FF2B5EF4-FFF2-40B4-BE49-F238E27FC236}">
                <a16:creationId xmlns:a16="http://schemas.microsoft.com/office/drawing/2014/main" id="{934937A3-8BF2-7AA7-4731-4BD4D079D61E}"/>
              </a:ext>
            </a:extLst>
          </p:cNvPr>
          <p:cNvSpPr txBox="1"/>
          <p:nvPr/>
        </p:nvSpPr>
        <p:spPr>
          <a:xfrm>
            <a:off x="0" y="0"/>
            <a:ext cx="12083969" cy="830997"/>
          </a:xfrm>
          <a:prstGeom prst="rect">
            <a:avLst/>
          </a:prstGeom>
          <a:solidFill>
            <a:srgbClr val="FF8300"/>
          </a:solidFill>
        </p:spPr>
        <p:txBody>
          <a:bodyPr wrap="square" lIns="91440" tIns="45720" rIns="91440" bIns="45720" rtlCol="0" anchor="t">
            <a:spAutoFit/>
          </a:bodyPr>
          <a:lstStyle/>
          <a:p>
            <a:pPr algn="ctr"/>
            <a:r>
              <a:rPr lang="en-US" sz="2400" b="1" dirty="0"/>
              <a:t>MULTIPLE LINEAR REGRESSION HYPOTHESIS</a:t>
            </a:r>
          </a:p>
          <a:p>
            <a:pPr algn="ctr"/>
            <a:r>
              <a:rPr lang="en-US" sz="2400" b="1" dirty="0"/>
              <a:t>Protective Factors</a:t>
            </a:r>
          </a:p>
        </p:txBody>
      </p:sp>
    </p:spTree>
    <p:extLst>
      <p:ext uri="{BB962C8B-B14F-4D97-AF65-F5344CB8AC3E}">
        <p14:creationId xmlns:p14="http://schemas.microsoft.com/office/powerpoint/2010/main" val="6746482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4579DD-7932-8203-4049-5B62FBB3137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7145F06-36F7-3520-515B-91194A9AA7D4}"/>
              </a:ext>
            </a:extLst>
          </p:cNvPr>
          <p:cNvSpPr txBox="1"/>
          <p:nvPr/>
        </p:nvSpPr>
        <p:spPr>
          <a:xfrm>
            <a:off x="0" y="0"/>
            <a:ext cx="12192000" cy="461665"/>
          </a:xfrm>
          <a:prstGeom prst="rect">
            <a:avLst/>
          </a:prstGeom>
          <a:solidFill>
            <a:srgbClr val="FF8300"/>
          </a:solidFill>
        </p:spPr>
        <p:txBody>
          <a:bodyPr wrap="square" lIns="91440" tIns="45720" rIns="91440" bIns="45720" rtlCol="0" anchor="t">
            <a:spAutoFit/>
          </a:bodyPr>
          <a:lstStyle/>
          <a:p>
            <a:pPr algn="ctr"/>
            <a:r>
              <a:rPr lang="en-US" sz="2400" b="1" dirty="0">
                <a:ea typeface="+mn-lt"/>
                <a:cs typeface="+mn-lt"/>
              </a:rPr>
              <a:t>MULITPLE LINEAR REGRESSION SUMMARY TABLES</a:t>
            </a:r>
            <a:endParaRPr lang="en-US" sz="2400" dirty="0">
              <a:ea typeface="+mn-lt"/>
              <a:cs typeface="+mn-lt"/>
            </a:endParaRPr>
          </a:p>
        </p:txBody>
      </p:sp>
      <p:graphicFrame>
        <p:nvGraphicFramePr>
          <p:cNvPr id="3" name="Table 2">
            <a:extLst>
              <a:ext uri="{FF2B5EF4-FFF2-40B4-BE49-F238E27FC236}">
                <a16:creationId xmlns:a16="http://schemas.microsoft.com/office/drawing/2014/main" id="{440E13A0-99F9-8E7C-C270-1EA4334B047A}"/>
              </a:ext>
            </a:extLst>
          </p:cNvPr>
          <p:cNvGraphicFramePr>
            <a:graphicFrameLocks noGrp="1"/>
          </p:cNvGraphicFramePr>
          <p:nvPr>
            <p:extLst>
              <p:ext uri="{D42A27DB-BD31-4B8C-83A1-F6EECF244321}">
                <p14:modId xmlns:p14="http://schemas.microsoft.com/office/powerpoint/2010/main" val="3311036172"/>
              </p:ext>
            </p:extLst>
          </p:nvPr>
        </p:nvGraphicFramePr>
        <p:xfrm>
          <a:off x="341020" y="602168"/>
          <a:ext cx="11814760" cy="5958464"/>
        </p:xfrm>
        <a:graphic>
          <a:graphicData uri="http://schemas.openxmlformats.org/drawingml/2006/table">
            <a:tbl>
              <a:tblPr>
                <a:tableStyleId>{5C22544A-7EE6-4342-B048-85BDC9FD1C3A}</a:tableStyleId>
              </a:tblPr>
              <a:tblGrid>
                <a:gridCol w="2956868">
                  <a:extLst>
                    <a:ext uri="{9D8B030D-6E8A-4147-A177-3AD203B41FA5}">
                      <a16:colId xmlns:a16="http://schemas.microsoft.com/office/drawing/2014/main" val="884575010"/>
                    </a:ext>
                  </a:extLst>
                </a:gridCol>
                <a:gridCol w="836685">
                  <a:extLst>
                    <a:ext uri="{9D8B030D-6E8A-4147-A177-3AD203B41FA5}">
                      <a16:colId xmlns:a16="http://schemas.microsoft.com/office/drawing/2014/main" val="3568908494"/>
                    </a:ext>
                  </a:extLst>
                </a:gridCol>
                <a:gridCol w="1613498">
                  <a:extLst>
                    <a:ext uri="{9D8B030D-6E8A-4147-A177-3AD203B41FA5}">
                      <a16:colId xmlns:a16="http://schemas.microsoft.com/office/drawing/2014/main" val="3183591576"/>
                    </a:ext>
                  </a:extLst>
                </a:gridCol>
                <a:gridCol w="1613498">
                  <a:extLst>
                    <a:ext uri="{9D8B030D-6E8A-4147-A177-3AD203B41FA5}">
                      <a16:colId xmlns:a16="http://schemas.microsoft.com/office/drawing/2014/main" val="1894803706"/>
                    </a:ext>
                  </a:extLst>
                </a:gridCol>
                <a:gridCol w="1568122">
                  <a:extLst>
                    <a:ext uri="{9D8B030D-6E8A-4147-A177-3AD203B41FA5}">
                      <a16:colId xmlns:a16="http://schemas.microsoft.com/office/drawing/2014/main" val="3843548783"/>
                    </a:ext>
                  </a:extLst>
                </a:gridCol>
                <a:gridCol w="283503">
                  <a:extLst>
                    <a:ext uri="{9D8B030D-6E8A-4147-A177-3AD203B41FA5}">
                      <a16:colId xmlns:a16="http://schemas.microsoft.com/office/drawing/2014/main" val="820160202"/>
                    </a:ext>
                  </a:extLst>
                </a:gridCol>
                <a:gridCol w="2286990">
                  <a:extLst>
                    <a:ext uri="{9D8B030D-6E8A-4147-A177-3AD203B41FA5}">
                      <a16:colId xmlns:a16="http://schemas.microsoft.com/office/drawing/2014/main" val="1041632471"/>
                    </a:ext>
                  </a:extLst>
                </a:gridCol>
                <a:gridCol w="655596">
                  <a:extLst>
                    <a:ext uri="{9D8B030D-6E8A-4147-A177-3AD203B41FA5}">
                      <a16:colId xmlns:a16="http://schemas.microsoft.com/office/drawing/2014/main" val="2681424864"/>
                    </a:ext>
                  </a:extLst>
                </a:gridCol>
              </a:tblGrid>
              <a:tr h="489516">
                <a:tc gridSpan="8">
                  <a:txBody>
                    <a:bodyPr/>
                    <a:lstStyle/>
                    <a:p>
                      <a:pPr algn="l" fontAlgn="b"/>
                      <a:r>
                        <a:rPr lang="en-US" sz="1600" b="1" u="none" strike="noStrike" dirty="0">
                          <a:effectLst/>
                        </a:rPr>
                        <a:t>Table 6 Protective Factors Independently Associated with Alcohol and Drug Abuse Risk using Multiple Linear Regression among Veterans in The 2022 Military Health and Well-Being Project from ICPSR Michigan (N=1,495) (adjusted for confounders) </a:t>
                      </a:r>
                    </a:p>
                    <a:p>
                      <a:pPr algn="l" fontAlgn="b"/>
                      <a:endParaRPr lang="en-US" sz="16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hMerge="1">
                  <a:txBody>
                    <a:bodyPr/>
                    <a:lstStyle/>
                    <a:p>
                      <a:pPr algn="l" fontAlgn="b"/>
                      <a:endParaRPr lang="en-US" sz="24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hMerge="1">
                  <a:txBody>
                    <a:bodyPr/>
                    <a:lstStyle/>
                    <a:p>
                      <a:endParaRPr lang="en-US"/>
                    </a:p>
                  </a:txBody>
                  <a:tcPr/>
                </a:tc>
                <a:tc hMerge="1">
                  <a:txBody>
                    <a:bodyPr/>
                    <a:lstStyle/>
                    <a:p>
                      <a:pPr algn="l" fontAlgn="b"/>
                      <a:endParaRPr lang="en-US" sz="24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hMerge="1">
                  <a:txBody>
                    <a:bodyPr/>
                    <a:lstStyle/>
                    <a:p>
                      <a:pPr algn="l" fontAlgn="b"/>
                      <a:endParaRPr lang="en-US" sz="24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hMerge="1">
                  <a:txBody>
                    <a:bodyPr/>
                    <a:lstStyle/>
                    <a:p>
                      <a:pPr algn="l" fontAlgn="b"/>
                      <a:endParaRPr lang="en-US" sz="24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hMerge="1">
                  <a:txBody>
                    <a:bodyPr/>
                    <a:lstStyle/>
                    <a:p>
                      <a:pPr algn="l" fontAlgn="b"/>
                      <a:endParaRPr lang="en-US" sz="24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hMerge="1">
                  <a:txBody>
                    <a:bodyPr/>
                    <a:lstStyle/>
                    <a:p>
                      <a:pPr algn="l" fontAlgn="b"/>
                      <a:endParaRPr lang="en-US" sz="24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4056487411"/>
                  </a:ext>
                </a:extLst>
              </a:tr>
              <a:tr h="321120">
                <a:tc>
                  <a:txBody>
                    <a:bodyPr/>
                    <a:lstStyle/>
                    <a:p>
                      <a:pPr algn="ctr" fontAlgn="b"/>
                      <a:r>
                        <a:rPr lang="en-US" sz="1600" u="none" strike="noStrike" dirty="0">
                          <a:solidFill>
                            <a:schemeClr val="bg1"/>
                          </a:solidFill>
                          <a:effectLst/>
                        </a:rPr>
                        <a:t>Measures</a:t>
                      </a:r>
                      <a:endParaRPr lang="en-US" sz="16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tc>
                  <a:txBody>
                    <a:bodyPr/>
                    <a:lstStyle/>
                    <a:p>
                      <a:pPr algn="ctr" fontAlgn="b"/>
                      <a:r>
                        <a:rPr lang="en-US" sz="1600" u="none" strike="noStrike" dirty="0" err="1">
                          <a:solidFill>
                            <a:schemeClr val="bg1"/>
                          </a:solidFill>
                          <a:effectLst/>
                        </a:rPr>
                        <a:t>ß</a:t>
                      </a:r>
                      <a:endParaRPr lang="en-US" sz="16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tc>
                  <a:txBody>
                    <a:bodyPr/>
                    <a:lstStyle/>
                    <a:p>
                      <a:pPr algn="ctr" fontAlgn="b"/>
                      <a:r>
                        <a:rPr lang="en-US" sz="1600" b="1" i="0" u="none" strike="noStrike" dirty="0">
                          <a:solidFill>
                            <a:schemeClr val="bg1"/>
                          </a:solidFill>
                          <a:effectLst/>
                          <a:latin typeface="Avenir Next Regular" panose="020B0503020202020204" pitchFamily="34" charset="0"/>
                        </a:rPr>
                        <a:t>SE</a:t>
                      </a:r>
                    </a:p>
                  </a:txBody>
                  <a:tcPr marL="9525" marR="9525" marT="9525" marB="0" anchor="b">
                    <a:solidFill>
                      <a:schemeClr val="tx1">
                        <a:lumMod val="95000"/>
                        <a:lumOff val="5000"/>
                      </a:schemeClr>
                    </a:solidFill>
                  </a:tcPr>
                </a:tc>
                <a:tc>
                  <a:txBody>
                    <a:bodyPr/>
                    <a:lstStyle/>
                    <a:p>
                      <a:pPr algn="ctr" fontAlgn="b"/>
                      <a:r>
                        <a:rPr lang="en-US" sz="1600" b="1" i="0" u="none" strike="noStrike" dirty="0">
                          <a:solidFill>
                            <a:schemeClr val="bg1"/>
                          </a:solidFill>
                          <a:effectLst/>
                          <a:latin typeface="Avenir Next Regular" panose="020B0503020202020204" pitchFamily="34" charset="0"/>
                        </a:rPr>
                        <a:t>t value</a:t>
                      </a:r>
                    </a:p>
                  </a:txBody>
                  <a:tcPr marL="9525" marR="9525" marT="9525" marB="0" anchor="b">
                    <a:solidFill>
                      <a:schemeClr val="tx1">
                        <a:lumMod val="95000"/>
                        <a:lumOff val="5000"/>
                      </a:schemeClr>
                    </a:solidFill>
                  </a:tcPr>
                </a:tc>
                <a:tc>
                  <a:txBody>
                    <a:bodyPr/>
                    <a:lstStyle/>
                    <a:p>
                      <a:pPr algn="ctr" fontAlgn="b"/>
                      <a:r>
                        <a:rPr lang="en-US" sz="1600" u="none" strike="noStrike" dirty="0">
                          <a:solidFill>
                            <a:schemeClr val="bg1"/>
                          </a:solidFill>
                          <a:effectLst/>
                        </a:rPr>
                        <a:t>p-value</a:t>
                      </a:r>
                      <a:endParaRPr lang="en-US" sz="16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tc>
                  <a:txBody>
                    <a:bodyPr/>
                    <a:lstStyle/>
                    <a:p>
                      <a:pPr algn="ctr" fontAlgn="b"/>
                      <a:r>
                        <a:rPr lang="en-US" sz="1600" u="none" strike="noStrike" dirty="0">
                          <a:solidFill>
                            <a:schemeClr val="bg1"/>
                          </a:solidFill>
                          <a:effectLst/>
                        </a:rPr>
                        <a:t> </a:t>
                      </a:r>
                      <a:endParaRPr lang="en-US" sz="16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tc>
                  <a:txBody>
                    <a:bodyPr/>
                    <a:lstStyle/>
                    <a:p>
                      <a:pPr algn="ctr" fontAlgn="b"/>
                      <a:endParaRPr lang="en-US" sz="16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tc>
                  <a:txBody>
                    <a:bodyPr/>
                    <a:lstStyle/>
                    <a:p>
                      <a:pPr algn="ctr" fontAlgn="b"/>
                      <a:endParaRPr lang="en-US" sz="16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extLst>
                  <a:ext uri="{0D108BD9-81ED-4DB2-BD59-A6C34878D82A}">
                    <a16:rowId xmlns:a16="http://schemas.microsoft.com/office/drawing/2014/main" val="594401675"/>
                  </a:ext>
                </a:extLst>
              </a:tr>
              <a:tr h="321120">
                <a:tc>
                  <a:txBody>
                    <a:bodyPr/>
                    <a:lstStyle/>
                    <a:p>
                      <a:pPr algn="r" fontAlgn="b"/>
                      <a:r>
                        <a:rPr lang="en-US" sz="1600" b="1" u="none" strike="noStrike" dirty="0">
                          <a:effectLst/>
                        </a:rPr>
                        <a:t>Constant</a:t>
                      </a:r>
                      <a:endParaRPr lang="en-US" sz="16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600" u="none" strike="noStrike" dirty="0">
                          <a:solidFill>
                            <a:schemeClr val="tx1"/>
                          </a:solidFill>
                          <a:effectLst/>
                          <a:latin typeface="+mn-lt"/>
                        </a:rPr>
                        <a:t>3.609</a:t>
                      </a:r>
                      <a:endParaRPr lang="en-US" sz="16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0.324</a:t>
                      </a: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11.124</a:t>
                      </a:r>
                    </a:p>
                  </a:txBody>
                  <a:tcPr marL="9525" marR="9525" marT="9525" marB="0" anchor="b">
                    <a:solidFill>
                      <a:schemeClr val="bg1"/>
                    </a:solidFill>
                  </a:tcPr>
                </a:tc>
                <a:tc>
                  <a:txBody>
                    <a:bodyPr/>
                    <a:lstStyle/>
                    <a:p>
                      <a:pPr algn="r" fontAlgn="b"/>
                      <a:r>
                        <a:rPr lang="en-US" sz="1600" b="0" u="none" strike="noStrike" dirty="0">
                          <a:solidFill>
                            <a:schemeClr val="tx1"/>
                          </a:solidFill>
                          <a:effectLst/>
                          <a:latin typeface="+mn-lt"/>
                        </a:rPr>
                        <a:t> </a:t>
                      </a:r>
                      <a:endParaRPr lang="en-US" sz="1600" b="0" i="0" u="none" strike="noStrike" dirty="0">
                        <a:solidFill>
                          <a:schemeClr val="tx1"/>
                        </a:solidFill>
                        <a:effectLst/>
                        <a:latin typeface="+mn-lt"/>
                      </a:endParaRPr>
                    </a:p>
                  </a:txBody>
                  <a:tcPr marL="9525" marR="9525" marT="9525" marB="0" anchor="b">
                    <a:solidFill>
                      <a:schemeClr val="bg1"/>
                    </a:solidFill>
                  </a:tcPr>
                </a:tc>
                <a:tc>
                  <a:txBody>
                    <a:bodyPr/>
                    <a:lstStyle/>
                    <a:p>
                      <a:pPr algn="l" fontAlgn="b"/>
                      <a:endParaRPr lang="en-US" sz="16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r>
                        <a:rPr lang="en-US" sz="1600" b="1" i="0" u="none" strike="noStrike" dirty="0">
                          <a:solidFill>
                            <a:schemeClr val="tx1"/>
                          </a:solidFill>
                          <a:effectLst/>
                          <a:latin typeface="+mn-lt"/>
                        </a:rPr>
                        <a:t>R =</a:t>
                      </a:r>
                    </a:p>
                  </a:txBody>
                  <a:tcPr marL="9525" marR="9525" marT="9525" marB="0" anchor="b">
                    <a:solidFill>
                      <a:schemeClr val="bg1"/>
                    </a:solidFill>
                  </a:tcPr>
                </a:tc>
                <a:tc>
                  <a:txBody>
                    <a:bodyPr/>
                    <a:lstStyle/>
                    <a:p>
                      <a:pPr algn="r" fontAlgn="b"/>
                      <a:r>
                        <a:rPr lang="en-US" sz="1600" u="none" strike="noStrike" dirty="0">
                          <a:solidFill>
                            <a:schemeClr val="tx1"/>
                          </a:solidFill>
                          <a:effectLst/>
                          <a:latin typeface="+mn-lt"/>
                        </a:rPr>
                        <a:t>0.414</a:t>
                      </a:r>
                      <a:endParaRPr lang="en-US" sz="1600" b="0" i="0" u="none" strike="noStrike" dirty="0">
                        <a:solidFill>
                          <a:schemeClr val="tx1"/>
                        </a:solidFill>
                        <a:effectLst/>
                        <a:latin typeface="+mn-lt"/>
                      </a:endParaRPr>
                    </a:p>
                  </a:txBody>
                  <a:tcPr marL="9525" marR="9525" marT="9525" marB="0" anchor="b">
                    <a:solidFill>
                      <a:schemeClr val="bg1"/>
                    </a:solidFill>
                  </a:tcPr>
                </a:tc>
                <a:extLst>
                  <a:ext uri="{0D108BD9-81ED-4DB2-BD59-A6C34878D82A}">
                    <a16:rowId xmlns:a16="http://schemas.microsoft.com/office/drawing/2014/main" val="2205668680"/>
                  </a:ext>
                </a:extLst>
              </a:tr>
              <a:tr h="321120">
                <a:tc>
                  <a:txBody>
                    <a:bodyPr/>
                    <a:lstStyle/>
                    <a:p>
                      <a:pPr algn="r" fontAlgn="b"/>
                      <a:r>
                        <a:rPr lang="en-US" sz="1600" b="1" u="none" strike="noStrike" dirty="0">
                          <a:effectLst/>
                        </a:rPr>
                        <a:t>Calling and Purpose </a:t>
                      </a:r>
                      <a:r>
                        <a:rPr lang="en-US" sz="1600" u="none" strike="noStrike" dirty="0">
                          <a:effectLst/>
                        </a:rPr>
                        <a:t> </a:t>
                      </a:r>
                      <a:endParaRPr lang="en-US" sz="16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600" u="none" strike="noStrike" dirty="0">
                          <a:solidFill>
                            <a:schemeClr val="tx1"/>
                          </a:solidFill>
                          <a:effectLst/>
                          <a:highlight>
                            <a:srgbClr val="FFFF00"/>
                          </a:highlight>
                          <a:latin typeface="+mn-lt"/>
                        </a:rPr>
                        <a:t>0.0186</a:t>
                      </a:r>
                      <a:endParaRPr lang="en-US" sz="1600" b="0" i="0" u="none" strike="noStrike" dirty="0">
                        <a:solidFill>
                          <a:schemeClr val="tx1"/>
                        </a:solidFill>
                        <a:effectLst/>
                        <a:highlight>
                          <a:srgbClr val="FFFF00"/>
                        </a:highlight>
                        <a:latin typeface="+mn-lt"/>
                      </a:endParaRP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0.013</a:t>
                      </a: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1.437</a:t>
                      </a:r>
                    </a:p>
                  </a:txBody>
                  <a:tcPr marL="9525" marR="9525" marT="9525" marB="0" anchor="b">
                    <a:solidFill>
                      <a:schemeClr val="bg1"/>
                    </a:solidFill>
                  </a:tcPr>
                </a:tc>
                <a:tc>
                  <a:txBody>
                    <a:bodyPr/>
                    <a:lstStyle/>
                    <a:p>
                      <a:pPr algn="r" fontAlgn="b"/>
                      <a:r>
                        <a:rPr lang="en-US" sz="1600" b="0" u="none" strike="noStrike" dirty="0">
                          <a:solidFill>
                            <a:schemeClr val="tx1"/>
                          </a:solidFill>
                          <a:effectLst/>
                          <a:latin typeface="+mn-lt"/>
                        </a:rPr>
                        <a:t>0.151</a:t>
                      </a:r>
                      <a:endParaRPr lang="en-US" sz="1600" b="0" i="0" u="none" strike="noStrike" dirty="0">
                        <a:solidFill>
                          <a:schemeClr val="tx1"/>
                        </a:solidFill>
                        <a:effectLst/>
                        <a:latin typeface="+mn-lt"/>
                      </a:endParaRPr>
                    </a:p>
                  </a:txBody>
                  <a:tcPr marL="9525" marR="9525" marT="9525" marB="0" anchor="b">
                    <a:solidFill>
                      <a:schemeClr val="bg1"/>
                    </a:solidFill>
                  </a:tcPr>
                </a:tc>
                <a:tc>
                  <a:txBody>
                    <a:bodyPr/>
                    <a:lstStyle/>
                    <a:p>
                      <a:pPr algn="l" fontAlgn="b"/>
                      <a:endParaRPr lang="en-US" sz="16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r>
                        <a:rPr lang="en-US" sz="1600" b="1" i="0" u="none" strike="noStrike" dirty="0">
                          <a:solidFill>
                            <a:schemeClr val="tx1"/>
                          </a:solidFill>
                          <a:effectLst/>
                          <a:latin typeface="+mn-lt"/>
                        </a:rPr>
                        <a:t>R</a:t>
                      </a:r>
                      <a:r>
                        <a:rPr lang="en-US" sz="1600" b="1" i="0" u="none" strike="noStrike" baseline="30000" dirty="0">
                          <a:solidFill>
                            <a:schemeClr val="tx1"/>
                          </a:solidFill>
                          <a:effectLst/>
                          <a:latin typeface="+mn-lt"/>
                        </a:rPr>
                        <a:t>2 </a:t>
                      </a:r>
                      <a:r>
                        <a:rPr lang="en-US" sz="1600" b="1" i="0" u="none" strike="noStrike" baseline="0" dirty="0">
                          <a:solidFill>
                            <a:schemeClr val="tx1"/>
                          </a:solidFill>
                          <a:effectLst/>
                          <a:latin typeface="+mn-lt"/>
                        </a:rPr>
                        <a:t>=</a:t>
                      </a:r>
                      <a:endParaRPr lang="en-US" sz="1600" b="1" i="0" u="none" strike="noStrike" dirty="0">
                        <a:solidFill>
                          <a:schemeClr val="tx1"/>
                        </a:solidFill>
                        <a:effectLst/>
                        <a:latin typeface="+mn-lt"/>
                      </a:endParaRPr>
                    </a:p>
                  </a:txBody>
                  <a:tcPr marL="9525" marR="9525" marT="9525" marB="0" anchor="b">
                    <a:solidFill>
                      <a:schemeClr val="bg1"/>
                    </a:solidFill>
                  </a:tcPr>
                </a:tc>
                <a:tc>
                  <a:txBody>
                    <a:bodyPr/>
                    <a:lstStyle/>
                    <a:p>
                      <a:pPr algn="r" fontAlgn="b"/>
                      <a:r>
                        <a:rPr lang="en-US" sz="1600" u="none" strike="noStrike" dirty="0">
                          <a:solidFill>
                            <a:schemeClr val="tx1"/>
                          </a:solidFill>
                          <a:effectLst/>
                          <a:latin typeface="+mn-lt"/>
                        </a:rPr>
                        <a:t>0.171</a:t>
                      </a:r>
                      <a:endParaRPr lang="en-US" sz="1600" b="0" i="0" u="none" strike="noStrike" dirty="0">
                        <a:solidFill>
                          <a:schemeClr val="tx1"/>
                        </a:solidFill>
                        <a:effectLst/>
                        <a:latin typeface="+mn-lt"/>
                      </a:endParaRPr>
                    </a:p>
                  </a:txBody>
                  <a:tcPr marL="9525" marR="9525" marT="9525" marB="0" anchor="b">
                    <a:solidFill>
                      <a:schemeClr val="bg1"/>
                    </a:solidFill>
                  </a:tcPr>
                </a:tc>
                <a:extLst>
                  <a:ext uri="{0D108BD9-81ED-4DB2-BD59-A6C34878D82A}">
                    <a16:rowId xmlns:a16="http://schemas.microsoft.com/office/drawing/2014/main" val="1277103296"/>
                  </a:ext>
                </a:extLst>
              </a:tr>
              <a:tr h="321120">
                <a:tc>
                  <a:txBody>
                    <a:bodyPr/>
                    <a:lstStyle/>
                    <a:p>
                      <a:pPr algn="r" fontAlgn="b"/>
                      <a:r>
                        <a:rPr lang="en-US" sz="1600" b="1" u="none" strike="noStrike" dirty="0">
                          <a:effectLst/>
                        </a:rPr>
                        <a:t>Community Engagement </a:t>
                      </a:r>
                      <a:r>
                        <a:rPr lang="en-US" sz="1600" u="none" strike="noStrike" dirty="0">
                          <a:effectLst/>
                        </a:rPr>
                        <a:t> </a:t>
                      </a:r>
                      <a:endParaRPr lang="en-US" sz="16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600" u="none" strike="noStrike" dirty="0">
                          <a:solidFill>
                            <a:schemeClr val="tx1"/>
                          </a:solidFill>
                          <a:effectLst/>
                          <a:latin typeface="+mn-lt"/>
                        </a:rPr>
                        <a:t>-0.0035</a:t>
                      </a:r>
                      <a:endParaRPr lang="en-US" sz="16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0.010</a:t>
                      </a: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-0.365</a:t>
                      </a: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0.715</a:t>
                      </a:r>
                    </a:p>
                  </a:txBody>
                  <a:tcPr marL="9525" marR="9525" marT="9525" marB="0" anchor="b">
                    <a:solidFill>
                      <a:schemeClr val="bg1"/>
                    </a:solidFill>
                  </a:tcPr>
                </a:tc>
                <a:tc>
                  <a:txBody>
                    <a:bodyPr/>
                    <a:lstStyle/>
                    <a:p>
                      <a:pPr algn="l" fontAlgn="b"/>
                      <a:endParaRPr lang="en-US" sz="16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r>
                        <a:rPr lang="en-US" sz="1600" b="1" i="0" u="none" strike="noStrike" dirty="0">
                          <a:solidFill>
                            <a:schemeClr val="tx1"/>
                          </a:solidFill>
                          <a:effectLst/>
                          <a:latin typeface="+mn-lt"/>
                        </a:rPr>
                        <a:t>Overall p value  </a:t>
                      </a:r>
                      <a:r>
                        <a:rPr lang="en-US" sz="1600" b="0" i="0" u="none" strike="noStrike" dirty="0">
                          <a:solidFill>
                            <a:schemeClr val="tx1"/>
                          </a:solidFill>
                          <a:effectLst/>
                          <a:latin typeface="+mn-lt"/>
                        </a:rPr>
                        <a:t>=</a:t>
                      </a:r>
                    </a:p>
                  </a:txBody>
                  <a:tcPr marL="9525" marR="9525" marT="9525" marB="0" anchor="b">
                    <a:solidFill>
                      <a:schemeClr val="bg1"/>
                    </a:solidFill>
                  </a:tcPr>
                </a:tc>
                <a:tc>
                  <a:txBody>
                    <a:bodyPr/>
                    <a:lstStyle/>
                    <a:p>
                      <a:pPr algn="r" fontAlgn="b"/>
                      <a:r>
                        <a:rPr lang="en-US" sz="1600" u="none" strike="noStrike" dirty="0">
                          <a:solidFill>
                            <a:schemeClr val="tx1"/>
                          </a:solidFill>
                          <a:effectLst/>
                          <a:highlight>
                            <a:srgbClr val="FFFF00"/>
                          </a:highlight>
                          <a:latin typeface="+mn-lt"/>
                        </a:rPr>
                        <a:t>&lt;0.001</a:t>
                      </a:r>
                      <a:endParaRPr lang="en-US" sz="1600" b="0" i="0" u="none" strike="noStrike" dirty="0">
                        <a:solidFill>
                          <a:schemeClr val="tx1"/>
                        </a:solidFill>
                        <a:effectLst/>
                        <a:highlight>
                          <a:srgbClr val="FFFF00"/>
                        </a:highlight>
                        <a:latin typeface="+mn-lt"/>
                      </a:endParaRPr>
                    </a:p>
                  </a:txBody>
                  <a:tcPr marL="9525" marR="9525" marT="9525" marB="0" anchor="b">
                    <a:solidFill>
                      <a:schemeClr val="bg1"/>
                    </a:solidFill>
                  </a:tcPr>
                </a:tc>
                <a:extLst>
                  <a:ext uri="{0D108BD9-81ED-4DB2-BD59-A6C34878D82A}">
                    <a16:rowId xmlns:a16="http://schemas.microsoft.com/office/drawing/2014/main" val="3945919193"/>
                  </a:ext>
                </a:extLst>
              </a:tr>
              <a:tr h="321120">
                <a:tc>
                  <a:txBody>
                    <a:bodyPr/>
                    <a:lstStyle/>
                    <a:p>
                      <a:pPr algn="r" fontAlgn="b"/>
                      <a:r>
                        <a:rPr lang="en-US" sz="1600" b="1" u="none" strike="noStrike" dirty="0">
                          <a:effectLst/>
                        </a:rPr>
                        <a:t>Help-Seeking Behavior </a:t>
                      </a:r>
                      <a:r>
                        <a:rPr lang="en-US" sz="1600" u="none" strike="noStrike" dirty="0">
                          <a:effectLst/>
                        </a:rPr>
                        <a:t> </a:t>
                      </a:r>
                      <a:endParaRPr lang="en-US" sz="16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600" u="none" strike="noStrike" dirty="0">
                          <a:solidFill>
                            <a:schemeClr val="tx1"/>
                          </a:solidFill>
                          <a:effectLst/>
                          <a:latin typeface="+mn-lt"/>
                        </a:rPr>
                        <a:t>0.0173</a:t>
                      </a:r>
                      <a:endParaRPr lang="en-US" sz="16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0.009</a:t>
                      </a: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1.944</a:t>
                      </a:r>
                    </a:p>
                  </a:txBody>
                  <a:tcPr marL="9525" marR="9525" marT="9525" marB="0" anchor="b">
                    <a:solidFill>
                      <a:schemeClr val="bg1"/>
                    </a:solidFill>
                  </a:tcPr>
                </a:tc>
                <a:tc>
                  <a:txBody>
                    <a:bodyPr/>
                    <a:lstStyle/>
                    <a:p>
                      <a:pPr algn="r" fontAlgn="b"/>
                      <a:r>
                        <a:rPr lang="en-US" sz="1600" b="0" u="none" strike="noStrike" dirty="0">
                          <a:solidFill>
                            <a:schemeClr val="tx1"/>
                          </a:solidFill>
                          <a:effectLst/>
                          <a:latin typeface="+mn-lt"/>
                        </a:rPr>
                        <a:t>0.052</a:t>
                      </a:r>
                      <a:endParaRPr lang="en-US" sz="1600" b="0" i="0" u="none" strike="noStrike" dirty="0">
                        <a:solidFill>
                          <a:schemeClr val="tx1"/>
                        </a:solidFill>
                        <a:effectLst/>
                        <a:latin typeface="+mn-lt"/>
                      </a:endParaRPr>
                    </a:p>
                  </a:txBody>
                  <a:tcPr marL="9525" marR="9525" marT="9525" marB="0" anchor="b">
                    <a:solidFill>
                      <a:schemeClr val="bg1"/>
                    </a:solidFill>
                  </a:tcPr>
                </a:tc>
                <a:tc>
                  <a:txBody>
                    <a:bodyPr/>
                    <a:lstStyle/>
                    <a:p>
                      <a:pPr algn="l" fontAlgn="b"/>
                      <a:endParaRPr lang="en-US" sz="16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endParaRPr lang="en-US" sz="1600" b="0" i="0" u="none" strike="noStrike" dirty="0">
                        <a:solidFill>
                          <a:schemeClr val="tx1"/>
                        </a:solidFill>
                        <a:effectLst/>
                        <a:latin typeface="+mn-lt"/>
                      </a:endParaRPr>
                    </a:p>
                  </a:txBody>
                  <a:tcPr marL="9525" marR="9525" marT="9525" marB="0" anchor="b">
                    <a:solidFill>
                      <a:schemeClr val="bg1"/>
                    </a:solidFill>
                  </a:tcPr>
                </a:tc>
                <a:tc>
                  <a:txBody>
                    <a:bodyPr/>
                    <a:lstStyle/>
                    <a:p>
                      <a:pPr algn="l" fontAlgn="b"/>
                      <a:endParaRPr lang="en-US" sz="1600" b="0" i="0" u="none" strike="noStrike" dirty="0">
                        <a:solidFill>
                          <a:schemeClr val="tx1"/>
                        </a:solidFill>
                        <a:effectLst/>
                        <a:latin typeface="+mn-lt"/>
                      </a:endParaRPr>
                    </a:p>
                  </a:txBody>
                  <a:tcPr marL="9525" marR="9525" marT="9525" marB="0" anchor="b">
                    <a:solidFill>
                      <a:schemeClr val="bg1"/>
                    </a:solidFill>
                  </a:tcPr>
                </a:tc>
                <a:extLst>
                  <a:ext uri="{0D108BD9-81ED-4DB2-BD59-A6C34878D82A}">
                    <a16:rowId xmlns:a16="http://schemas.microsoft.com/office/drawing/2014/main" val="953594797"/>
                  </a:ext>
                </a:extLst>
              </a:tr>
              <a:tr h="303279">
                <a:tc>
                  <a:txBody>
                    <a:bodyPr/>
                    <a:lstStyle/>
                    <a:p>
                      <a:pPr algn="r" fontAlgn="b"/>
                      <a:r>
                        <a:rPr lang="en-US" sz="1600" b="1" u="none" strike="noStrike" dirty="0">
                          <a:effectLst/>
                        </a:rPr>
                        <a:t>Military Calling </a:t>
                      </a:r>
                      <a:r>
                        <a:rPr lang="en-US" sz="1600" u="none" strike="noStrike" dirty="0">
                          <a:effectLst/>
                        </a:rPr>
                        <a:t> </a:t>
                      </a:r>
                      <a:endParaRPr lang="en-US" sz="16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600" u="none" strike="noStrike" dirty="0">
                          <a:solidFill>
                            <a:schemeClr val="tx1"/>
                          </a:solidFill>
                          <a:effectLst/>
                          <a:latin typeface="+mn-lt"/>
                        </a:rPr>
                        <a:t>-0.0084</a:t>
                      </a:r>
                      <a:endParaRPr lang="en-US" sz="16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0.110</a:t>
                      </a: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-0.770</a:t>
                      </a:r>
                    </a:p>
                  </a:txBody>
                  <a:tcPr marL="9525" marR="9525" marT="9525" marB="0" anchor="b">
                    <a:solidFill>
                      <a:schemeClr val="bg1"/>
                    </a:solidFill>
                  </a:tcPr>
                </a:tc>
                <a:tc>
                  <a:txBody>
                    <a:bodyPr/>
                    <a:lstStyle/>
                    <a:p>
                      <a:pPr algn="r" fontAlgn="b"/>
                      <a:r>
                        <a:rPr lang="en-US" sz="1600" b="0" u="none" strike="noStrike" dirty="0">
                          <a:solidFill>
                            <a:schemeClr val="tx1"/>
                          </a:solidFill>
                          <a:effectLst/>
                          <a:latin typeface="+mn-lt"/>
                        </a:rPr>
                        <a:t>0.442</a:t>
                      </a:r>
                      <a:endParaRPr lang="en-US" sz="1600" b="0" i="0" u="none" strike="noStrike" dirty="0">
                        <a:solidFill>
                          <a:schemeClr val="tx1"/>
                        </a:solidFill>
                        <a:effectLst/>
                        <a:latin typeface="+mn-lt"/>
                      </a:endParaRPr>
                    </a:p>
                  </a:txBody>
                  <a:tcPr marL="9525" marR="9525" marT="9525" marB="0" anchor="b">
                    <a:solidFill>
                      <a:schemeClr val="bg1"/>
                    </a:solidFill>
                  </a:tcPr>
                </a:tc>
                <a:tc>
                  <a:txBody>
                    <a:bodyPr/>
                    <a:lstStyle/>
                    <a:p>
                      <a:pPr algn="l" fontAlgn="b"/>
                      <a:endParaRPr lang="en-US" sz="16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endParaRPr lang="en-US" sz="1600" b="0" i="0" u="none" strike="noStrike" dirty="0">
                        <a:solidFill>
                          <a:schemeClr val="tx1"/>
                        </a:solidFill>
                        <a:effectLst/>
                        <a:latin typeface="+mn-lt"/>
                      </a:endParaRPr>
                    </a:p>
                  </a:txBody>
                  <a:tcPr marL="9525" marR="9525" marT="9525" marB="0" anchor="b">
                    <a:solidFill>
                      <a:schemeClr val="bg1"/>
                    </a:solidFill>
                  </a:tcPr>
                </a:tc>
                <a:tc>
                  <a:txBody>
                    <a:bodyPr/>
                    <a:lstStyle/>
                    <a:p>
                      <a:pPr algn="l" fontAlgn="b"/>
                      <a:endParaRPr lang="en-US" sz="1600" b="0" i="0" u="none" strike="noStrike" dirty="0">
                        <a:solidFill>
                          <a:schemeClr val="tx1"/>
                        </a:solidFill>
                        <a:effectLst/>
                        <a:latin typeface="+mn-lt"/>
                      </a:endParaRPr>
                    </a:p>
                  </a:txBody>
                  <a:tcPr marL="9525" marR="9525" marT="9525" marB="0" anchor="b">
                    <a:solidFill>
                      <a:schemeClr val="bg1"/>
                    </a:solidFill>
                  </a:tcPr>
                </a:tc>
                <a:extLst>
                  <a:ext uri="{0D108BD9-81ED-4DB2-BD59-A6C34878D82A}">
                    <a16:rowId xmlns:a16="http://schemas.microsoft.com/office/drawing/2014/main" val="2330407592"/>
                  </a:ext>
                </a:extLst>
              </a:tr>
              <a:tr h="321120">
                <a:tc>
                  <a:txBody>
                    <a:bodyPr/>
                    <a:lstStyle/>
                    <a:p>
                      <a:pPr algn="r" fontAlgn="b"/>
                      <a:r>
                        <a:rPr lang="en-US" sz="1600" b="1" u="none" strike="noStrike" dirty="0">
                          <a:effectLst/>
                        </a:rPr>
                        <a:t>Quality of Life </a:t>
                      </a:r>
                      <a:r>
                        <a:rPr lang="en-US" sz="1600" u="none" strike="noStrike" dirty="0">
                          <a:effectLst/>
                        </a:rPr>
                        <a:t> </a:t>
                      </a:r>
                      <a:endParaRPr lang="en-US" sz="16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600" u="none" strike="noStrike" dirty="0">
                          <a:solidFill>
                            <a:schemeClr val="tx1"/>
                          </a:solidFill>
                          <a:effectLst/>
                          <a:latin typeface="+mn-lt"/>
                        </a:rPr>
                        <a:t>-0.0158</a:t>
                      </a:r>
                      <a:endParaRPr lang="en-US" sz="16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0.003</a:t>
                      </a: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-5.348</a:t>
                      </a:r>
                    </a:p>
                  </a:txBody>
                  <a:tcPr marL="9525" marR="9525" marT="9525" marB="0" anchor="b">
                    <a:solidFill>
                      <a:schemeClr val="bg1"/>
                    </a:solidFill>
                  </a:tcPr>
                </a:tc>
                <a:tc>
                  <a:txBody>
                    <a:bodyPr/>
                    <a:lstStyle/>
                    <a:p>
                      <a:pPr algn="r" fontAlgn="b"/>
                      <a:r>
                        <a:rPr lang="en-US" sz="1600" b="0" u="none" strike="noStrike" dirty="0">
                          <a:solidFill>
                            <a:schemeClr val="tx1"/>
                          </a:solidFill>
                          <a:effectLst/>
                          <a:highlight>
                            <a:srgbClr val="FFFF00"/>
                          </a:highlight>
                          <a:latin typeface="+mn-lt"/>
                        </a:rPr>
                        <a:t>&lt;0.001</a:t>
                      </a:r>
                      <a:endParaRPr lang="en-US" sz="1600" b="0" i="0" u="none" strike="noStrike" dirty="0">
                        <a:solidFill>
                          <a:schemeClr val="tx1"/>
                        </a:solidFill>
                        <a:effectLst/>
                        <a:highlight>
                          <a:srgbClr val="FFFF00"/>
                        </a:highlight>
                        <a:latin typeface="+mn-lt"/>
                      </a:endParaRPr>
                    </a:p>
                  </a:txBody>
                  <a:tcPr marL="9525" marR="9525" marT="9525" marB="0" anchor="b">
                    <a:solidFill>
                      <a:schemeClr val="bg1"/>
                    </a:solidFill>
                  </a:tcPr>
                </a:tc>
                <a:tc>
                  <a:txBody>
                    <a:bodyPr/>
                    <a:lstStyle/>
                    <a:p>
                      <a:pPr algn="l" fontAlgn="b"/>
                      <a:r>
                        <a:rPr lang="en-US" sz="1600" b="0" u="none" strike="noStrike" dirty="0">
                          <a:solidFill>
                            <a:schemeClr val="tx1"/>
                          </a:solidFill>
                          <a:effectLst/>
                          <a:highlight>
                            <a:srgbClr val="FFFF00"/>
                          </a:highlight>
                          <a:latin typeface="+mn-lt"/>
                        </a:rPr>
                        <a:t>*</a:t>
                      </a:r>
                      <a:endParaRPr lang="en-US" sz="1600" b="0" i="0" u="none" strike="noStrike" dirty="0">
                        <a:solidFill>
                          <a:schemeClr val="tx1"/>
                        </a:solidFill>
                        <a:effectLst/>
                        <a:highlight>
                          <a:srgbClr val="FFFF00"/>
                        </a:highlight>
                        <a:latin typeface="+mn-lt"/>
                      </a:endParaRPr>
                    </a:p>
                  </a:txBody>
                  <a:tcPr marL="9525" marR="9525" marT="9525" marB="0" anchor="b">
                    <a:solidFill>
                      <a:schemeClr val="bg1"/>
                    </a:solidFill>
                  </a:tcPr>
                </a:tc>
                <a:tc>
                  <a:txBody>
                    <a:bodyPr/>
                    <a:lstStyle/>
                    <a:p>
                      <a:pPr algn="r" fontAlgn="b"/>
                      <a:endParaRPr lang="en-US" sz="1600" b="0" i="0" u="none" strike="noStrike" dirty="0">
                        <a:solidFill>
                          <a:schemeClr val="tx1"/>
                        </a:solidFill>
                        <a:effectLst/>
                        <a:latin typeface="+mn-lt"/>
                      </a:endParaRPr>
                    </a:p>
                  </a:txBody>
                  <a:tcPr marL="9525" marR="9525" marT="9525" marB="0" anchor="b">
                    <a:solidFill>
                      <a:schemeClr val="bg1"/>
                    </a:solidFill>
                  </a:tcPr>
                </a:tc>
                <a:tc>
                  <a:txBody>
                    <a:bodyPr/>
                    <a:lstStyle/>
                    <a:p>
                      <a:pPr algn="l" fontAlgn="b"/>
                      <a:endParaRPr lang="en-US" sz="1600" b="0" i="0" u="none" strike="noStrike" dirty="0">
                        <a:solidFill>
                          <a:schemeClr val="tx1"/>
                        </a:solidFill>
                        <a:effectLst/>
                        <a:latin typeface="+mn-lt"/>
                      </a:endParaRPr>
                    </a:p>
                  </a:txBody>
                  <a:tcPr marL="9525" marR="9525" marT="9525" marB="0" anchor="b">
                    <a:solidFill>
                      <a:schemeClr val="bg1"/>
                    </a:solidFill>
                  </a:tcPr>
                </a:tc>
                <a:extLst>
                  <a:ext uri="{0D108BD9-81ED-4DB2-BD59-A6C34878D82A}">
                    <a16:rowId xmlns:a16="http://schemas.microsoft.com/office/drawing/2014/main" val="1351151314"/>
                  </a:ext>
                </a:extLst>
              </a:tr>
              <a:tr h="303279">
                <a:tc>
                  <a:txBody>
                    <a:bodyPr/>
                    <a:lstStyle/>
                    <a:p>
                      <a:pPr algn="r" fontAlgn="b"/>
                      <a:r>
                        <a:rPr lang="en-US" sz="1600" b="1" u="none" strike="noStrike" dirty="0">
                          <a:effectLst/>
                        </a:rPr>
                        <a:t>Public Service Motivation </a:t>
                      </a:r>
                      <a:r>
                        <a:rPr lang="en-US" sz="1600" u="none" strike="noStrike" dirty="0">
                          <a:effectLst/>
                        </a:rPr>
                        <a:t> </a:t>
                      </a:r>
                      <a:endParaRPr lang="en-US" sz="16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600" u="none" strike="noStrike" dirty="0">
                          <a:solidFill>
                            <a:schemeClr val="tx1"/>
                          </a:solidFill>
                          <a:effectLst/>
                          <a:latin typeface="+mn-lt"/>
                        </a:rPr>
                        <a:t>0.0164</a:t>
                      </a:r>
                      <a:endParaRPr lang="en-US" sz="16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0.014</a:t>
                      </a: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1.206</a:t>
                      </a:r>
                    </a:p>
                  </a:txBody>
                  <a:tcPr marL="9525" marR="9525" marT="9525" marB="0" anchor="b">
                    <a:solidFill>
                      <a:schemeClr val="bg1"/>
                    </a:solidFill>
                  </a:tcPr>
                </a:tc>
                <a:tc>
                  <a:txBody>
                    <a:bodyPr/>
                    <a:lstStyle/>
                    <a:p>
                      <a:pPr algn="r" fontAlgn="b"/>
                      <a:r>
                        <a:rPr lang="en-US" sz="1600" b="0" u="none" strike="noStrike" dirty="0">
                          <a:solidFill>
                            <a:schemeClr val="tx1"/>
                          </a:solidFill>
                          <a:effectLst/>
                          <a:latin typeface="+mn-lt"/>
                        </a:rPr>
                        <a:t>0.228</a:t>
                      </a:r>
                      <a:endParaRPr lang="en-US" sz="1600" b="0" i="0" u="none" strike="noStrike" dirty="0">
                        <a:solidFill>
                          <a:schemeClr val="tx1"/>
                        </a:solidFill>
                        <a:effectLst/>
                        <a:latin typeface="+mn-lt"/>
                      </a:endParaRPr>
                    </a:p>
                  </a:txBody>
                  <a:tcPr marL="9525" marR="9525" marT="9525" marB="0" anchor="b">
                    <a:solidFill>
                      <a:schemeClr val="bg1"/>
                    </a:solidFill>
                  </a:tcPr>
                </a:tc>
                <a:tc>
                  <a:txBody>
                    <a:bodyPr/>
                    <a:lstStyle/>
                    <a:p>
                      <a:pPr algn="l" fontAlgn="b"/>
                      <a:endParaRPr lang="en-US" sz="16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endParaRPr lang="en-US" sz="1600" b="0" i="0" u="none" strike="noStrike" dirty="0">
                        <a:solidFill>
                          <a:schemeClr val="tx1"/>
                        </a:solidFill>
                        <a:effectLst/>
                        <a:latin typeface="+mn-lt"/>
                      </a:endParaRPr>
                    </a:p>
                  </a:txBody>
                  <a:tcPr marL="9525" marR="9525" marT="9525" marB="0" anchor="b">
                    <a:solidFill>
                      <a:schemeClr val="bg1"/>
                    </a:solidFill>
                  </a:tcPr>
                </a:tc>
                <a:tc>
                  <a:txBody>
                    <a:bodyPr/>
                    <a:lstStyle/>
                    <a:p>
                      <a:pPr algn="l" fontAlgn="b"/>
                      <a:endParaRPr lang="en-US" sz="1600" b="0" i="0" u="none" strike="noStrike" dirty="0">
                        <a:solidFill>
                          <a:schemeClr val="tx1"/>
                        </a:solidFill>
                        <a:effectLst/>
                        <a:latin typeface="+mn-lt"/>
                      </a:endParaRPr>
                    </a:p>
                  </a:txBody>
                  <a:tcPr marL="9525" marR="9525" marT="9525" marB="0" anchor="b">
                    <a:solidFill>
                      <a:schemeClr val="bg1"/>
                    </a:solidFill>
                  </a:tcPr>
                </a:tc>
                <a:extLst>
                  <a:ext uri="{0D108BD9-81ED-4DB2-BD59-A6C34878D82A}">
                    <a16:rowId xmlns:a16="http://schemas.microsoft.com/office/drawing/2014/main" val="640869050"/>
                  </a:ext>
                </a:extLst>
              </a:tr>
              <a:tr h="321120">
                <a:tc>
                  <a:txBody>
                    <a:bodyPr/>
                    <a:lstStyle/>
                    <a:p>
                      <a:pPr algn="r" fontAlgn="b"/>
                      <a:r>
                        <a:rPr lang="en-US" sz="1600" b="1" u="none" strike="noStrike" dirty="0">
                          <a:effectLst/>
                          <a:latin typeface="+mn-lt"/>
                        </a:rPr>
                        <a:t>Overall Wellness </a:t>
                      </a:r>
                      <a:r>
                        <a:rPr lang="en-US" sz="1600" u="none" strike="noStrike" dirty="0">
                          <a:effectLst/>
                          <a:latin typeface="+mn-lt"/>
                        </a:rPr>
                        <a:t> </a:t>
                      </a:r>
                      <a:endParaRPr lang="en-US" sz="1600" b="0" i="0" u="none" strike="noStrike" dirty="0">
                        <a:solidFill>
                          <a:srgbClr val="000000"/>
                        </a:solidFill>
                        <a:effectLst/>
                        <a:latin typeface="+mn-lt"/>
                      </a:endParaRPr>
                    </a:p>
                  </a:txBody>
                  <a:tcPr marL="9525" marR="9525" marT="9525" marB="0" anchor="b">
                    <a:solidFill>
                      <a:schemeClr val="bg1"/>
                    </a:solidFill>
                  </a:tcPr>
                </a:tc>
                <a:tc>
                  <a:txBody>
                    <a:bodyPr/>
                    <a:lstStyle/>
                    <a:p>
                      <a:pPr algn="r" fontAlgn="b"/>
                      <a:r>
                        <a:rPr lang="en-US" sz="1600" u="none" strike="noStrike" dirty="0">
                          <a:solidFill>
                            <a:schemeClr val="tx1"/>
                          </a:solidFill>
                          <a:effectLst/>
                          <a:latin typeface="+mn-lt"/>
                        </a:rPr>
                        <a:t>-0.0098</a:t>
                      </a:r>
                      <a:endParaRPr lang="en-US" sz="16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0.003</a:t>
                      </a: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-3.207</a:t>
                      </a:r>
                    </a:p>
                  </a:txBody>
                  <a:tcPr marL="9525" marR="9525" marT="9525" marB="0" anchor="b">
                    <a:solidFill>
                      <a:schemeClr val="bg1"/>
                    </a:solidFill>
                  </a:tcPr>
                </a:tc>
                <a:tc>
                  <a:txBody>
                    <a:bodyPr/>
                    <a:lstStyle/>
                    <a:p>
                      <a:pPr algn="r" fontAlgn="b"/>
                      <a:r>
                        <a:rPr lang="en-US" sz="1600" b="0" u="none" strike="noStrike" dirty="0">
                          <a:solidFill>
                            <a:schemeClr val="tx1"/>
                          </a:solidFill>
                          <a:effectLst/>
                          <a:highlight>
                            <a:srgbClr val="FFFF00"/>
                          </a:highlight>
                          <a:latin typeface="+mn-lt"/>
                        </a:rPr>
                        <a:t>&lt;0.001</a:t>
                      </a:r>
                      <a:endParaRPr lang="en-US" sz="1600" b="0" i="0" u="none" strike="noStrike" dirty="0">
                        <a:solidFill>
                          <a:schemeClr val="tx1"/>
                        </a:solidFill>
                        <a:effectLst/>
                        <a:highlight>
                          <a:srgbClr val="FFFF00"/>
                        </a:highlight>
                        <a:latin typeface="+mn-lt"/>
                      </a:endParaRPr>
                    </a:p>
                  </a:txBody>
                  <a:tcPr marL="9525" marR="9525" marT="9525" marB="0" anchor="b">
                    <a:solidFill>
                      <a:schemeClr val="bg1"/>
                    </a:solidFill>
                  </a:tcPr>
                </a:tc>
                <a:tc>
                  <a:txBody>
                    <a:bodyPr/>
                    <a:lstStyle/>
                    <a:p>
                      <a:pPr algn="l" fontAlgn="b"/>
                      <a:r>
                        <a:rPr lang="en-US" sz="1600" b="0" u="none" strike="noStrike" dirty="0">
                          <a:solidFill>
                            <a:schemeClr val="tx1"/>
                          </a:solidFill>
                          <a:effectLst/>
                          <a:highlight>
                            <a:srgbClr val="FFFF00"/>
                          </a:highlight>
                          <a:latin typeface="+mn-lt"/>
                        </a:rPr>
                        <a:t>*</a:t>
                      </a:r>
                      <a:endParaRPr lang="en-US" sz="1600" b="0" i="0" u="none" strike="noStrike" dirty="0">
                        <a:solidFill>
                          <a:schemeClr val="tx1"/>
                        </a:solidFill>
                        <a:effectLst/>
                        <a:highlight>
                          <a:srgbClr val="FFFF00"/>
                        </a:highlight>
                        <a:latin typeface="+mn-lt"/>
                      </a:endParaRPr>
                    </a:p>
                  </a:txBody>
                  <a:tcPr marL="9525" marR="9525" marT="9525" marB="0" anchor="b">
                    <a:solidFill>
                      <a:schemeClr val="bg1"/>
                    </a:solidFill>
                  </a:tcPr>
                </a:tc>
                <a:tc>
                  <a:txBody>
                    <a:bodyPr/>
                    <a:lstStyle/>
                    <a:p>
                      <a:pPr algn="r" fontAlgn="b"/>
                      <a:endParaRPr lang="en-US" sz="1600" b="0" i="0" u="none" strike="noStrike" dirty="0">
                        <a:solidFill>
                          <a:schemeClr val="tx1"/>
                        </a:solidFill>
                        <a:effectLst/>
                        <a:latin typeface="+mn-lt"/>
                      </a:endParaRPr>
                    </a:p>
                  </a:txBody>
                  <a:tcPr marL="9525" marR="9525" marT="9525" marB="0" anchor="b">
                    <a:solidFill>
                      <a:schemeClr val="bg1"/>
                    </a:solidFill>
                  </a:tcPr>
                </a:tc>
                <a:tc>
                  <a:txBody>
                    <a:bodyPr/>
                    <a:lstStyle/>
                    <a:p>
                      <a:pPr algn="l" fontAlgn="b"/>
                      <a:endParaRPr lang="en-US" sz="1600" b="0" i="0" u="none" strike="noStrike" dirty="0">
                        <a:solidFill>
                          <a:schemeClr val="tx1"/>
                        </a:solidFill>
                        <a:effectLst/>
                        <a:latin typeface="+mn-lt"/>
                      </a:endParaRPr>
                    </a:p>
                  </a:txBody>
                  <a:tcPr marL="9525" marR="9525" marT="9525" marB="0" anchor="b">
                    <a:solidFill>
                      <a:schemeClr val="bg1"/>
                    </a:solidFill>
                  </a:tcPr>
                </a:tc>
                <a:extLst>
                  <a:ext uri="{0D108BD9-81ED-4DB2-BD59-A6C34878D82A}">
                    <a16:rowId xmlns:a16="http://schemas.microsoft.com/office/drawing/2014/main" val="4232133080"/>
                  </a:ext>
                </a:extLst>
              </a:tr>
              <a:tr h="303279">
                <a:tc>
                  <a:txBody>
                    <a:bodyPr/>
                    <a:lstStyle/>
                    <a:p>
                      <a:pPr algn="l" fontAlgn="b"/>
                      <a:r>
                        <a:rPr lang="en-US" sz="1600" b="1" i="0" u="none" strike="noStrike" dirty="0">
                          <a:solidFill>
                            <a:srgbClr val="000000"/>
                          </a:solidFill>
                          <a:effectLst/>
                          <a:latin typeface="+mn-lt"/>
                        </a:rPr>
                        <a:t>Confounders</a:t>
                      </a:r>
                    </a:p>
                  </a:txBody>
                  <a:tcPr marL="9525" marR="9525" marT="9525" marB="0" anchor="b">
                    <a:solidFill>
                      <a:schemeClr val="bg1"/>
                    </a:solidFill>
                  </a:tcPr>
                </a:tc>
                <a:tc>
                  <a:txBody>
                    <a:bodyPr/>
                    <a:lstStyle/>
                    <a:p>
                      <a:pPr algn="r" fontAlgn="b"/>
                      <a:endParaRPr lang="en-US" sz="16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endParaRPr lang="en-US" sz="16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endParaRPr lang="en-US" sz="16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endParaRPr lang="en-US" sz="1600" b="0" i="0" u="none" strike="noStrike" dirty="0">
                        <a:solidFill>
                          <a:schemeClr val="tx1"/>
                        </a:solidFill>
                        <a:effectLst/>
                        <a:latin typeface="+mn-lt"/>
                      </a:endParaRPr>
                    </a:p>
                  </a:txBody>
                  <a:tcPr marL="9525" marR="9525" marT="9525" marB="0" anchor="b">
                    <a:solidFill>
                      <a:schemeClr val="bg1"/>
                    </a:solidFill>
                  </a:tcPr>
                </a:tc>
                <a:tc>
                  <a:txBody>
                    <a:bodyPr/>
                    <a:lstStyle/>
                    <a:p>
                      <a:pPr algn="l" fontAlgn="b"/>
                      <a:endParaRPr lang="en-US" sz="16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endParaRPr lang="en-US" sz="1600" b="0" i="0" u="none" strike="noStrike" dirty="0">
                        <a:solidFill>
                          <a:schemeClr val="tx1"/>
                        </a:solidFill>
                        <a:effectLst/>
                        <a:latin typeface="+mn-lt"/>
                      </a:endParaRPr>
                    </a:p>
                  </a:txBody>
                  <a:tcPr marL="9525" marR="9525" marT="9525" marB="0" anchor="b">
                    <a:solidFill>
                      <a:schemeClr val="bg1"/>
                    </a:solidFill>
                  </a:tcPr>
                </a:tc>
                <a:tc>
                  <a:txBody>
                    <a:bodyPr/>
                    <a:lstStyle/>
                    <a:p>
                      <a:pPr algn="l" fontAlgn="b"/>
                      <a:endParaRPr lang="en-US" sz="1600" b="0" i="0" u="none" strike="noStrike" dirty="0">
                        <a:solidFill>
                          <a:schemeClr val="tx1"/>
                        </a:solidFill>
                        <a:effectLst/>
                        <a:latin typeface="+mn-lt"/>
                      </a:endParaRPr>
                    </a:p>
                  </a:txBody>
                  <a:tcPr marL="9525" marR="9525" marT="9525" marB="0" anchor="b">
                    <a:solidFill>
                      <a:schemeClr val="bg1"/>
                    </a:solidFill>
                  </a:tcPr>
                </a:tc>
                <a:extLst>
                  <a:ext uri="{0D108BD9-81ED-4DB2-BD59-A6C34878D82A}">
                    <a16:rowId xmlns:a16="http://schemas.microsoft.com/office/drawing/2014/main" val="976083148"/>
                  </a:ext>
                </a:extLst>
              </a:tr>
              <a:tr h="303279">
                <a:tc>
                  <a:txBody>
                    <a:bodyPr/>
                    <a:lstStyle/>
                    <a:p>
                      <a:pPr algn="r" fontAlgn="b"/>
                      <a:r>
                        <a:rPr lang="en-US" sz="1600" b="1" i="0" u="none" strike="noStrike" dirty="0">
                          <a:solidFill>
                            <a:srgbClr val="000000"/>
                          </a:solidFill>
                          <a:effectLst/>
                          <a:latin typeface="+mn-lt"/>
                        </a:rPr>
                        <a:t>Age </a:t>
                      </a:r>
                      <a:r>
                        <a:rPr lang="en-US" sz="1600" b="0" i="0" u="none" strike="noStrike" dirty="0">
                          <a:solidFill>
                            <a:srgbClr val="000000"/>
                          </a:solidFill>
                          <a:effectLst/>
                          <a:latin typeface="+mn-lt"/>
                        </a:rPr>
                        <a:t> </a:t>
                      </a:r>
                      <a:endParaRPr lang="en-US" sz="1600" b="1" i="0" u="none" strike="noStrike" dirty="0">
                        <a:solidFill>
                          <a:srgbClr val="000000"/>
                        </a:solidFill>
                        <a:effectLst/>
                        <a:latin typeface="+mn-lt"/>
                      </a:endParaRP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0.0152</a:t>
                      </a: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0.003</a:t>
                      </a: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-5.747</a:t>
                      </a: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&lt;0.001</a:t>
                      </a:r>
                    </a:p>
                  </a:txBody>
                  <a:tcPr marL="9525" marR="9525" marT="9525" marB="0" anchor="b">
                    <a:solidFill>
                      <a:schemeClr val="bg1"/>
                    </a:solidFill>
                  </a:tcPr>
                </a:tc>
                <a:tc>
                  <a:txBody>
                    <a:bodyPr/>
                    <a:lstStyle/>
                    <a:p>
                      <a:pPr algn="l" fontAlgn="b"/>
                      <a:r>
                        <a:rPr lang="en-US" sz="1600" b="0" i="0" u="none" strike="noStrike" dirty="0">
                          <a:solidFill>
                            <a:schemeClr val="tx1"/>
                          </a:solidFill>
                          <a:effectLst/>
                          <a:latin typeface="+mn-lt"/>
                        </a:rPr>
                        <a:t>*</a:t>
                      </a:r>
                    </a:p>
                  </a:txBody>
                  <a:tcPr marL="9525" marR="9525" marT="9525" marB="0" anchor="b">
                    <a:solidFill>
                      <a:schemeClr val="bg1"/>
                    </a:solidFill>
                  </a:tcPr>
                </a:tc>
                <a:tc>
                  <a:txBody>
                    <a:bodyPr/>
                    <a:lstStyle/>
                    <a:p>
                      <a:pPr algn="r" fontAlgn="b"/>
                      <a:endParaRPr lang="en-US" sz="1600" b="0" i="0" u="none" strike="noStrike" dirty="0">
                        <a:solidFill>
                          <a:schemeClr val="tx1"/>
                        </a:solidFill>
                        <a:effectLst/>
                        <a:latin typeface="+mn-lt"/>
                      </a:endParaRPr>
                    </a:p>
                  </a:txBody>
                  <a:tcPr marL="9525" marR="9525" marT="9525" marB="0" anchor="b">
                    <a:solidFill>
                      <a:schemeClr val="bg1"/>
                    </a:solidFill>
                  </a:tcPr>
                </a:tc>
                <a:tc>
                  <a:txBody>
                    <a:bodyPr/>
                    <a:lstStyle/>
                    <a:p>
                      <a:pPr algn="l" fontAlgn="b"/>
                      <a:endParaRPr lang="en-US" sz="1600" b="0" i="0" u="none" strike="noStrike" dirty="0">
                        <a:solidFill>
                          <a:schemeClr val="tx1"/>
                        </a:solidFill>
                        <a:effectLst/>
                        <a:latin typeface="+mn-lt"/>
                      </a:endParaRPr>
                    </a:p>
                  </a:txBody>
                  <a:tcPr marL="9525" marR="9525" marT="9525" marB="0" anchor="b">
                    <a:solidFill>
                      <a:schemeClr val="bg1"/>
                    </a:solidFill>
                  </a:tcPr>
                </a:tc>
                <a:extLst>
                  <a:ext uri="{0D108BD9-81ED-4DB2-BD59-A6C34878D82A}">
                    <a16:rowId xmlns:a16="http://schemas.microsoft.com/office/drawing/2014/main" val="235844515"/>
                  </a:ext>
                </a:extLst>
              </a:tr>
              <a:tr h="303279">
                <a:tc>
                  <a:txBody>
                    <a:bodyPr/>
                    <a:lstStyle/>
                    <a:p>
                      <a:pPr algn="r" fontAlgn="b"/>
                      <a:r>
                        <a:rPr lang="en-US" sz="1600" b="1" i="0" u="none" strike="noStrike" dirty="0">
                          <a:solidFill>
                            <a:srgbClr val="000000"/>
                          </a:solidFill>
                          <a:effectLst/>
                          <a:latin typeface="+mn-lt"/>
                        </a:rPr>
                        <a:t>Gender </a:t>
                      </a:r>
                      <a:r>
                        <a:rPr lang="en-US" sz="1600" b="0" i="0" u="none" strike="noStrike" dirty="0">
                          <a:solidFill>
                            <a:srgbClr val="000000"/>
                          </a:solidFill>
                          <a:effectLst/>
                          <a:latin typeface="+mn-lt"/>
                        </a:rPr>
                        <a:t>(</a:t>
                      </a:r>
                      <a:r>
                        <a:rPr lang="en-US" sz="1600" b="0" i="1" u="none" strike="noStrike" dirty="0">
                          <a:solidFill>
                            <a:srgbClr val="000000"/>
                          </a:solidFill>
                          <a:effectLst/>
                          <a:latin typeface="+mn-lt"/>
                        </a:rPr>
                        <a:t>Male vs. Female vs. Other</a:t>
                      </a:r>
                      <a:r>
                        <a:rPr lang="en-US" sz="1600" b="0" i="0" u="none" strike="noStrike" dirty="0">
                          <a:solidFill>
                            <a:srgbClr val="000000"/>
                          </a:solidFill>
                          <a:effectLst/>
                          <a:latin typeface="+mn-lt"/>
                        </a:rPr>
                        <a:t>)  </a:t>
                      </a:r>
                      <a:endParaRPr lang="en-US" sz="1600" b="1" i="0" u="none" strike="noStrike" dirty="0">
                        <a:solidFill>
                          <a:srgbClr val="000000"/>
                        </a:solidFill>
                        <a:effectLst/>
                        <a:latin typeface="+mn-lt"/>
                      </a:endParaRP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-0.222</a:t>
                      </a: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0.068</a:t>
                      </a: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-3.277</a:t>
                      </a: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0.001</a:t>
                      </a:r>
                    </a:p>
                  </a:txBody>
                  <a:tcPr marL="9525" marR="9525" marT="9525" marB="0" anchor="b">
                    <a:solidFill>
                      <a:schemeClr val="bg1"/>
                    </a:solidFill>
                  </a:tcPr>
                </a:tc>
                <a:tc>
                  <a:txBody>
                    <a:bodyPr/>
                    <a:lstStyle/>
                    <a:p>
                      <a:pPr algn="l" fontAlgn="b"/>
                      <a:r>
                        <a:rPr lang="en-US" sz="1600" b="0" i="0" u="none" strike="noStrike" dirty="0">
                          <a:solidFill>
                            <a:schemeClr val="tx1"/>
                          </a:solidFill>
                          <a:effectLst/>
                          <a:latin typeface="+mn-lt"/>
                        </a:rPr>
                        <a:t>*</a:t>
                      </a:r>
                    </a:p>
                  </a:txBody>
                  <a:tcPr marL="9525" marR="9525" marT="9525" marB="0" anchor="b">
                    <a:solidFill>
                      <a:schemeClr val="bg1"/>
                    </a:solidFill>
                  </a:tcPr>
                </a:tc>
                <a:tc>
                  <a:txBody>
                    <a:bodyPr/>
                    <a:lstStyle/>
                    <a:p>
                      <a:pPr algn="r" fontAlgn="b"/>
                      <a:endParaRPr lang="en-US" sz="1600" b="0" i="0" u="none" strike="noStrike" dirty="0">
                        <a:solidFill>
                          <a:schemeClr val="tx1"/>
                        </a:solidFill>
                        <a:effectLst/>
                        <a:latin typeface="+mn-lt"/>
                      </a:endParaRPr>
                    </a:p>
                  </a:txBody>
                  <a:tcPr marL="9525" marR="9525" marT="9525" marB="0" anchor="b">
                    <a:solidFill>
                      <a:schemeClr val="bg1"/>
                    </a:solidFill>
                  </a:tcPr>
                </a:tc>
                <a:tc>
                  <a:txBody>
                    <a:bodyPr/>
                    <a:lstStyle/>
                    <a:p>
                      <a:pPr algn="l" fontAlgn="b"/>
                      <a:endParaRPr lang="en-US" sz="1600" b="0" i="0" u="none" strike="noStrike" dirty="0">
                        <a:solidFill>
                          <a:schemeClr val="tx1"/>
                        </a:solidFill>
                        <a:effectLst/>
                        <a:latin typeface="+mn-lt"/>
                      </a:endParaRPr>
                    </a:p>
                  </a:txBody>
                  <a:tcPr marL="9525" marR="9525" marT="9525" marB="0" anchor="b">
                    <a:solidFill>
                      <a:schemeClr val="bg1"/>
                    </a:solidFill>
                  </a:tcPr>
                </a:tc>
                <a:extLst>
                  <a:ext uri="{0D108BD9-81ED-4DB2-BD59-A6C34878D82A}">
                    <a16:rowId xmlns:a16="http://schemas.microsoft.com/office/drawing/2014/main" val="721889943"/>
                  </a:ext>
                </a:extLst>
              </a:tr>
              <a:tr h="303279">
                <a:tc>
                  <a:txBody>
                    <a:bodyPr/>
                    <a:lstStyle/>
                    <a:p>
                      <a:pPr algn="r" fontAlgn="b"/>
                      <a:r>
                        <a:rPr lang="en-US" sz="1600" b="1" i="0" u="none" strike="noStrike" dirty="0">
                          <a:solidFill>
                            <a:srgbClr val="000000"/>
                          </a:solidFill>
                          <a:effectLst/>
                          <a:latin typeface="+mn-lt"/>
                        </a:rPr>
                        <a:t>Race</a:t>
                      </a:r>
                      <a:r>
                        <a:rPr lang="en-US" sz="1600" b="0" i="0" u="none" strike="noStrike" dirty="0">
                          <a:solidFill>
                            <a:srgbClr val="000000"/>
                          </a:solidFill>
                          <a:effectLst/>
                          <a:latin typeface="+mn-lt"/>
                        </a:rPr>
                        <a:t> (</a:t>
                      </a:r>
                      <a:r>
                        <a:rPr lang="en-US" sz="1600" b="0" i="1" u="none" strike="noStrike" dirty="0">
                          <a:solidFill>
                            <a:srgbClr val="000000"/>
                          </a:solidFill>
                          <a:effectLst/>
                          <a:latin typeface="+mn-lt"/>
                        </a:rPr>
                        <a:t>White vs. Non-white</a:t>
                      </a:r>
                      <a:r>
                        <a:rPr lang="en-US" sz="1600" b="0" i="0" u="none" strike="noStrike" dirty="0">
                          <a:solidFill>
                            <a:srgbClr val="000000"/>
                          </a:solidFill>
                          <a:effectLst/>
                          <a:latin typeface="+mn-lt"/>
                        </a:rPr>
                        <a:t>)</a:t>
                      </a:r>
                      <a:r>
                        <a:rPr lang="en-US" sz="1600" b="1" i="0" u="none" strike="noStrike" dirty="0">
                          <a:solidFill>
                            <a:srgbClr val="000000"/>
                          </a:solidFill>
                          <a:effectLst/>
                          <a:latin typeface="+mn-lt"/>
                        </a:rPr>
                        <a:t> </a:t>
                      </a: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0.196</a:t>
                      </a: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0.085</a:t>
                      </a: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2.314</a:t>
                      </a: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0.021</a:t>
                      </a:r>
                    </a:p>
                  </a:txBody>
                  <a:tcPr marL="9525" marR="9525" marT="9525" marB="0" anchor="b">
                    <a:solidFill>
                      <a:schemeClr val="bg1"/>
                    </a:solidFill>
                  </a:tcPr>
                </a:tc>
                <a:tc>
                  <a:txBody>
                    <a:bodyPr/>
                    <a:lstStyle/>
                    <a:p>
                      <a:pPr algn="l" fontAlgn="b"/>
                      <a:r>
                        <a:rPr lang="en-US" sz="1600" b="0" i="0" u="none" strike="noStrike" dirty="0">
                          <a:solidFill>
                            <a:schemeClr val="tx1"/>
                          </a:solidFill>
                          <a:effectLst/>
                          <a:latin typeface="+mn-lt"/>
                        </a:rPr>
                        <a:t>*</a:t>
                      </a:r>
                    </a:p>
                  </a:txBody>
                  <a:tcPr marL="9525" marR="9525" marT="9525" marB="0" anchor="b">
                    <a:solidFill>
                      <a:schemeClr val="bg1"/>
                    </a:solidFill>
                  </a:tcPr>
                </a:tc>
                <a:tc>
                  <a:txBody>
                    <a:bodyPr/>
                    <a:lstStyle/>
                    <a:p>
                      <a:pPr algn="r" fontAlgn="b"/>
                      <a:endParaRPr lang="en-US" sz="1600" b="0" i="0" u="none" strike="noStrike" dirty="0">
                        <a:solidFill>
                          <a:schemeClr val="tx1"/>
                        </a:solidFill>
                        <a:effectLst/>
                        <a:latin typeface="+mn-lt"/>
                      </a:endParaRPr>
                    </a:p>
                  </a:txBody>
                  <a:tcPr marL="9525" marR="9525" marT="9525" marB="0" anchor="b">
                    <a:solidFill>
                      <a:schemeClr val="bg1"/>
                    </a:solidFill>
                  </a:tcPr>
                </a:tc>
                <a:tc>
                  <a:txBody>
                    <a:bodyPr/>
                    <a:lstStyle/>
                    <a:p>
                      <a:pPr algn="l" fontAlgn="b"/>
                      <a:endParaRPr lang="en-US" sz="1600" b="0" i="0" u="none" strike="noStrike" dirty="0">
                        <a:solidFill>
                          <a:schemeClr val="tx1"/>
                        </a:solidFill>
                        <a:effectLst/>
                        <a:latin typeface="+mn-lt"/>
                      </a:endParaRPr>
                    </a:p>
                  </a:txBody>
                  <a:tcPr marL="9525" marR="9525" marT="9525" marB="0" anchor="b">
                    <a:solidFill>
                      <a:schemeClr val="bg1"/>
                    </a:solidFill>
                  </a:tcPr>
                </a:tc>
                <a:extLst>
                  <a:ext uri="{0D108BD9-81ED-4DB2-BD59-A6C34878D82A}">
                    <a16:rowId xmlns:a16="http://schemas.microsoft.com/office/drawing/2014/main" val="1240106232"/>
                  </a:ext>
                </a:extLst>
              </a:tr>
              <a:tr h="303279">
                <a:tc>
                  <a:txBody>
                    <a:bodyPr/>
                    <a:lstStyle/>
                    <a:p>
                      <a:pPr algn="r" fontAlgn="b"/>
                      <a:r>
                        <a:rPr lang="en-US" sz="1600" b="1" i="0" u="none" strike="noStrike" dirty="0">
                          <a:solidFill>
                            <a:srgbClr val="000000"/>
                          </a:solidFill>
                          <a:effectLst/>
                          <a:latin typeface="+mn-lt"/>
                        </a:rPr>
                        <a:t>Income</a:t>
                      </a: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&lt;0.001</a:t>
                      </a: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&lt;0.001</a:t>
                      </a: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-0.132</a:t>
                      </a: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0.8950</a:t>
                      </a:r>
                    </a:p>
                  </a:txBody>
                  <a:tcPr marL="9525" marR="9525" marT="9525" marB="0" anchor="b">
                    <a:solidFill>
                      <a:schemeClr val="bg1"/>
                    </a:solidFill>
                  </a:tcPr>
                </a:tc>
                <a:tc>
                  <a:txBody>
                    <a:bodyPr/>
                    <a:lstStyle/>
                    <a:p>
                      <a:pPr algn="r" fontAlgn="b"/>
                      <a:endParaRPr lang="en-US" sz="16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endParaRPr lang="en-US" sz="1600" b="0" i="0" u="none" strike="noStrike" dirty="0">
                        <a:solidFill>
                          <a:schemeClr val="tx1"/>
                        </a:solidFill>
                        <a:effectLst/>
                        <a:latin typeface="+mn-lt"/>
                      </a:endParaRPr>
                    </a:p>
                  </a:txBody>
                  <a:tcPr marL="9525" marR="9525" marT="9525" marB="0" anchor="b">
                    <a:solidFill>
                      <a:schemeClr val="bg1"/>
                    </a:solidFill>
                  </a:tcPr>
                </a:tc>
                <a:tc>
                  <a:txBody>
                    <a:bodyPr/>
                    <a:lstStyle/>
                    <a:p>
                      <a:pPr algn="l" fontAlgn="b"/>
                      <a:endParaRPr lang="en-US" sz="1600" b="0" i="0" u="none" strike="noStrike" dirty="0">
                        <a:solidFill>
                          <a:schemeClr val="tx1"/>
                        </a:solidFill>
                        <a:effectLst/>
                        <a:latin typeface="+mn-lt"/>
                      </a:endParaRPr>
                    </a:p>
                  </a:txBody>
                  <a:tcPr marL="9525" marR="9525" marT="9525" marB="0" anchor="b">
                    <a:solidFill>
                      <a:schemeClr val="bg1"/>
                    </a:solidFill>
                  </a:tcPr>
                </a:tc>
                <a:extLst>
                  <a:ext uri="{0D108BD9-81ED-4DB2-BD59-A6C34878D82A}">
                    <a16:rowId xmlns:a16="http://schemas.microsoft.com/office/drawing/2014/main" val="305186341"/>
                  </a:ext>
                </a:extLst>
              </a:tr>
              <a:tr h="303279">
                <a:tc>
                  <a:txBody>
                    <a:bodyPr/>
                    <a:lstStyle/>
                    <a:p>
                      <a:pPr algn="l" fontAlgn="b"/>
                      <a:r>
                        <a:rPr lang="en-US" sz="1400" u="none" strike="noStrike" dirty="0">
                          <a:effectLst/>
                          <a:latin typeface="+mn-lt"/>
                        </a:rPr>
                        <a:t>*Denotes p-value &lt; 0.05</a:t>
                      </a:r>
                      <a:endParaRPr lang="en-US" sz="1400" b="0" i="0" u="none" strike="noStrike" dirty="0">
                        <a:solidFill>
                          <a:srgbClr val="000000"/>
                        </a:solidFill>
                        <a:effectLst/>
                        <a:latin typeface="+mn-lt"/>
                      </a:endParaRPr>
                    </a:p>
                  </a:txBody>
                  <a:tcPr marL="9525" marR="9525" marT="9525" marB="0" anchor="b">
                    <a:solidFill>
                      <a:schemeClr val="bg1"/>
                    </a:solidFill>
                  </a:tcPr>
                </a:tc>
                <a:tc>
                  <a:txBody>
                    <a:bodyPr/>
                    <a:lstStyle/>
                    <a:p>
                      <a:pPr algn="l" fontAlgn="b"/>
                      <a:endParaRPr lang="en-US" sz="1600" b="0" i="0" u="none" strike="noStrike" dirty="0">
                        <a:solidFill>
                          <a:srgbClr val="000000"/>
                        </a:solidFill>
                        <a:effectLst/>
                        <a:latin typeface="+mn-lt"/>
                      </a:endParaRPr>
                    </a:p>
                  </a:txBody>
                  <a:tcPr marL="9525" marR="9525" marT="9525" marB="0" anchor="b">
                    <a:solidFill>
                      <a:schemeClr val="bg1"/>
                    </a:solidFill>
                  </a:tcPr>
                </a:tc>
                <a:tc>
                  <a:txBody>
                    <a:bodyPr/>
                    <a:lstStyle/>
                    <a:p>
                      <a:pPr algn="r" fontAlgn="b"/>
                      <a:endParaRPr lang="en-US" sz="1600" b="0" i="0" u="none" strike="noStrike" dirty="0">
                        <a:solidFill>
                          <a:srgbClr val="000000"/>
                        </a:solidFill>
                        <a:effectLst/>
                        <a:latin typeface="+mn-lt"/>
                      </a:endParaRPr>
                    </a:p>
                  </a:txBody>
                  <a:tcPr marL="9525" marR="9525" marT="9525" marB="0" anchor="b">
                    <a:solidFill>
                      <a:schemeClr val="bg1"/>
                    </a:solidFill>
                  </a:tcPr>
                </a:tc>
                <a:tc>
                  <a:txBody>
                    <a:bodyPr/>
                    <a:lstStyle/>
                    <a:p>
                      <a:pPr algn="r" fontAlgn="b"/>
                      <a:endParaRPr lang="en-US" sz="1600" b="0" i="0" u="none" strike="noStrike" dirty="0">
                        <a:solidFill>
                          <a:srgbClr val="000000"/>
                        </a:solidFill>
                        <a:effectLst/>
                        <a:latin typeface="+mn-lt"/>
                      </a:endParaRPr>
                    </a:p>
                  </a:txBody>
                  <a:tcPr marL="9525" marR="9525" marT="9525" marB="0" anchor="b">
                    <a:solidFill>
                      <a:schemeClr val="bg1"/>
                    </a:solidFill>
                  </a:tcPr>
                </a:tc>
                <a:tc>
                  <a:txBody>
                    <a:bodyPr/>
                    <a:lstStyle/>
                    <a:p>
                      <a:pPr algn="r" fontAlgn="b"/>
                      <a:endParaRPr lang="en-US" sz="1600" b="0" i="0" u="none" strike="noStrike" dirty="0">
                        <a:solidFill>
                          <a:srgbClr val="000000"/>
                        </a:solidFill>
                        <a:effectLst/>
                        <a:latin typeface="+mn-lt"/>
                      </a:endParaRPr>
                    </a:p>
                  </a:txBody>
                  <a:tcPr marL="9525" marR="9525" marT="9525" marB="0" anchor="b">
                    <a:solidFill>
                      <a:schemeClr val="bg1"/>
                    </a:solidFill>
                  </a:tcPr>
                </a:tc>
                <a:tc>
                  <a:txBody>
                    <a:bodyPr/>
                    <a:lstStyle/>
                    <a:p>
                      <a:pPr algn="r" fontAlgn="b"/>
                      <a:endParaRPr lang="en-US" sz="1600" b="0" i="0" u="none" strike="noStrike" dirty="0">
                        <a:solidFill>
                          <a:srgbClr val="000000"/>
                        </a:solidFill>
                        <a:effectLst/>
                        <a:latin typeface="+mn-lt"/>
                      </a:endParaRPr>
                    </a:p>
                  </a:txBody>
                  <a:tcPr marL="9525" marR="9525" marT="9525" marB="0" anchor="b">
                    <a:solidFill>
                      <a:schemeClr val="bg1"/>
                    </a:solidFill>
                  </a:tcPr>
                </a:tc>
                <a:tc>
                  <a:txBody>
                    <a:bodyPr/>
                    <a:lstStyle/>
                    <a:p>
                      <a:pPr algn="r" fontAlgn="b"/>
                      <a:endParaRPr lang="en-US" sz="1600" b="0" i="0" u="none" strike="noStrike" dirty="0">
                        <a:solidFill>
                          <a:srgbClr val="000000"/>
                        </a:solidFill>
                        <a:effectLst/>
                        <a:latin typeface="+mn-lt"/>
                      </a:endParaRPr>
                    </a:p>
                  </a:txBody>
                  <a:tcPr marL="9525" marR="9525" marT="9525" marB="0" anchor="b">
                    <a:solidFill>
                      <a:schemeClr val="bg1"/>
                    </a:solidFill>
                  </a:tcPr>
                </a:tc>
                <a:tc>
                  <a:txBody>
                    <a:bodyPr/>
                    <a:lstStyle/>
                    <a:p>
                      <a:pPr algn="l" fontAlgn="b"/>
                      <a:endParaRPr lang="en-US" sz="1600" b="0" i="0" u="none" strike="noStrike" dirty="0">
                        <a:solidFill>
                          <a:srgbClr val="000000"/>
                        </a:solidFill>
                        <a:effectLst/>
                        <a:latin typeface="+mn-lt"/>
                      </a:endParaRPr>
                    </a:p>
                  </a:txBody>
                  <a:tcPr marL="9525" marR="9525" marT="9525" marB="0" anchor="b">
                    <a:solidFill>
                      <a:schemeClr val="bg1"/>
                    </a:solidFill>
                  </a:tcPr>
                </a:tc>
                <a:extLst>
                  <a:ext uri="{0D108BD9-81ED-4DB2-BD59-A6C34878D82A}">
                    <a16:rowId xmlns:a16="http://schemas.microsoft.com/office/drawing/2014/main" val="3229945434"/>
                  </a:ext>
                </a:extLst>
              </a:tr>
              <a:tr h="543347">
                <a:tc gridSpan="8">
                  <a:txBody>
                    <a:bodyPr/>
                    <a:lstStyle/>
                    <a:p>
                      <a:pPr algn="ctr" fontAlgn="b"/>
                      <a:endParaRPr lang="en-US" sz="1800" b="0" i="0" u="none" strike="noStrike" dirty="0">
                        <a:solidFill>
                          <a:srgbClr val="000000"/>
                        </a:solidFill>
                        <a:effectLst/>
                        <a:latin typeface="+mn-lt"/>
                      </a:endParaRPr>
                    </a:p>
                  </a:txBody>
                  <a:tcPr marL="9525" marR="9525" marT="9525" marB="0" anchor="b">
                    <a:solidFill>
                      <a:schemeClr val="bg1"/>
                    </a:solidFill>
                  </a:tcPr>
                </a:tc>
                <a:tc hMerge="1">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hMerge="1">
                  <a:txBody>
                    <a:bodyPr/>
                    <a:lstStyle/>
                    <a:p>
                      <a:endParaRPr lang="en-US"/>
                    </a:p>
                  </a:txBody>
                  <a:tcPr/>
                </a:tc>
                <a:tc hMerge="1">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hMerge="1">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hMerge="1">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hMerge="1">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hMerge="1">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367356542"/>
                  </a:ext>
                </a:extLst>
              </a:tr>
            </a:tbl>
          </a:graphicData>
        </a:graphic>
      </p:graphicFrame>
      <p:sp>
        <p:nvSpPr>
          <p:cNvPr id="4" name="AutoShape 2">
            <a:extLst>
              <a:ext uri="{FF2B5EF4-FFF2-40B4-BE49-F238E27FC236}">
                <a16:creationId xmlns:a16="http://schemas.microsoft.com/office/drawing/2014/main" id="{D33FD581-FB55-9859-0891-7A71A41AB20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103379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9B8E6-A7C2-233B-F705-AF98E06078E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C8063E7-77B8-CDE5-09CD-B972B77FBEE4}"/>
              </a:ext>
            </a:extLst>
          </p:cNvPr>
          <p:cNvSpPr txBox="1"/>
          <p:nvPr/>
        </p:nvSpPr>
        <p:spPr>
          <a:xfrm>
            <a:off x="0" y="-32219"/>
            <a:ext cx="12192000" cy="1200329"/>
          </a:xfrm>
          <a:prstGeom prst="rect">
            <a:avLst/>
          </a:prstGeom>
          <a:solidFill>
            <a:srgbClr val="FF8300"/>
          </a:solidFill>
        </p:spPr>
        <p:txBody>
          <a:bodyPr wrap="square" lIns="91440" tIns="45720" rIns="91440" bIns="45720" rtlCol="0" anchor="t">
            <a:spAutoFit/>
          </a:bodyPr>
          <a:lstStyle/>
          <a:p>
            <a:pPr algn="ctr"/>
            <a:r>
              <a:rPr lang="en-US" sz="2400" b="1" dirty="0">
                <a:ea typeface="+mn-lt"/>
                <a:cs typeface="+mn-lt"/>
              </a:rPr>
              <a:t>MULITPLE LINEAR REGRESSION </a:t>
            </a:r>
            <a:endParaRPr lang="en-US" sz="2400" dirty="0">
              <a:ea typeface="+mn-lt"/>
              <a:cs typeface="+mn-lt"/>
            </a:endParaRPr>
          </a:p>
          <a:p>
            <a:pPr algn="ctr"/>
            <a:r>
              <a:rPr lang="en-US" sz="2400" b="1" dirty="0">
                <a:ea typeface="+mn-lt"/>
                <a:cs typeface="+mn-lt"/>
              </a:rPr>
              <a:t>Regression Analysis Protective Factors </a:t>
            </a:r>
          </a:p>
          <a:p>
            <a:pPr algn="ctr"/>
            <a:r>
              <a:rPr lang="en-US" sz="2400" b="1" dirty="0">
                <a:ea typeface="+mn-lt"/>
                <a:cs typeface="+mn-lt"/>
              </a:rPr>
              <a:t>(adjusted for confounders)</a:t>
            </a:r>
          </a:p>
        </p:txBody>
      </p:sp>
      <p:sp>
        <p:nvSpPr>
          <p:cNvPr id="4" name="TextBox 3">
            <a:extLst>
              <a:ext uri="{FF2B5EF4-FFF2-40B4-BE49-F238E27FC236}">
                <a16:creationId xmlns:a16="http://schemas.microsoft.com/office/drawing/2014/main" id="{3DBDA899-2701-218B-8D0D-CDD2995610DA}"/>
              </a:ext>
            </a:extLst>
          </p:cNvPr>
          <p:cNvSpPr txBox="1"/>
          <p:nvPr/>
        </p:nvSpPr>
        <p:spPr>
          <a:xfrm>
            <a:off x="108667" y="1358886"/>
            <a:ext cx="11974665" cy="4593565"/>
          </a:xfrm>
          <a:prstGeom prst="rect">
            <a:avLst/>
          </a:prstGeom>
          <a:noFill/>
        </p:spPr>
        <p:txBody>
          <a:bodyPr wrap="square">
            <a:spAutoFit/>
          </a:bodyPr>
          <a:lstStyle/>
          <a:p>
            <a:pPr algn="ctr" fontAlgn="b"/>
            <a:r>
              <a:rPr lang="en-US" sz="2250" b="1" u="none" strike="noStrike" dirty="0">
                <a:solidFill>
                  <a:schemeClr val="tx1"/>
                </a:solidFill>
                <a:effectLst/>
                <a:latin typeface="+mn-lt"/>
              </a:rPr>
              <a:t>Interpretation Statements</a:t>
            </a:r>
          </a:p>
          <a:p>
            <a:pPr algn="ctr" fontAlgn="b"/>
            <a:endParaRPr lang="en-US" sz="2250" b="1" u="none" strike="noStrike" dirty="0">
              <a:solidFill>
                <a:schemeClr val="tx1"/>
              </a:solidFill>
              <a:effectLst/>
              <a:latin typeface="+mn-lt"/>
            </a:endParaRPr>
          </a:p>
          <a:p>
            <a:pPr marL="0" marR="0" lvl="0" algn="l">
              <a:spcBef>
                <a:spcPts val="0"/>
              </a:spcBef>
              <a:spcAft>
                <a:spcPts val="0"/>
              </a:spcAft>
              <a:buNone/>
            </a:pPr>
            <a:r>
              <a:rPr lang="en-US" sz="2250" b="0" i="0" u="none" strike="noStrike" noProof="0" dirty="0">
                <a:solidFill>
                  <a:srgbClr val="000000"/>
                </a:solidFill>
                <a:effectLst/>
                <a:latin typeface="Calibri"/>
              </a:rPr>
              <a:t>There is </a:t>
            </a:r>
            <a:r>
              <a:rPr lang="en-US" sz="2250" b="1" i="0" u="none" strike="noStrike" noProof="0" dirty="0">
                <a:solidFill>
                  <a:srgbClr val="000000"/>
                </a:solidFill>
                <a:effectLst/>
                <a:latin typeface="Calibri"/>
              </a:rPr>
              <a:t>no correlation </a:t>
            </a:r>
            <a:r>
              <a:rPr lang="en-US" sz="2250" b="0" i="0" u="none" strike="noStrike" noProof="0" dirty="0">
                <a:solidFill>
                  <a:srgbClr val="000000"/>
                </a:solidFill>
                <a:effectLst/>
                <a:latin typeface="Calibri"/>
              </a:rPr>
              <a:t>between Alcohol and Drug </a:t>
            </a:r>
            <a:r>
              <a:rPr lang="en-US" sz="2250" dirty="0">
                <a:solidFill>
                  <a:srgbClr val="000000"/>
                </a:solidFill>
                <a:latin typeface="Calibri"/>
              </a:rPr>
              <a:t>A</a:t>
            </a:r>
            <a:r>
              <a:rPr lang="en-US" sz="2250" b="0" i="0" u="none" strike="noStrike" noProof="0" dirty="0" err="1">
                <a:solidFill>
                  <a:srgbClr val="000000"/>
                </a:solidFill>
                <a:effectLst/>
                <a:latin typeface="Calibri"/>
              </a:rPr>
              <a:t>buse</a:t>
            </a:r>
            <a:r>
              <a:rPr lang="en-US" sz="2250" b="0" i="0" u="none" strike="noStrike" noProof="0" dirty="0">
                <a:solidFill>
                  <a:srgbClr val="000000"/>
                </a:solidFill>
                <a:effectLst/>
                <a:latin typeface="Calibri"/>
              </a:rPr>
              <a:t> Risk and</a:t>
            </a:r>
            <a:r>
              <a:rPr lang="en-US" sz="2250" u="none" strike="noStrike" dirty="0">
                <a:effectLst/>
              </a:rPr>
              <a:t> the Protective </a:t>
            </a:r>
            <a:r>
              <a:rPr lang="en-US" sz="2250" dirty="0"/>
              <a:t>F</a:t>
            </a:r>
            <a:r>
              <a:rPr lang="en-US" sz="2250" u="none" strike="noStrike" dirty="0">
                <a:effectLst/>
              </a:rPr>
              <a:t>actors  </a:t>
            </a:r>
            <a:r>
              <a:rPr lang="en-US" sz="2250" b="0" i="0" u="none" strike="noStrike" noProof="0" dirty="0">
                <a:solidFill>
                  <a:srgbClr val="000000"/>
                </a:solidFill>
                <a:effectLst/>
                <a:latin typeface="Calibri"/>
              </a:rPr>
              <a:t>(R = 0.381). </a:t>
            </a:r>
          </a:p>
          <a:p>
            <a:pPr marL="0" marR="0" lvl="0" algn="l">
              <a:spcBef>
                <a:spcPts val="0"/>
              </a:spcBef>
              <a:spcAft>
                <a:spcPts val="0"/>
              </a:spcAft>
              <a:buNone/>
            </a:pPr>
            <a:endParaRPr lang="en-US" sz="2250" b="0" i="0" u="none" strike="noStrike" noProof="0" dirty="0">
              <a:solidFill>
                <a:srgbClr val="000000"/>
              </a:solidFill>
              <a:effectLst/>
              <a:latin typeface="Calibri"/>
            </a:endParaRPr>
          </a:p>
          <a:p>
            <a:pPr marL="0" marR="0" lvl="0" algn="l">
              <a:spcBef>
                <a:spcPts val="0"/>
              </a:spcBef>
              <a:spcAft>
                <a:spcPts val="0"/>
              </a:spcAft>
              <a:buNone/>
            </a:pPr>
            <a:r>
              <a:rPr lang="en-US" sz="2250" b="1" i="0" u="none" strike="noStrike" noProof="0" dirty="0">
                <a:solidFill>
                  <a:srgbClr val="000000"/>
                </a:solidFill>
                <a:effectLst/>
                <a:latin typeface="Calibri"/>
              </a:rPr>
              <a:t>17.1 % of the variance </a:t>
            </a:r>
            <a:r>
              <a:rPr lang="en-US" sz="2250" b="0" i="0" u="none" strike="noStrike" noProof="0" dirty="0">
                <a:solidFill>
                  <a:srgbClr val="000000"/>
                </a:solidFill>
                <a:effectLst/>
                <a:latin typeface="Calibri"/>
              </a:rPr>
              <a:t>in A</a:t>
            </a:r>
            <a:r>
              <a:rPr lang="en-US" sz="2250" b="0" i="0" u="none" strike="noStrike" noProof="0" dirty="0">
                <a:solidFill>
                  <a:srgbClr val="000000"/>
                </a:solidFill>
                <a:effectLst/>
                <a:latin typeface="+mn-lt"/>
              </a:rPr>
              <a:t>lcohol and Drug Abuse Risk is explained </a:t>
            </a:r>
            <a:r>
              <a:rPr lang="en-US" sz="2250" u="none" strike="noStrike" dirty="0">
                <a:effectLst/>
              </a:rPr>
              <a:t>by the Protective </a:t>
            </a:r>
            <a:r>
              <a:rPr lang="en-US" sz="2250" dirty="0"/>
              <a:t>F</a:t>
            </a:r>
            <a:r>
              <a:rPr lang="en-US" sz="2250" u="none" strike="noStrike" dirty="0">
                <a:effectLst/>
              </a:rPr>
              <a:t>actors.</a:t>
            </a:r>
            <a:endParaRPr lang="en-US" sz="2250" b="0" i="0" u="none" strike="noStrike" noProof="0" dirty="0">
              <a:solidFill>
                <a:srgbClr val="000000"/>
              </a:solidFill>
              <a:effectLst/>
              <a:latin typeface="Calibri"/>
            </a:endParaRPr>
          </a:p>
          <a:p>
            <a:pPr algn="l" fontAlgn="b"/>
            <a:endParaRPr lang="en-US" sz="2250" dirty="0">
              <a:solidFill>
                <a:srgbClr val="000000"/>
              </a:solidFill>
            </a:endParaRPr>
          </a:p>
          <a:p>
            <a:pPr algn="l" fontAlgn="b"/>
            <a:r>
              <a:rPr lang="en-US" sz="2250" b="0" i="0" u="none" strike="noStrike" dirty="0">
                <a:solidFill>
                  <a:srgbClr val="000000"/>
                </a:solidFill>
                <a:effectLst/>
                <a:latin typeface="+mn-lt"/>
              </a:rPr>
              <a:t>The Protective F</a:t>
            </a:r>
            <a:r>
              <a:rPr lang="en-US" sz="2250" dirty="0">
                <a:solidFill>
                  <a:srgbClr val="000000"/>
                </a:solidFill>
              </a:rPr>
              <a:t>actors </a:t>
            </a:r>
            <a:r>
              <a:rPr lang="en-US" sz="2250" b="0" i="0" u="none" strike="noStrike" dirty="0">
                <a:solidFill>
                  <a:srgbClr val="000000"/>
                </a:solidFill>
                <a:effectLst/>
                <a:latin typeface="+mn-lt"/>
              </a:rPr>
              <a:t>are </a:t>
            </a:r>
            <a:r>
              <a:rPr lang="en-US" sz="2250" b="1" i="0" u="none" strike="noStrike" dirty="0">
                <a:solidFill>
                  <a:srgbClr val="000000"/>
                </a:solidFill>
                <a:effectLst/>
                <a:latin typeface="+mn-lt"/>
              </a:rPr>
              <a:t>independently associated </a:t>
            </a:r>
            <a:r>
              <a:rPr lang="en-US" sz="2250" b="0" i="0" u="none" strike="noStrike" dirty="0">
                <a:solidFill>
                  <a:srgbClr val="000000"/>
                </a:solidFill>
                <a:effectLst/>
                <a:latin typeface="+mn-lt"/>
              </a:rPr>
              <a:t>with </a:t>
            </a:r>
            <a:r>
              <a:rPr lang="en-US" sz="2250" dirty="0">
                <a:solidFill>
                  <a:srgbClr val="000000"/>
                </a:solidFill>
              </a:rPr>
              <a:t>A</a:t>
            </a:r>
            <a:r>
              <a:rPr lang="en-US" sz="2250" b="0" i="0" u="none" strike="noStrike" dirty="0">
                <a:solidFill>
                  <a:srgbClr val="000000"/>
                </a:solidFill>
                <a:effectLst/>
                <a:latin typeface="+mn-lt"/>
              </a:rPr>
              <a:t>lcohol and Drug Abuse Risk (p &lt; 0.001).</a:t>
            </a:r>
          </a:p>
          <a:p>
            <a:pPr algn="l" fontAlgn="b"/>
            <a:endParaRPr lang="en-US" sz="2250" dirty="0">
              <a:solidFill>
                <a:srgbClr val="000000"/>
              </a:solidFill>
            </a:endParaRPr>
          </a:p>
          <a:p>
            <a:pPr algn="l" fontAlgn="b"/>
            <a:r>
              <a:rPr lang="en-US" sz="2250" i="0" u="none" strike="noStrike" dirty="0">
                <a:solidFill>
                  <a:srgbClr val="000000"/>
                </a:solidFill>
                <a:effectLst/>
                <a:latin typeface="+mn-lt"/>
              </a:rPr>
              <a:t>Among the </a:t>
            </a:r>
            <a:r>
              <a:rPr lang="en-US" sz="2250" dirty="0">
                <a:solidFill>
                  <a:srgbClr val="000000"/>
                </a:solidFill>
              </a:rPr>
              <a:t>Protective Factors, </a:t>
            </a:r>
            <a:r>
              <a:rPr lang="en-US" sz="2250" b="1" i="0" u="none" strike="noStrike" dirty="0">
                <a:solidFill>
                  <a:srgbClr val="000000"/>
                </a:solidFill>
                <a:effectLst/>
                <a:latin typeface="+mn-lt"/>
              </a:rPr>
              <a:t>Calling and Purpose </a:t>
            </a:r>
            <a:r>
              <a:rPr lang="en-US" sz="2250" b="0" i="0" u="none" strike="noStrike" dirty="0">
                <a:solidFill>
                  <a:srgbClr val="000000"/>
                </a:solidFill>
                <a:effectLst/>
                <a:latin typeface="+mn-lt"/>
              </a:rPr>
              <a:t>contributed the greatest to the variance (0.0186) to Alcohol and Drug Abuse Risk; however, it was not statistically significant. </a:t>
            </a:r>
          </a:p>
          <a:p>
            <a:pPr algn="l" fontAlgn="b"/>
            <a:endParaRPr lang="en-US" sz="2250" dirty="0">
              <a:solidFill>
                <a:srgbClr val="000000"/>
              </a:solidFill>
            </a:endParaRPr>
          </a:p>
          <a:p>
            <a:pPr algn="l" fontAlgn="b"/>
            <a:r>
              <a:rPr lang="en-US" sz="2250" b="1" i="0" u="none" strike="noStrike" dirty="0">
                <a:solidFill>
                  <a:srgbClr val="000000"/>
                </a:solidFill>
                <a:effectLst/>
                <a:latin typeface="+mn-lt"/>
              </a:rPr>
              <a:t>Quality of Li</a:t>
            </a:r>
            <a:r>
              <a:rPr lang="en-US" sz="2250" b="0" i="0" u="none" strike="noStrike" dirty="0">
                <a:solidFill>
                  <a:srgbClr val="000000"/>
                </a:solidFill>
                <a:effectLst/>
                <a:latin typeface="+mn-lt"/>
              </a:rPr>
              <a:t>fe (-0.0158) and </a:t>
            </a:r>
            <a:r>
              <a:rPr lang="en-US" sz="2250" b="1" i="0" u="none" strike="noStrike" dirty="0">
                <a:solidFill>
                  <a:srgbClr val="000000"/>
                </a:solidFill>
                <a:effectLst/>
                <a:latin typeface="+mn-lt"/>
              </a:rPr>
              <a:t>Overall Wellness </a:t>
            </a:r>
            <a:r>
              <a:rPr lang="en-US" sz="2250" b="0" i="0" u="none" strike="noStrike" dirty="0">
                <a:solidFill>
                  <a:srgbClr val="000000"/>
                </a:solidFill>
                <a:effectLst/>
                <a:latin typeface="+mn-lt"/>
              </a:rPr>
              <a:t>(-0.0098) contributed less; however, they were statistically significant. </a:t>
            </a:r>
          </a:p>
        </p:txBody>
      </p:sp>
    </p:spTree>
    <p:extLst>
      <p:ext uri="{BB962C8B-B14F-4D97-AF65-F5344CB8AC3E}">
        <p14:creationId xmlns:p14="http://schemas.microsoft.com/office/powerpoint/2010/main" val="29583655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6F000-F7E2-FB6D-D566-DA9F1D97D30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055F791-1886-FE99-88CC-A4BE67C685E7}"/>
              </a:ext>
            </a:extLst>
          </p:cNvPr>
          <p:cNvSpPr txBox="1"/>
          <p:nvPr/>
        </p:nvSpPr>
        <p:spPr>
          <a:xfrm>
            <a:off x="0" y="-6413"/>
            <a:ext cx="12192000" cy="1200329"/>
          </a:xfrm>
          <a:prstGeom prst="rect">
            <a:avLst/>
          </a:prstGeom>
          <a:solidFill>
            <a:srgbClr val="FF8300"/>
          </a:solidFill>
        </p:spPr>
        <p:txBody>
          <a:bodyPr wrap="square" lIns="91440" tIns="45720" rIns="91440" bIns="45720" rtlCol="0" anchor="t">
            <a:spAutoFit/>
          </a:bodyPr>
          <a:lstStyle/>
          <a:p>
            <a:pPr algn="ctr"/>
            <a:r>
              <a:rPr lang="en-US" sz="2400" b="1" dirty="0">
                <a:ea typeface="+mn-lt"/>
                <a:cs typeface="+mn-lt"/>
              </a:rPr>
              <a:t>MULITPLE LINEAR REGRESSION </a:t>
            </a:r>
            <a:endParaRPr lang="en-US" sz="2400" dirty="0">
              <a:ea typeface="+mn-lt"/>
              <a:cs typeface="+mn-lt"/>
            </a:endParaRPr>
          </a:p>
          <a:p>
            <a:pPr algn="ctr"/>
            <a:r>
              <a:rPr lang="en-US" sz="2400" b="1" dirty="0">
                <a:ea typeface="+mn-lt"/>
                <a:cs typeface="+mn-lt"/>
              </a:rPr>
              <a:t>Regression Analysis Protective Factors </a:t>
            </a:r>
          </a:p>
          <a:p>
            <a:pPr algn="ctr"/>
            <a:r>
              <a:rPr lang="en-US" sz="2400" b="1" dirty="0">
                <a:ea typeface="+mn-lt"/>
                <a:cs typeface="+mn-lt"/>
              </a:rPr>
              <a:t>(adjusted for confounders)</a:t>
            </a:r>
          </a:p>
        </p:txBody>
      </p:sp>
      <p:sp>
        <p:nvSpPr>
          <p:cNvPr id="4" name="TextBox 3">
            <a:extLst>
              <a:ext uri="{FF2B5EF4-FFF2-40B4-BE49-F238E27FC236}">
                <a16:creationId xmlns:a16="http://schemas.microsoft.com/office/drawing/2014/main" id="{BA9542EE-F1FB-AEB2-ECBB-CB41A8CFCF6A}"/>
              </a:ext>
            </a:extLst>
          </p:cNvPr>
          <p:cNvSpPr txBox="1"/>
          <p:nvPr/>
        </p:nvSpPr>
        <p:spPr>
          <a:xfrm>
            <a:off x="458354" y="1468704"/>
            <a:ext cx="11457829" cy="3416320"/>
          </a:xfrm>
          <a:prstGeom prst="rect">
            <a:avLst/>
          </a:prstGeom>
          <a:noFill/>
        </p:spPr>
        <p:txBody>
          <a:bodyPr wrap="square">
            <a:spAutoFit/>
          </a:bodyPr>
          <a:lstStyle/>
          <a:p>
            <a:pPr algn="ctr" fontAlgn="b"/>
            <a:r>
              <a:rPr lang="en-US" sz="2400" b="1" u="none" strike="noStrike" dirty="0">
                <a:solidFill>
                  <a:schemeClr val="tx1"/>
                </a:solidFill>
                <a:effectLst/>
                <a:latin typeface="+mn-lt"/>
              </a:rPr>
              <a:t>Interpretation Statements</a:t>
            </a:r>
          </a:p>
          <a:p>
            <a:pPr algn="l" fontAlgn="b"/>
            <a:endParaRPr lang="en-US" sz="2400" dirty="0">
              <a:solidFill>
                <a:srgbClr val="000000"/>
              </a:solidFill>
            </a:endParaRPr>
          </a:p>
          <a:p>
            <a:pPr algn="l" fontAlgn="b"/>
            <a:r>
              <a:rPr lang="en-US" sz="2400" dirty="0">
                <a:solidFill>
                  <a:srgbClr val="000000"/>
                </a:solidFill>
              </a:rPr>
              <a:t>After adjusting for </a:t>
            </a:r>
            <a:r>
              <a:rPr lang="en-US" sz="2400" u="none" strike="noStrike" dirty="0">
                <a:effectLst/>
              </a:rPr>
              <a:t>Calling and Purpose, Community Engagement, Help-Seeking Behaviors, Military Calling, Public Service Motivation, and Overall Wellness, </a:t>
            </a:r>
            <a:r>
              <a:rPr lang="en-US" sz="2400" b="1" u="none" strike="noStrike" dirty="0">
                <a:effectLst/>
              </a:rPr>
              <a:t>Quality of Life is significantly associated </a:t>
            </a:r>
            <a:r>
              <a:rPr lang="en-US" sz="2400" u="none" strike="noStrike" dirty="0">
                <a:effectLst/>
              </a:rPr>
              <a:t>with Alcohol and Drug Risk Abuse (p &lt; 0.001).</a:t>
            </a:r>
          </a:p>
          <a:p>
            <a:pPr algn="l" fontAlgn="b"/>
            <a:endParaRPr lang="en-US" sz="2400" dirty="0">
              <a:solidFill>
                <a:srgbClr val="000000"/>
              </a:solidFill>
            </a:endParaRPr>
          </a:p>
          <a:p>
            <a:pPr fontAlgn="b"/>
            <a:r>
              <a:rPr lang="en-US" sz="2400" dirty="0">
                <a:solidFill>
                  <a:srgbClr val="000000"/>
                </a:solidFill>
              </a:rPr>
              <a:t>After adjusting for </a:t>
            </a:r>
            <a:r>
              <a:rPr lang="en-US" sz="2400" u="none" strike="noStrike" dirty="0">
                <a:effectLst/>
              </a:rPr>
              <a:t>Calling and Purpose, Community Engagement, Help-Seeking Behaviors, Military Calling, Public Service Motivation, and Quality of Life, </a:t>
            </a:r>
            <a:r>
              <a:rPr lang="en-US" sz="2400" b="1" u="none" strike="noStrike" dirty="0">
                <a:effectLst/>
              </a:rPr>
              <a:t>Overall Wellness is significantly associated </a:t>
            </a:r>
            <a:r>
              <a:rPr lang="en-US" sz="2400" u="none" strike="noStrike" dirty="0">
                <a:effectLst/>
              </a:rPr>
              <a:t>with Alcohol and Drug Risk Abuse (p &lt; 0.001).</a:t>
            </a:r>
            <a:endParaRPr lang="en-US" sz="2400" dirty="0">
              <a:solidFill>
                <a:srgbClr val="000000"/>
              </a:solidFill>
            </a:endParaRPr>
          </a:p>
        </p:txBody>
      </p:sp>
    </p:spTree>
    <p:extLst>
      <p:ext uri="{BB962C8B-B14F-4D97-AF65-F5344CB8AC3E}">
        <p14:creationId xmlns:p14="http://schemas.microsoft.com/office/powerpoint/2010/main" val="22931869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A01F5-2B56-B160-D5C6-602ACA10FB1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1FD9AC9-1A3D-4488-2D92-56F83B52595D}"/>
              </a:ext>
            </a:extLst>
          </p:cNvPr>
          <p:cNvSpPr txBox="1"/>
          <p:nvPr/>
        </p:nvSpPr>
        <p:spPr>
          <a:xfrm>
            <a:off x="0" y="1808043"/>
            <a:ext cx="12191999" cy="3016210"/>
          </a:xfrm>
          <a:prstGeom prst="rect">
            <a:avLst/>
          </a:prstGeom>
          <a:noFill/>
        </p:spPr>
        <p:txBody>
          <a:bodyPr wrap="square" rtlCol="0">
            <a:spAutoFit/>
          </a:bodyPr>
          <a:lstStyle/>
          <a:p>
            <a:pPr algn="ctr"/>
            <a:r>
              <a:rPr lang="en-US" sz="2200" b="1" baseline="-25000" dirty="0"/>
              <a:t> </a:t>
            </a:r>
            <a:r>
              <a:rPr lang="en-US" sz="2400" b="1" u="none" strike="noStrike" dirty="0">
                <a:effectLst/>
              </a:rPr>
              <a:t>Combat Exposure</a:t>
            </a:r>
          </a:p>
          <a:p>
            <a:pPr algn="ctr"/>
            <a:r>
              <a:rPr lang="en-US" sz="2400" b="1" u="none" strike="noStrike" dirty="0">
                <a:effectLst/>
              </a:rPr>
              <a:t>Daily Stress</a:t>
            </a:r>
          </a:p>
          <a:p>
            <a:pPr algn="ctr"/>
            <a:r>
              <a:rPr lang="en-US" sz="2400" b="1" u="none" strike="noStrike" dirty="0">
                <a:effectLst/>
              </a:rPr>
              <a:t>Loneliness</a:t>
            </a:r>
          </a:p>
          <a:p>
            <a:pPr algn="ctr"/>
            <a:r>
              <a:rPr lang="en-US" sz="2400" b="1" u="none" strike="noStrike" dirty="0">
                <a:effectLst/>
              </a:rPr>
              <a:t>Moral Injury</a:t>
            </a:r>
          </a:p>
          <a:p>
            <a:pPr algn="ctr"/>
            <a:r>
              <a:rPr lang="en-US" sz="2400" b="1" u="none" strike="noStrike" dirty="0">
                <a:effectLst/>
              </a:rPr>
              <a:t>Self-Stigmatization</a:t>
            </a:r>
          </a:p>
          <a:p>
            <a:pPr algn="ctr"/>
            <a:r>
              <a:rPr lang="en-US" sz="2400" b="1" u="none" strike="noStrike" dirty="0">
                <a:effectLst/>
              </a:rPr>
              <a:t>Suicide Risk</a:t>
            </a:r>
          </a:p>
          <a:p>
            <a:pPr algn="ctr"/>
            <a:r>
              <a:rPr lang="en-US" sz="2400" b="1" u="none" strike="noStrike" dirty="0">
                <a:effectLst/>
              </a:rPr>
              <a:t>History of Traumatic Brain Injury</a:t>
            </a:r>
            <a:endParaRPr lang="en-US" sz="2400" b="1" i="0" u="none" strike="noStrike" dirty="0">
              <a:solidFill>
                <a:srgbClr val="000000"/>
              </a:solidFill>
              <a:effectLst/>
              <a:latin typeface="Calibri" panose="020F0502020204030204" pitchFamily="34" charset="0"/>
            </a:endParaRPr>
          </a:p>
          <a:p>
            <a:pPr algn="ctr"/>
            <a:endParaRPr lang="en-US" sz="2200" b="1" dirty="0"/>
          </a:p>
        </p:txBody>
      </p:sp>
      <p:sp>
        <p:nvSpPr>
          <p:cNvPr id="3" name="TextBox 2">
            <a:extLst>
              <a:ext uri="{FF2B5EF4-FFF2-40B4-BE49-F238E27FC236}">
                <a16:creationId xmlns:a16="http://schemas.microsoft.com/office/drawing/2014/main" id="{AF01D610-91AF-F277-0D13-991DAA56B792}"/>
              </a:ext>
            </a:extLst>
          </p:cNvPr>
          <p:cNvSpPr txBox="1"/>
          <p:nvPr/>
        </p:nvSpPr>
        <p:spPr>
          <a:xfrm>
            <a:off x="0" y="0"/>
            <a:ext cx="12192000" cy="830997"/>
          </a:xfrm>
          <a:prstGeom prst="rect">
            <a:avLst/>
          </a:prstGeom>
          <a:solidFill>
            <a:srgbClr val="FF8300"/>
          </a:solidFill>
        </p:spPr>
        <p:txBody>
          <a:bodyPr wrap="square" lIns="91440" tIns="45720" rIns="91440" bIns="45720" rtlCol="0" anchor="t">
            <a:spAutoFit/>
          </a:bodyPr>
          <a:lstStyle/>
          <a:p>
            <a:pPr algn="ctr"/>
            <a:r>
              <a:rPr lang="en-US" sz="2400" b="1" dirty="0"/>
              <a:t>RISK FACTORS </a:t>
            </a:r>
          </a:p>
          <a:p>
            <a:pPr algn="ctr"/>
            <a:r>
              <a:rPr lang="en-US" sz="2200" b="1" dirty="0"/>
              <a:t>(X</a:t>
            </a:r>
            <a:r>
              <a:rPr lang="en-US" sz="2200" b="1" baseline="-25000" dirty="0"/>
              <a:t>N1</a:t>
            </a:r>
            <a:r>
              <a:rPr lang="en-US" sz="2200" b="1" dirty="0"/>
              <a:t> through X</a:t>
            </a:r>
            <a:r>
              <a:rPr lang="en-US" sz="2200" b="1" baseline="-25000" dirty="0"/>
              <a:t>N7</a:t>
            </a:r>
            <a:r>
              <a:rPr lang="en-US" sz="2200" b="1" dirty="0"/>
              <a:t>)</a:t>
            </a:r>
            <a:r>
              <a:rPr lang="en-US" sz="2200" b="1" baseline="-25000" dirty="0"/>
              <a:t> </a:t>
            </a:r>
            <a:endParaRPr lang="en-US" sz="2200" b="1" dirty="0"/>
          </a:p>
        </p:txBody>
      </p:sp>
    </p:spTree>
    <p:extLst>
      <p:ext uri="{BB962C8B-B14F-4D97-AF65-F5344CB8AC3E}">
        <p14:creationId xmlns:p14="http://schemas.microsoft.com/office/powerpoint/2010/main" val="32636915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2F1F1F-76D7-839E-72FD-DFD36E13D99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9D29D0D-0301-65F2-F077-04DFBB9282AD}"/>
              </a:ext>
            </a:extLst>
          </p:cNvPr>
          <p:cNvSpPr txBox="1"/>
          <p:nvPr/>
        </p:nvSpPr>
        <p:spPr>
          <a:xfrm>
            <a:off x="1006660" y="2157211"/>
            <a:ext cx="10175631" cy="1111843"/>
          </a:xfrm>
          <a:prstGeom prst="rect">
            <a:avLst/>
          </a:prstGeom>
        </p:spPr>
        <p:txBody>
          <a:bodyPr vert="horz" lIns="91440" tIns="45720" rIns="91440" bIns="45720" rtlCol="0" anchor="ctr">
            <a:normAutofit/>
          </a:bodyPr>
          <a:lstStyle/>
          <a:p>
            <a:pPr algn="ctr">
              <a:lnSpc>
                <a:spcPct val="90000"/>
              </a:lnSpc>
              <a:spcBef>
                <a:spcPct val="0"/>
              </a:spcBef>
              <a:spcAft>
                <a:spcPts val="600"/>
              </a:spcAft>
            </a:pPr>
            <a:endParaRPr lang="en-US" sz="3400" kern="1200" dirty="0">
              <a:solidFill>
                <a:schemeClr val="tx1"/>
              </a:solidFill>
              <a:latin typeface="+mj-lt"/>
              <a:ea typeface="+mj-ea"/>
              <a:cs typeface="+mj-cs"/>
            </a:endParaRPr>
          </a:p>
        </p:txBody>
      </p:sp>
      <p:sp>
        <p:nvSpPr>
          <p:cNvPr id="6" name="TextBox 5">
            <a:extLst>
              <a:ext uri="{FF2B5EF4-FFF2-40B4-BE49-F238E27FC236}">
                <a16:creationId xmlns:a16="http://schemas.microsoft.com/office/drawing/2014/main" id="{BDA6C8B0-F04F-D287-760F-B7073FDBA3B8}"/>
              </a:ext>
            </a:extLst>
          </p:cNvPr>
          <p:cNvSpPr txBox="1"/>
          <p:nvPr/>
        </p:nvSpPr>
        <p:spPr>
          <a:xfrm>
            <a:off x="0" y="15149"/>
            <a:ext cx="12192000" cy="1089529"/>
          </a:xfrm>
          <a:prstGeom prst="rect">
            <a:avLst/>
          </a:prstGeom>
          <a:solidFill>
            <a:srgbClr val="FF8300"/>
          </a:solidFill>
        </p:spPr>
        <p:txBody>
          <a:bodyPr wrap="square" lIns="91440" tIns="45720" rIns="91440" bIns="45720" rtlCol="0" anchor="t">
            <a:spAutoFit/>
          </a:bodyPr>
          <a:lstStyle/>
          <a:p>
            <a:pPr algn="ctr">
              <a:lnSpc>
                <a:spcPct val="90000"/>
              </a:lnSpc>
              <a:spcBef>
                <a:spcPct val="0"/>
              </a:spcBef>
            </a:pPr>
            <a:r>
              <a:rPr lang="en-US" sz="2400" b="1" kern="1200" dirty="0">
                <a:solidFill>
                  <a:schemeClr val="tx1"/>
                </a:solidFill>
                <a:ea typeface="+mj-ea"/>
                <a:cs typeface="+mj-cs"/>
              </a:rPr>
              <a:t>MULTIPLE LINEAR REGRESSION </a:t>
            </a:r>
          </a:p>
          <a:p>
            <a:pPr algn="ctr">
              <a:lnSpc>
                <a:spcPct val="90000"/>
              </a:lnSpc>
              <a:spcBef>
                <a:spcPct val="0"/>
              </a:spcBef>
            </a:pPr>
            <a:r>
              <a:rPr lang="en-US" sz="2400" b="1" kern="1200" dirty="0">
                <a:solidFill>
                  <a:schemeClr val="tx1"/>
                </a:solidFill>
                <a:ea typeface="+mj-ea"/>
                <a:cs typeface="+mj-cs"/>
              </a:rPr>
              <a:t>Pearson’s Correlation Table Between </a:t>
            </a:r>
            <a:r>
              <a:rPr lang="en-US" sz="2400" b="1" dirty="0">
                <a:ea typeface="+mj-ea"/>
                <a:cs typeface="+mj-cs"/>
              </a:rPr>
              <a:t>Risk Factors</a:t>
            </a:r>
            <a:r>
              <a:rPr lang="en-US" sz="2400" b="1" kern="1200" dirty="0">
                <a:solidFill>
                  <a:schemeClr val="tx1"/>
                </a:solidFill>
                <a:ea typeface="+mj-ea"/>
                <a:cs typeface="+mj-cs"/>
              </a:rPr>
              <a:t>* and Alcohol and Drug Abuse Risk </a:t>
            </a:r>
          </a:p>
          <a:p>
            <a:pPr algn="ctr">
              <a:lnSpc>
                <a:spcPct val="90000"/>
              </a:lnSpc>
              <a:spcBef>
                <a:spcPct val="0"/>
              </a:spcBef>
            </a:pPr>
            <a:r>
              <a:rPr lang="en-US" sz="2400" b="1" kern="1200" dirty="0">
                <a:solidFill>
                  <a:schemeClr val="tx1"/>
                </a:solidFill>
                <a:ea typeface="+mj-ea"/>
                <a:cs typeface="+mj-cs"/>
              </a:rPr>
              <a:t>(</a:t>
            </a:r>
            <a:r>
              <a:rPr lang="en-US" sz="2400" b="1" dirty="0">
                <a:ea typeface="+mj-ea"/>
                <a:cs typeface="+mj-cs"/>
              </a:rPr>
              <a:t>a</a:t>
            </a:r>
            <a:r>
              <a:rPr lang="en-US" sz="2400" b="1" kern="1200" dirty="0">
                <a:solidFill>
                  <a:schemeClr val="tx1"/>
                </a:solidFill>
                <a:ea typeface="+mj-ea"/>
                <a:cs typeface="+mj-cs"/>
              </a:rPr>
              <a:t>djusted for confounders**)</a:t>
            </a:r>
          </a:p>
        </p:txBody>
      </p:sp>
      <p:sp>
        <p:nvSpPr>
          <p:cNvPr id="4" name="TextBox 3">
            <a:extLst>
              <a:ext uri="{FF2B5EF4-FFF2-40B4-BE49-F238E27FC236}">
                <a16:creationId xmlns:a16="http://schemas.microsoft.com/office/drawing/2014/main" id="{5F20C7A7-F8B6-676D-F085-1AC10E158F3F}"/>
              </a:ext>
            </a:extLst>
          </p:cNvPr>
          <p:cNvSpPr txBox="1"/>
          <p:nvPr/>
        </p:nvSpPr>
        <p:spPr>
          <a:xfrm>
            <a:off x="777208" y="3988991"/>
            <a:ext cx="10418966" cy="830997"/>
          </a:xfrm>
          <a:prstGeom prst="rect">
            <a:avLst/>
          </a:prstGeom>
          <a:noFill/>
        </p:spPr>
        <p:txBody>
          <a:bodyPr wrap="square" rtlCol="0">
            <a:spAutoFit/>
          </a:bodyPr>
          <a:lstStyle/>
          <a:p>
            <a:pPr algn="l" fontAlgn="b"/>
            <a:r>
              <a:rPr lang="en-US" sz="1000" b="1" dirty="0"/>
              <a:t>* Risk Factors </a:t>
            </a:r>
            <a:r>
              <a:rPr lang="en-US" sz="1000" dirty="0"/>
              <a:t>= </a:t>
            </a:r>
            <a:r>
              <a:rPr lang="en-US" sz="1000" u="none" strike="noStrike" dirty="0">
                <a:effectLst/>
              </a:rPr>
              <a:t>Combat Exposure, Daily Stress, Loneliness, Moral Injury, Self-Stigmatization, Suicide Risk, and History of Traumatic Brain Injury</a:t>
            </a:r>
          </a:p>
          <a:p>
            <a:pPr fontAlgn="b"/>
            <a:r>
              <a:rPr lang="en-US" sz="1000" b="1" u="none" strike="noStrike" dirty="0">
                <a:solidFill>
                  <a:srgbClr val="000000"/>
                </a:solidFill>
                <a:effectLst/>
              </a:rPr>
              <a:t>**Confounding Factors </a:t>
            </a:r>
            <a:r>
              <a:rPr lang="en-US" sz="1000" u="none" strike="noStrike" dirty="0">
                <a:solidFill>
                  <a:srgbClr val="000000"/>
                </a:solidFill>
                <a:effectLst/>
              </a:rPr>
              <a:t>= Age, Gender, Race, and Income (Brown, 1995)</a:t>
            </a:r>
          </a:p>
          <a:p>
            <a:r>
              <a:rPr lang="en-US" sz="1000" u="none" strike="noStrike" dirty="0">
                <a:solidFill>
                  <a:srgbClr val="000000"/>
                </a:solidFill>
                <a:effectLst/>
              </a:rPr>
              <a:t>Green filled boxes indicate correlation &gt;0.50</a:t>
            </a:r>
            <a:endParaRPr lang="en-US" sz="1000" b="0" i="0" u="none" strike="noStrike" dirty="0">
              <a:solidFill>
                <a:srgbClr val="000000"/>
              </a:solidFill>
              <a:effectLst/>
            </a:endParaRPr>
          </a:p>
          <a:p>
            <a:endParaRPr lang="en-US" dirty="0"/>
          </a:p>
        </p:txBody>
      </p:sp>
      <p:sp>
        <p:nvSpPr>
          <p:cNvPr id="8" name="TextBox 7">
            <a:extLst>
              <a:ext uri="{FF2B5EF4-FFF2-40B4-BE49-F238E27FC236}">
                <a16:creationId xmlns:a16="http://schemas.microsoft.com/office/drawing/2014/main" id="{91E4ED39-6167-CD45-B72B-2B5218FCE316}"/>
              </a:ext>
            </a:extLst>
          </p:cNvPr>
          <p:cNvSpPr txBox="1"/>
          <p:nvPr/>
        </p:nvSpPr>
        <p:spPr>
          <a:xfrm>
            <a:off x="659759" y="4662591"/>
            <a:ext cx="11114230" cy="2062103"/>
          </a:xfrm>
          <a:prstGeom prst="rect">
            <a:avLst/>
          </a:prstGeom>
          <a:noFill/>
        </p:spPr>
        <p:txBody>
          <a:bodyPr wrap="square">
            <a:spAutoFit/>
          </a:bodyPr>
          <a:lstStyle/>
          <a:p>
            <a:pPr algn="ctr"/>
            <a:r>
              <a:rPr lang="en-US" sz="2400" b="1" dirty="0"/>
              <a:t>Interpretation Statements</a:t>
            </a:r>
          </a:p>
          <a:p>
            <a:r>
              <a:rPr lang="en-US" sz="2400" b="1" dirty="0"/>
              <a:t>Direct Correlations</a:t>
            </a:r>
            <a:r>
              <a:rPr lang="en-US" sz="2400" dirty="0"/>
              <a:t> 						</a:t>
            </a:r>
            <a:r>
              <a:rPr lang="en-US" sz="2400" b="1" dirty="0"/>
              <a:t> 	</a:t>
            </a:r>
            <a:endParaRPr lang="en-US" sz="2400" dirty="0"/>
          </a:p>
          <a:p>
            <a:r>
              <a:rPr lang="en-US" sz="2400" dirty="0"/>
              <a:t>	Moral Injury and Loneliness (0.54)			 	</a:t>
            </a:r>
          </a:p>
          <a:p>
            <a:r>
              <a:rPr lang="en-US" sz="2400" dirty="0"/>
              <a:t>	Moral Injury and Suicide Risk (0.51)   	</a:t>
            </a:r>
            <a:r>
              <a:rPr lang="en-US" dirty="0"/>
              <a:t>			 </a:t>
            </a:r>
          </a:p>
          <a:p>
            <a:r>
              <a:rPr lang="en-US" dirty="0"/>
              <a:t>						 </a:t>
            </a:r>
          </a:p>
          <a:p>
            <a:r>
              <a:rPr lang="en-US" sz="1400" dirty="0"/>
              <a:t>	</a:t>
            </a:r>
          </a:p>
        </p:txBody>
      </p:sp>
      <p:graphicFrame>
        <p:nvGraphicFramePr>
          <p:cNvPr id="5" name="Table 4">
            <a:extLst>
              <a:ext uri="{FF2B5EF4-FFF2-40B4-BE49-F238E27FC236}">
                <a16:creationId xmlns:a16="http://schemas.microsoft.com/office/drawing/2014/main" id="{ED8B4A3D-5F59-8857-50BB-A04B6849D54F}"/>
              </a:ext>
            </a:extLst>
          </p:cNvPr>
          <p:cNvGraphicFramePr>
            <a:graphicFrameLocks noGrp="1"/>
          </p:cNvGraphicFramePr>
          <p:nvPr>
            <p:extLst>
              <p:ext uri="{D42A27DB-BD31-4B8C-83A1-F6EECF244321}">
                <p14:modId xmlns:p14="http://schemas.microsoft.com/office/powerpoint/2010/main" val="2907350244"/>
              </p:ext>
            </p:extLst>
          </p:nvPr>
        </p:nvGraphicFramePr>
        <p:xfrm>
          <a:off x="836673" y="1483610"/>
          <a:ext cx="10515603" cy="2459044"/>
        </p:xfrm>
        <a:graphic>
          <a:graphicData uri="http://schemas.openxmlformats.org/drawingml/2006/table">
            <a:tbl>
              <a:tblPr>
                <a:tableStyleId>{5C22544A-7EE6-4342-B048-85BDC9FD1C3A}</a:tableStyleId>
              </a:tblPr>
              <a:tblGrid>
                <a:gridCol w="2019823">
                  <a:extLst>
                    <a:ext uri="{9D8B030D-6E8A-4147-A177-3AD203B41FA5}">
                      <a16:colId xmlns:a16="http://schemas.microsoft.com/office/drawing/2014/main" val="2197317740"/>
                    </a:ext>
                  </a:extLst>
                </a:gridCol>
                <a:gridCol w="1191178">
                  <a:extLst>
                    <a:ext uri="{9D8B030D-6E8A-4147-A177-3AD203B41FA5}">
                      <a16:colId xmlns:a16="http://schemas.microsoft.com/office/drawing/2014/main" val="4291158416"/>
                    </a:ext>
                  </a:extLst>
                </a:gridCol>
                <a:gridCol w="647380">
                  <a:extLst>
                    <a:ext uri="{9D8B030D-6E8A-4147-A177-3AD203B41FA5}">
                      <a16:colId xmlns:a16="http://schemas.microsoft.com/office/drawing/2014/main" val="436315700"/>
                    </a:ext>
                  </a:extLst>
                </a:gridCol>
                <a:gridCol w="647380">
                  <a:extLst>
                    <a:ext uri="{9D8B030D-6E8A-4147-A177-3AD203B41FA5}">
                      <a16:colId xmlns:a16="http://schemas.microsoft.com/office/drawing/2014/main" val="3728794349"/>
                    </a:ext>
                  </a:extLst>
                </a:gridCol>
                <a:gridCol w="707801">
                  <a:extLst>
                    <a:ext uri="{9D8B030D-6E8A-4147-A177-3AD203B41FA5}">
                      <a16:colId xmlns:a16="http://schemas.microsoft.com/office/drawing/2014/main" val="2277311722"/>
                    </a:ext>
                  </a:extLst>
                </a:gridCol>
                <a:gridCol w="647380">
                  <a:extLst>
                    <a:ext uri="{9D8B030D-6E8A-4147-A177-3AD203B41FA5}">
                      <a16:colId xmlns:a16="http://schemas.microsoft.com/office/drawing/2014/main" val="4032855650"/>
                    </a:ext>
                  </a:extLst>
                </a:gridCol>
                <a:gridCol w="647380">
                  <a:extLst>
                    <a:ext uri="{9D8B030D-6E8A-4147-A177-3AD203B41FA5}">
                      <a16:colId xmlns:a16="http://schemas.microsoft.com/office/drawing/2014/main" val="1706997528"/>
                    </a:ext>
                  </a:extLst>
                </a:gridCol>
                <a:gridCol w="647380">
                  <a:extLst>
                    <a:ext uri="{9D8B030D-6E8A-4147-A177-3AD203B41FA5}">
                      <a16:colId xmlns:a16="http://schemas.microsoft.com/office/drawing/2014/main" val="2716343418"/>
                    </a:ext>
                  </a:extLst>
                </a:gridCol>
                <a:gridCol w="770381">
                  <a:extLst>
                    <a:ext uri="{9D8B030D-6E8A-4147-A177-3AD203B41FA5}">
                      <a16:colId xmlns:a16="http://schemas.microsoft.com/office/drawing/2014/main" val="2448486812"/>
                    </a:ext>
                  </a:extLst>
                </a:gridCol>
                <a:gridCol w="647380">
                  <a:extLst>
                    <a:ext uri="{9D8B030D-6E8A-4147-A177-3AD203B41FA5}">
                      <a16:colId xmlns:a16="http://schemas.microsoft.com/office/drawing/2014/main" val="4050771070"/>
                    </a:ext>
                  </a:extLst>
                </a:gridCol>
                <a:gridCol w="647380">
                  <a:extLst>
                    <a:ext uri="{9D8B030D-6E8A-4147-A177-3AD203B41FA5}">
                      <a16:colId xmlns:a16="http://schemas.microsoft.com/office/drawing/2014/main" val="2939314411"/>
                    </a:ext>
                  </a:extLst>
                </a:gridCol>
                <a:gridCol w="647380">
                  <a:extLst>
                    <a:ext uri="{9D8B030D-6E8A-4147-A177-3AD203B41FA5}">
                      <a16:colId xmlns:a16="http://schemas.microsoft.com/office/drawing/2014/main" val="1742402971"/>
                    </a:ext>
                  </a:extLst>
                </a:gridCol>
                <a:gridCol w="647380">
                  <a:extLst>
                    <a:ext uri="{9D8B030D-6E8A-4147-A177-3AD203B41FA5}">
                      <a16:colId xmlns:a16="http://schemas.microsoft.com/office/drawing/2014/main" val="462990914"/>
                    </a:ext>
                  </a:extLst>
                </a:gridCol>
              </a:tblGrid>
              <a:tr h="552544">
                <a:tc>
                  <a:txBody>
                    <a:bodyPr/>
                    <a:lstStyle/>
                    <a:p>
                      <a:pPr algn="l" fontAlgn="t"/>
                      <a:r>
                        <a:rPr lang="en-US" sz="1000" u="none" strike="noStrike" dirty="0">
                          <a:solidFill>
                            <a:schemeClr val="bg1"/>
                          </a:solidFill>
                          <a:effectLst/>
                        </a:rPr>
                        <a:t>Table  7</a:t>
                      </a:r>
                      <a:endParaRPr lang="en-US" sz="1000" b="1" i="0" u="none" strike="noStrike" dirty="0">
                        <a:solidFill>
                          <a:schemeClr val="bg1"/>
                        </a:solidFill>
                        <a:effectLst/>
                        <a:latin typeface="Arial" panose="020B0604020202020204" pitchFamily="34" charset="0"/>
                      </a:endParaRPr>
                    </a:p>
                  </a:txBody>
                  <a:tcPr marL="6475" marR="6475" marT="6475" marB="0">
                    <a:solidFill>
                      <a:schemeClr val="tx1"/>
                    </a:solidFill>
                  </a:tcPr>
                </a:tc>
                <a:tc>
                  <a:txBody>
                    <a:bodyPr/>
                    <a:lstStyle/>
                    <a:p>
                      <a:pPr algn="ctr" fontAlgn="b"/>
                      <a:r>
                        <a:rPr lang="en-US" sz="1000" u="none" strike="noStrike" dirty="0">
                          <a:solidFill>
                            <a:schemeClr val="bg1"/>
                          </a:solidFill>
                          <a:effectLst/>
                        </a:rPr>
                        <a:t>Alcohol and Drug Abuse Risk</a:t>
                      </a:r>
                      <a:endParaRPr lang="en-US" sz="1000" b="1" i="0" u="none" strike="noStrike" dirty="0">
                        <a:solidFill>
                          <a:schemeClr val="bg1"/>
                        </a:solidFill>
                        <a:effectLst/>
                        <a:latin typeface="Arial" panose="020B0604020202020204" pitchFamily="34" charset="0"/>
                      </a:endParaRPr>
                    </a:p>
                  </a:txBody>
                  <a:tcPr marL="6475" marR="6475" marT="6475" marB="0" anchor="b">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000" u="none" strike="noStrike" dirty="0">
                          <a:solidFill>
                            <a:schemeClr val="bg1"/>
                          </a:solidFill>
                          <a:effectLst/>
                        </a:rPr>
                        <a:t>Combat Exposure</a:t>
                      </a:r>
                      <a:endParaRPr lang="en-US" sz="1000" b="1" i="0" u="none" strike="noStrike" dirty="0">
                        <a:solidFill>
                          <a:schemeClr val="bg1"/>
                        </a:solidFill>
                        <a:effectLst/>
                        <a:latin typeface="Arial" panose="020B0604020202020204" pitchFamily="34" charset="0"/>
                      </a:endParaRPr>
                    </a:p>
                  </a:txBody>
                  <a:tcPr marL="6475" marR="6475" marT="6475" marB="0" anchor="b">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000" u="none" strike="noStrike" dirty="0">
                          <a:solidFill>
                            <a:schemeClr val="bg1"/>
                          </a:solidFill>
                          <a:effectLst/>
                        </a:rPr>
                        <a:t>Daily Stress</a:t>
                      </a:r>
                      <a:endParaRPr lang="en-US" sz="1000" b="1" i="0" u="none" strike="noStrike" dirty="0">
                        <a:solidFill>
                          <a:schemeClr val="bg1"/>
                        </a:solidFill>
                        <a:effectLst/>
                        <a:latin typeface="Arial" panose="020B0604020202020204" pitchFamily="34" charset="0"/>
                      </a:endParaRPr>
                    </a:p>
                  </a:txBody>
                  <a:tcPr marL="6475" marR="6475" marT="6475" marB="0" anchor="b">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000" u="none" strike="noStrike" dirty="0">
                          <a:solidFill>
                            <a:schemeClr val="bg1"/>
                          </a:solidFill>
                          <a:effectLst/>
                        </a:rPr>
                        <a:t>Loneliness</a:t>
                      </a:r>
                      <a:endParaRPr lang="en-US" sz="1000" b="1" i="0" u="none" strike="noStrike" dirty="0">
                        <a:solidFill>
                          <a:schemeClr val="bg1"/>
                        </a:solidFill>
                        <a:effectLst/>
                        <a:latin typeface="Arial" panose="020B0604020202020204" pitchFamily="34" charset="0"/>
                      </a:endParaRPr>
                    </a:p>
                  </a:txBody>
                  <a:tcPr marL="6475" marR="6475" marT="6475" marB="0" anchor="b">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000" u="none" strike="noStrike" dirty="0">
                          <a:solidFill>
                            <a:schemeClr val="bg1"/>
                          </a:solidFill>
                          <a:effectLst/>
                        </a:rPr>
                        <a:t>Moral Injury</a:t>
                      </a:r>
                      <a:endParaRPr lang="en-US" sz="1000" b="1" i="0" u="none" strike="noStrike" dirty="0">
                        <a:solidFill>
                          <a:schemeClr val="bg1"/>
                        </a:solidFill>
                        <a:effectLst/>
                        <a:latin typeface="Arial" panose="020B0604020202020204" pitchFamily="34" charset="0"/>
                      </a:endParaRPr>
                    </a:p>
                  </a:txBody>
                  <a:tcPr marL="6475" marR="6475" marT="6475" marB="0" anchor="b">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000" u="none" strike="noStrike" dirty="0">
                          <a:solidFill>
                            <a:schemeClr val="bg1"/>
                          </a:solidFill>
                          <a:effectLst/>
                        </a:rPr>
                        <a:t>Self-Stigma</a:t>
                      </a:r>
                      <a:endParaRPr lang="en-US" sz="1000" b="1" i="0" u="none" strike="noStrike" dirty="0">
                        <a:solidFill>
                          <a:schemeClr val="bg1"/>
                        </a:solidFill>
                        <a:effectLst/>
                        <a:latin typeface="Arial" panose="020B0604020202020204" pitchFamily="34" charset="0"/>
                      </a:endParaRPr>
                    </a:p>
                  </a:txBody>
                  <a:tcPr marL="6475" marR="6475" marT="6475" marB="0" anchor="b">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000" u="none" strike="noStrike" dirty="0">
                          <a:solidFill>
                            <a:schemeClr val="bg1"/>
                          </a:solidFill>
                          <a:effectLst/>
                        </a:rPr>
                        <a:t>Suicide Risk</a:t>
                      </a:r>
                      <a:endParaRPr lang="en-US" sz="1000" b="1" i="0" u="none" strike="noStrike" dirty="0">
                        <a:solidFill>
                          <a:schemeClr val="bg1"/>
                        </a:solidFill>
                        <a:effectLst/>
                        <a:latin typeface="Arial" panose="020B0604020202020204" pitchFamily="34" charset="0"/>
                      </a:endParaRPr>
                    </a:p>
                  </a:txBody>
                  <a:tcPr marL="6475" marR="6475" marT="6475" marB="0" anchor="b">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000" u="none" strike="noStrike" dirty="0">
                          <a:solidFill>
                            <a:schemeClr val="bg1"/>
                          </a:solidFill>
                          <a:effectLst/>
                        </a:rPr>
                        <a:t>History of Traumatic Brain Injury</a:t>
                      </a:r>
                      <a:endParaRPr lang="en-US" sz="1000" b="1" i="0" u="none" strike="noStrike" dirty="0">
                        <a:solidFill>
                          <a:schemeClr val="bg1"/>
                        </a:solidFill>
                        <a:effectLst/>
                        <a:latin typeface="Arial" panose="020B0604020202020204" pitchFamily="34" charset="0"/>
                      </a:endParaRPr>
                    </a:p>
                  </a:txBody>
                  <a:tcPr marL="6475" marR="6475" marT="6475" marB="0" anchor="b">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000" u="none" strike="noStrike" dirty="0">
                          <a:solidFill>
                            <a:schemeClr val="bg1"/>
                          </a:solidFill>
                          <a:effectLst/>
                        </a:rPr>
                        <a:t>Age</a:t>
                      </a:r>
                      <a:endParaRPr lang="en-US" sz="1000" b="1" i="0" u="none" strike="noStrike" dirty="0">
                        <a:solidFill>
                          <a:schemeClr val="bg1"/>
                        </a:solidFill>
                        <a:effectLst/>
                        <a:latin typeface="Arial" panose="020B0604020202020204" pitchFamily="34" charset="0"/>
                      </a:endParaRPr>
                    </a:p>
                  </a:txBody>
                  <a:tcPr marL="6475" marR="6475" marT="6475" marB="0" anchor="b">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000" u="none" strike="noStrike" dirty="0">
                          <a:solidFill>
                            <a:schemeClr val="bg1"/>
                          </a:solidFill>
                          <a:effectLst/>
                        </a:rPr>
                        <a:t>Gender</a:t>
                      </a:r>
                      <a:endParaRPr lang="en-US" sz="1000" b="1" i="0" u="none" strike="noStrike" dirty="0">
                        <a:solidFill>
                          <a:schemeClr val="bg1"/>
                        </a:solidFill>
                        <a:effectLst/>
                        <a:latin typeface="Arial" panose="020B0604020202020204" pitchFamily="34" charset="0"/>
                      </a:endParaRPr>
                    </a:p>
                  </a:txBody>
                  <a:tcPr marL="6475" marR="6475" marT="6475" marB="0" anchor="b">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000" u="none" strike="noStrike" dirty="0">
                          <a:solidFill>
                            <a:schemeClr val="bg1"/>
                          </a:solidFill>
                          <a:effectLst/>
                        </a:rPr>
                        <a:t>Race</a:t>
                      </a:r>
                      <a:endParaRPr lang="en-US" sz="1000" b="1" i="0" u="none" strike="noStrike" dirty="0">
                        <a:solidFill>
                          <a:schemeClr val="bg1"/>
                        </a:solidFill>
                        <a:effectLst/>
                        <a:latin typeface="Arial" panose="020B0604020202020204" pitchFamily="34" charset="0"/>
                      </a:endParaRPr>
                    </a:p>
                  </a:txBody>
                  <a:tcPr marL="6475" marR="6475" marT="6475" marB="0" anchor="b">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000" u="none" strike="noStrike" dirty="0">
                          <a:solidFill>
                            <a:schemeClr val="bg1"/>
                          </a:solidFill>
                          <a:effectLst/>
                        </a:rPr>
                        <a:t>Income</a:t>
                      </a:r>
                      <a:endParaRPr lang="en-US" sz="1000" b="1" i="0" u="none" strike="noStrike" dirty="0">
                        <a:solidFill>
                          <a:schemeClr val="bg1"/>
                        </a:solidFill>
                        <a:effectLst/>
                        <a:latin typeface="Arial" panose="020B0604020202020204" pitchFamily="34" charset="0"/>
                      </a:endParaRPr>
                    </a:p>
                  </a:txBody>
                  <a:tcPr marL="6475" marR="6475" marT="6475" marB="0" anchor="b">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139318001"/>
                  </a:ext>
                </a:extLst>
              </a:tr>
              <a:tr h="155403">
                <a:tc>
                  <a:txBody>
                    <a:bodyPr/>
                    <a:lstStyle/>
                    <a:p>
                      <a:pPr algn="r" fontAlgn="b"/>
                      <a:r>
                        <a:rPr lang="en-US" sz="1000" u="none" strike="noStrike" dirty="0">
                          <a:solidFill>
                            <a:schemeClr val="bg1"/>
                          </a:solidFill>
                          <a:effectLst/>
                        </a:rPr>
                        <a:t>Alcohol and Drug Abuse Risk</a:t>
                      </a:r>
                      <a:endParaRPr lang="en-US" sz="1000" b="1" i="0" u="none" strike="noStrike" dirty="0">
                        <a:solidFill>
                          <a:schemeClr val="bg1"/>
                        </a:solidFill>
                        <a:effectLst/>
                        <a:latin typeface="Arial" panose="020B0604020202020204" pitchFamily="34" charset="0"/>
                      </a:endParaRPr>
                    </a:p>
                  </a:txBody>
                  <a:tcPr marL="6475" marR="6475" marT="6475" marB="0" anchor="b">
                    <a:lnR w="12700" cap="flat" cmpd="sng" algn="ctr">
                      <a:solidFill>
                        <a:schemeClr val="tx1"/>
                      </a:solidFill>
                      <a:prstDash val="solid"/>
                      <a:round/>
                      <a:headEnd type="none" w="med" len="med"/>
                      <a:tailEnd type="none" w="med" len="med"/>
                    </a:lnR>
                    <a:solidFill>
                      <a:schemeClr val="tx1"/>
                    </a:solidFill>
                  </a:tcPr>
                </a:tc>
                <a:tc>
                  <a:txBody>
                    <a:bodyPr/>
                    <a:lstStyle/>
                    <a:p>
                      <a:pPr algn="r" fontAlgn="b"/>
                      <a:r>
                        <a:rPr lang="en-US" sz="1000" u="none" strike="noStrike" dirty="0">
                          <a:effectLst/>
                        </a:rPr>
                        <a:t>1</a:t>
                      </a:r>
                      <a:endParaRPr lang="en-US" sz="1000" b="0" i="0" u="none" strike="noStrike" dirty="0">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dirty="0">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dirty="0">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41867579"/>
                  </a:ext>
                </a:extLst>
              </a:tr>
              <a:tr h="155403">
                <a:tc>
                  <a:txBody>
                    <a:bodyPr/>
                    <a:lstStyle/>
                    <a:p>
                      <a:pPr algn="r" fontAlgn="b"/>
                      <a:r>
                        <a:rPr lang="en-US" sz="1000" u="none" strike="noStrike" dirty="0">
                          <a:solidFill>
                            <a:schemeClr val="bg1"/>
                          </a:solidFill>
                          <a:effectLst/>
                        </a:rPr>
                        <a:t>Combat Exposure</a:t>
                      </a:r>
                      <a:endParaRPr lang="en-US" sz="1000" b="1" i="0" u="none" strike="noStrike" dirty="0">
                        <a:solidFill>
                          <a:schemeClr val="bg1"/>
                        </a:solidFill>
                        <a:effectLst/>
                        <a:latin typeface="Arial" panose="020B0604020202020204" pitchFamily="34" charset="0"/>
                      </a:endParaRPr>
                    </a:p>
                  </a:txBody>
                  <a:tcPr marL="6475" marR="6475" marT="6475" marB="0" anchor="b">
                    <a:lnR w="12700" cap="flat" cmpd="sng" algn="ctr">
                      <a:solidFill>
                        <a:schemeClr val="tx1"/>
                      </a:solidFill>
                      <a:prstDash val="solid"/>
                      <a:round/>
                      <a:headEnd type="none" w="med" len="med"/>
                      <a:tailEnd type="none" w="med" len="med"/>
                    </a:lnR>
                    <a:solidFill>
                      <a:schemeClr val="tx1"/>
                    </a:solidFill>
                  </a:tcPr>
                </a:tc>
                <a:tc>
                  <a:txBody>
                    <a:bodyPr/>
                    <a:lstStyle/>
                    <a:p>
                      <a:pPr algn="r" fontAlgn="b"/>
                      <a:r>
                        <a:rPr lang="en-US" sz="1000" u="none" strike="noStrike">
                          <a:effectLst/>
                        </a:rPr>
                        <a:t>0.24</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1</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dirty="0">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dirty="0">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dirty="0">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dirty="0">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dirty="0">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32782715"/>
                  </a:ext>
                </a:extLst>
              </a:tr>
              <a:tr h="155403">
                <a:tc>
                  <a:txBody>
                    <a:bodyPr/>
                    <a:lstStyle/>
                    <a:p>
                      <a:pPr algn="r" fontAlgn="b"/>
                      <a:r>
                        <a:rPr lang="en-US" sz="1000" u="none" strike="noStrike" dirty="0">
                          <a:solidFill>
                            <a:schemeClr val="bg1"/>
                          </a:solidFill>
                          <a:effectLst/>
                        </a:rPr>
                        <a:t>Daily Stress</a:t>
                      </a:r>
                      <a:endParaRPr lang="en-US" sz="1000" b="1" i="0" u="none" strike="noStrike" dirty="0">
                        <a:solidFill>
                          <a:schemeClr val="bg1"/>
                        </a:solidFill>
                        <a:effectLst/>
                        <a:latin typeface="Arial" panose="020B0604020202020204" pitchFamily="34" charset="0"/>
                      </a:endParaRPr>
                    </a:p>
                  </a:txBody>
                  <a:tcPr marL="6475" marR="6475" marT="6475" marB="0" anchor="b">
                    <a:lnR w="12700" cap="flat" cmpd="sng" algn="ctr">
                      <a:solidFill>
                        <a:schemeClr val="tx1"/>
                      </a:solidFill>
                      <a:prstDash val="solid"/>
                      <a:round/>
                      <a:headEnd type="none" w="med" len="med"/>
                      <a:tailEnd type="none" w="med" len="med"/>
                    </a:lnR>
                    <a:solidFill>
                      <a:schemeClr val="tx1"/>
                    </a:solidFill>
                  </a:tcPr>
                </a:tc>
                <a:tc>
                  <a:txBody>
                    <a:bodyPr/>
                    <a:lstStyle/>
                    <a:p>
                      <a:pPr algn="r" fontAlgn="b"/>
                      <a:r>
                        <a:rPr lang="en-US" sz="1000" u="none" strike="noStrike">
                          <a:effectLst/>
                        </a:rPr>
                        <a:t>0.36</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0.31</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1</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dirty="0">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dirty="0">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68518597"/>
                  </a:ext>
                </a:extLst>
              </a:tr>
              <a:tr h="155403">
                <a:tc>
                  <a:txBody>
                    <a:bodyPr/>
                    <a:lstStyle/>
                    <a:p>
                      <a:pPr algn="r" fontAlgn="b"/>
                      <a:r>
                        <a:rPr lang="en-US" sz="1000" u="none" strike="noStrike" dirty="0">
                          <a:solidFill>
                            <a:schemeClr val="bg1"/>
                          </a:solidFill>
                          <a:effectLst/>
                        </a:rPr>
                        <a:t>Loneliness</a:t>
                      </a:r>
                      <a:endParaRPr lang="en-US" sz="1000" b="1" i="0" u="none" strike="noStrike" dirty="0">
                        <a:solidFill>
                          <a:schemeClr val="bg1"/>
                        </a:solidFill>
                        <a:effectLst/>
                        <a:latin typeface="Arial" panose="020B0604020202020204" pitchFamily="34" charset="0"/>
                      </a:endParaRPr>
                    </a:p>
                  </a:txBody>
                  <a:tcPr marL="6475" marR="6475" marT="6475" marB="0" anchor="b">
                    <a:lnR w="12700" cap="flat" cmpd="sng" algn="ctr">
                      <a:solidFill>
                        <a:schemeClr val="tx1"/>
                      </a:solidFill>
                      <a:prstDash val="solid"/>
                      <a:round/>
                      <a:headEnd type="none" w="med" len="med"/>
                      <a:tailEnd type="none" w="med" len="med"/>
                    </a:lnR>
                    <a:solidFill>
                      <a:schemeClr val="tx1"/>
                    </a:solidFill>
                  </a:tcPr>
                </a:tc>
                <a:tc>
                  <a:txBody>
                    <a:bodyPr/>
                    <a:lstStyle/>
                    <a:p>
                      <a:pPr algn="r" fontAlgn="b"/>
                      <a:r>
                        <a:rPr lang="en-US" sz="1000" u="none" strike="noStrike">
                          <a:effectLst/>
                        </a:rPr>
                        <a:t>0.33</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0.2</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0.33</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1</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dirty="0">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dirty="0">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868389"/>
                  </a:ext>
                </a:extLst>
              </a:tr>
              <a:tr h="155403">
                <a:tc>
                  <a:txBody>
                    <a:bodyPr/>
                    <a:lstStyle/>
                    <a:p>
                      <a:pPr algn="r" fontAlgn="b"/>
                      <a:r>
                        <a:rPr lang="en-US" sz="1000" u="none" strike="noStrike" dirty="0">
                          <a:solidFill>
                            <a:schemeClr val="bg1"/>
                          </a:solidFill>
                          <a:effectLst/>
                        </a:rPr>
                        <a:t>Moral Injury</a:t>
                      </a:r>
                      <a:endParaRPr lang="en-US" sz="1000" b="1" i="0" u="none" strike="noStrike" dirty="0">
                        <a:solidFill>
                          <a:schemeClr val="bg1"/>
                        </a:solidFill>
                        <a:effectLst/>
                        <a:latin typeface="Arial" panose="020B0604020202020204" pitchFamily="34" charset="0"/>
                      </a:endParaRPr>
                    </a:p>
                  </a:txBody>
                  <a:tcPr marL="6475" marR="6475" marT="6475" marB="0" anchor="b">
                    <a:lnR w="12700" cap="flat" cmpd="sng" algn="ctr">
                      <a:solidFill>
                        <a:schemeClr val="tx1"/>
                      </a:solidFill>
                      <a:prstDash val="solid"/>
                      <a:round/>
                      <a:headEnd type="none" w="med" len="med"/>
                      <a:tailEnd type="none" w="med" len="med"/>
                    </a:lnR>
                    <a:solidFill>
                      <a:schemeClr val="tx1"/>
                    </a:solidFill>
                  </a:tcPr>
                </a:tc>
                <a:tc>
                  <a:txBody>
                    <a:bodyPr/>
                    <a:lstStyle/>
                    <a:p>
                      <a:pPr algn="r" fontAlgn="b"/>
                      <a:r>
                        <a:rPr lang="en-US" sz="1000" u="none" strike="noStrike">
                          <a:effectLst/>
                        </a:rPr>
                        <a:t>0.42</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0.33</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0.44</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dirty="0">
                          <a:effectLst/>
                        </a:rPr>
                        <a:t>0.54</a:t>
                      </a:r>
                      <a:endParaRPr lang="en-US" sz="1000" b="0" i="0" u="none" strike="noStrike" dirty="0">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r" fontAlgn="b"/>
                      <a:r>
                        <a:rPr lang="en-US" sz="1000" u="none" strike="noStrike">
                          <a:effectLst/>
                        </a:rPr>
                        <a:t>1</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dirty="0">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dirty="0">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1063300"/>
                  </a:ext>
                </a:extLst>
              </a:tr>
              <a:tr h="155403">
                <a:tc>
                  <a:txBody>
                    <a:bodyPr/>
                    <a:lstStyle/>
                    <a:p>
                      <a:pPr algn="r" fontAlgn="b"/>
                      <a:r>
                        <a:rPr lang="en-US" sz="1000" u="none" strike="noStrike" dirty="0">
                          <a:solidFill>
                            <a:schemeClr val="bg1"/>
                          </a:solidFill>
                          <a:effectLst/>
                        </a:rPr>
                        <a:t>Self-Stigma</a:t>
                      </a:r>
                      <a:endParaRPr lang="en-US" sz="1000" b="1" i="0" u="none" strike="noStrike" dirty="0">
                        <a:solidFill>
                          <a:schemeClr val="bg1"/>
                        </a:solidFill>
                        <a:effectLst/>
                        <a:latin typeface="Arial" panose="020B0604020202020204" pitchFamily="34" charset="0"/>
                      </a:endParaRPr>
                    </a:p>
                  </a:txBody>
                  <a:tcPr marL="6475" marR="6475" marT="6475" marB="0" anchor="b">
                    <a:lnR w="12700" cap="flat" cmpd="sng" algn="ctr">
                      <a:solidFill>
                        <a:schemeClr val="tx1"/>
                      </a:solidFill>
                      <a:prstDash val="solid"/>
                      <a:round/>
                      <a:headEnd type="none" w="med" len="med"/>
                      <a:tailEnd type="none" w="med" len="med"/>
                    </a:lnR>
                    <a:solidFill>
                      <a:schemeClr val="tx1"/>
                    </a:solidFill>
                  </a:tcPr>
                </a:tc>
                <a:tc>
                  <a:txBody>
                    <a:bodyPr/>
                    <a:lstStyle/>
                    <a:p>
                      <a:pPr algn="r" fontAlgn="b"/>
                      <a:r>
                        <a:rPr lang="en-US" sz="1000" u="none" strike="noStrike">
                          <a:effectLst/>
                        </a:rPr>
                        <a:t>0.22</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0.25</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0.3</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0.23</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dirty="0">
                          <a:effectLst/>
                        </a:rPr>
                        <a:t>0.46</a:t>
                      </a:r>
                      <a:endParaRPr lang="en-US" sz="1000" b="0" i="0" u="none" strike="noStrike" dirty="0">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1</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dirty="0">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dirty="0">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0857521"/>
                  </a:ext>
                </a:extLst>
              </a:tr>
              <a:tr h="155403">
                <a:tc>
                  <a:txBody>
                    <a:bodyPr/>
                    <a:lstStyle/>
                    <a:p>
                      <a:pPr algn="r" fontAlgn="b"/>
                      <a:r>
                        <a:rPr lang="en-US" sz="1000" u="none" strike="noStrike" dirty="0">
                          <a:solidFill>
                            <a:schemeClr val="bg1"/>
                          </a:solidFill>
                          <a:effectLst/>
                        </a:rPr>
                        <a:t>Suicide Risk</a:t>
                      </a:r>
                      <a:endParaRPr lang="en-US" sz="1000" b="1" i="0" u="none" strike="noStrike" dirty="0">
                        <a:solidFill>
                          <a:schemeClr val="bg1"/>
                        </a:solidFill>
                        <a:effectLst/>
                        <a:latin typeface="Arial" panose="020B0604020202020204" pitchFamily="34" charset="0"/>
                      </a:endParaRPr>
                    </a:p>
                  </a:txBody>
                  <a:tcPr marL="6475" marR="6475" marT="6475" marB="0" anchor="b">
                    <a:lnR w="12700" cap="flat" cmpd="sng" algn="ctr">
                      <a:solidFill>
                        <a:schemeClr val="tx1"/>
                      </a:solidFill>
                      <a:prstDash val="solid"/>
                      <a:round/>
                      <a:headEnd type="none" w="med" len="med"/>
                      <a:tailEnd type="none" w="med" len="med"/>
                    </a:lnR>
                    <a:solidFill>
                      <a:schemeClr val="tx1"/>
                    </a:solidFill>
                  </a:tcPr>
                </a:tc>
                <a:tc>
                  <a:txBody>
                    <a:bodyPr/>
                    <a:lstStyle/>
                    <a:p>
                      <a:pPr algn="r" fontAlgn="b"/>
                      <a:r>
                        <a:rPr lang="en-US" sz="1000" u="none" strike="noStrike">
                          <a:effectLst/>
                        </a:rPr>
                        <a:t>0.4</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0.22</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0.33</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0.41</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dirty="0">
                          <a:effectLst/>
                        </a:rPr>
                        <a:t>0.51</a:t>
                      </a:r>
                      <a:endParaRPr lang="en-US" sz="1000" b="0" i="0" u="none" strike="noStrike" dirty="0">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US" sz="1000" u="none" strike="noStrike">
                          <a:effectLst/>
                        </a:rPr>
                        <a:t>0.21</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1</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dirty="0">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dirty="0">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dirty="0">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68541954"/>
                  </a:ext>
                </a:extLst>
              </a:tr>
              <a:tr h="155403">
                <a:tc>
                  <a:txBody>
                    <a:bodyPr/>
                    <a:lstStyle/>
                    <a:p>
                      <a:pPr algn="r" fontAlgn="b"/>
                      <a:r>
                        <a:rPr lang="en-US" sz="1000" u="none" strike="noStrike" dirty="0">
                          <a:solidFill>
                            <a:schemeClr val="bg1"/>
                          </a:solidFill>
                          <a:effectLst/>
                        </a:rPr>
                        <a:t>History of Traumatic Brain Injury</a:t>
                      </a:r>
                      <a:endParaRPr lang="en-US" sz="1000" b="1" i="0" u="none" strike="noStrike" dirty="0">
                        <a:solidFill>
                          <a:schemeClr val="bg1"/>
                        </a:solidFill>
                        <a:effectLst/>
                        <a:latin typeface="Arial" panose="020B0604020202020204" pitchFamily="34" charset="0"/>
                      </a:endParaRPr>
                    </a:p>
                  </a:txBody>
                  <a:tcPr marL="6475" marR="6475" marT="6475" marB="0" anchor="b">
                    <a:lnR w="12700" cap="flat" cmpd="sng" algn="ctr">
                      <a:solidFill>
                        <a:schemeClr val="tx1"/>
                      </a:solidFill>
                      <a:prstDash val="solid"/>
                      <a:round/>
                      <a:headEnd type="none" w="med" len="med"/>
                      <a:tailEnd type="none" w="med" len="med"/>
                    </a:lnR>
                    <a:solidFill>
                      <a:schemeClr val="tx1"/>
                    </a:solidFill>
                  </a:tcPr>
                </a:tc>
                <a:tc>
                  <a:txBody>
                    <a:bodyPr/>
                    <a:lstStyle/>
                    <a:p>
                      <a:pPr algn="r" fontAlgn="b"/>
                      <a:r>
                        <a:rPr lang="en-US" sz="1000" u="none" strike="noStrike">
                          <a:effectLst/>
                        </a:rPr>
                        <a:t>0.14</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0.18</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0.18</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0.16</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0.19</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0.1</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0.2</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1</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dirty="0">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dirty="0">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8375402"/>
                  </a:ext>
                </a:extLst>
              </a:tr>
              <a:tr h="155403">
                <a:tc>
                  <a:txBody>
                    <a:bodyPr/>
                    <a:lstStyle/>
                    <a:p>
                      <a:pPr algn="r" fontAlgn="b"/>
                      <a:r>
                        <a:rPr lang="en-US" sz="1000" u="none" strike="noStrike" dirty="0">
                          <a:solidFill>
                            <a:schemeClr val="bg1"/>
                          </a:solidFill>
                          <a:effectLst/>
                        </a:rPr>
                        <a:t>Age</a:t>
                      </a:r>
                      <a:endParaRPr lang="en-US" sz="1000" b="1" i="0" u="none" strike="noStrike" dirty="0">
                        <a:solidFill>
                          <a:schemeClr val="bg1"/>
                        </a:solidFill>
                        <a:effectLst/>
                        <a:latin typeface="Arial" panose="020B0604020202020204" pitchFamily="34" charset="0"/>
                      </a:endParaRPr>
                    </a:p>
                  </a:txBody>
                  <a:tcPr marL="6475" marR="6475" marT="6475" marB="0" anchor="b">
                    <a:lnR w="12700" cap="flat" cmpd="sng" algn="ctr">
                      <a:solidFill>
                        <a:schemeClr val="tx1"/>
                      </a:solidFill>
                      <a:prstDash val="solid"/>
                      <a:round/>
                      <a:headEnd type="none" w="med" len="med"/>
                      <a:tailEnd type="none" w="med" len="med"/>
                    </a:lnR>
                    <a:solidFill>
                      <a:schemeClr val="tx1"/>
                    </a:solidFill>
                  </a:tcPr>
                </a:tc>
                <a:tc>
                  <a:txBody>
                    <a:bodyPr/>
                    <a:lstStyle/>
                    <a:p>
                      <a:pPr algn="r" fontAlgn="b"/>
                      <a:r>
                        <a:rPr lang="en-US" sz="1000" u="none" strike="noStrike">
                          <a:effectLst/>
                        </a:rPr>
                        <a:t>-0.25</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-0.43</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-0.43</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-0.26</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-0.41</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-0.4</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-0.25</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-0.1</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dirty="0">
                          <a:effectLst/>
                        </a:rPr>
                        <a:t>1</a:t>
                      </a:r>
                      <a:endParaRPr lang="en-US" sz="1000" b="0" i="0" u="none" strike="noStrike" dirty="0">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dirty="0">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3085216"/>
                  </a:ext>
                </a:extLst>
              </a:tr>
              <a:tr h="155403">
                <a:tc>
                  <a:txBody>
                    <a:bodyPr/>
                    <a:lstStyle/>
                    <a:p>
                      <a:pPr algn="r" fontAlgn="b"/>
                      <a:r>
                        <a:rPr lang="en-US" sz="1000" u="none" strike="noStrike" dirty="0">
                          <a:solidFill>
                            <a:schemeClr val="bg1"/>
                          </a:solidFill>
                          <a:effectLst/>
                        </a:rPr>
                        <a:t>Gender</a:t>
                      </a:r>
                      <a:endParaRPr lang="en-US" sz="1000" b="1" i="0" u="none" strike="noStrike" dirty="0">
                        <a:solidFill>
                          <a:schemeClr val="bg1"/>
                        </a:solidFill>
                        <a:effectLst/>
                        <a:latin typeface="Arial" panose="020B0604020202020204" pitchFamily="34" charset="0"/>
                      </a:endParaRPr>
                    </a:p>
                  </a:txBody>
                  <a:tcPr marL="6475" marR="6475" marT="6475" marB="0" anchor="b">
                    <a:lnR w="12700" cap="flat" cmpd="sng" algn="ctr">
                      <a:solidFill>
                        <a:schemeClr val="tx1"/>
                      </a:solidFill>
                      <a:prstDash val="solid"/>
                      <a:round/>
                      <a:headEnd type="none" w="med" len="med"/>
                      <a:tailEnd type="none" w="med" len="med"/>
                    </a:lnR>
                    <a:solidFill>
                      <a:schemeClr val="tx1"/>
                    </a:solidFill>
                  </a:tcPr>
                </a:tc>
                <a:tc>
                  <a:txBody>
                    <a:bodyPr/>
                    <a:lstStyle/>
                    <a:p>
                      <a:pPr algn="r" fontAlgn="b"/>
                      <a:r>
                        <a:rPr lang="en-US" sz="1000" u="none" strike="noStrike">
                          <a:effectLst/>
                        </a:rPr>
                        <a:t>-0.01</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-0.07</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0.1</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0.11</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0.08</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0.18</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0.01</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-0.15</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dirty="0">
                          <a:effectLst/>
                        </a:rPr>
                        <a:t>1</a:t>
                      </a:r>
                      <a:endParaRPr lang="en-US" sz="1000" b="0" i="0" u="none" strike="noStrike" dirty="0">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69336753"/>
                  </a:ext>
                </a:extLst>
              </a:tr>
              <a:tr h="155403">
                <a:tc>
                  <a:txBody>
                    <a:bodyPr/>
                    <a:lstStyle/>
                    <a:p>
                      <a:pPr algn="r" fontAlgn="b"/>
                      <a:r>
                        <a:rPr lang="en-US" sz="1000" u="none" strike="noStrike" dirty="0">
                          <a:solidFill>
                            <a:schemeClr val="bg1"/>
                          </a:solidFill>
                          <a:effectLst/>
                        </a:rPr>
                        <a:t>Race</a:t>
                      </a:r>
                      <a:endParaRPr lang="en-US" sz="1000" b="1" i="0" u="none" strike="noStrike" dirty="0">
                        <a:solidFill>
                          <a:schemeClr val="bg1"/>
                        </a:solidFill>
                        <a:effectLst/>
                        <a:latin typeface="Arial" panose="020B0604020202020204" pitchFamily="34" charset="0"/>
                      </a:endParaRPr>
                    </a:p>
                  </a:txBody>
                  <a:tcPr marL="6475" marR="6475" marT="6475" marB="0" anchor="b">
                    <a:lnR w="12700" cap="flat" cmpd="sng" algn="ctr">
                      <a:solidFill>
                        <a:schemeClr val="tx1"/>
                      </a:solidFill>
                      <a:prstDash val="solid"/>
                      <a:round/>
                      <a:headEnd type="none" w="med" len="med"/>
                      <a:tailEnd type="none" w="med" len="med"/>
                    </a:lnR>
                    <a:solidFill>
                      <a:schemeClr val="tx1"/>
                    </a:solidFill>
                  </a:tcPr>
                </a:tc>
                <a:tc>
                  <a:txBody>
                    <a:bodyPr/>
                    <a:lstStyle/>
                    <a:p>
                      <a:pPr algn="r" fontAlgn="b"/>
                      <a:r>
                        <a:rPr lang="en-US" sz="1000" u="none" strike="noStrike">
                          <a:effectLst/>
                        </a:rPr>
                        <a:t>0.09</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0.1</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0.09</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0.04</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0.09</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0.1</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0.07</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-0.01</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-0.15</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dirty="0">
                          <a:effectLst/>
                        </a:rPr>
                        <a:t>0.08</a:t>
                      </a:r>
                      <a:endParaRPr lang="en-US" sz="1000" b="0" i="0" u="none" strike="noStrike" dirty="0">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dirty="0">
                          <a:effectLst/>
                        </a:rPr>
                        <a:t>1</a:t>
                      </a:r>
                      <a:endParaRPr lang="en-US" sz="1000" b="0" i="0" u="none" strike="noStrike" dirty="0">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000" b="0" i="0" u="none" strike="noStrike" dirty="0">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96608022"/>
                  </a:ext>
                </a:extLst>
              </a:tr>
              <a:tr h="155403">
                <a:tc>
                  <a:txBody>
                    <a:bodyPr/>
                    <a:lstStyle/>
                    <a:p>
                      <a:pPr algn="r" fontAlgn="b"/>
                      <a:r>
                        <a:rPr lang="en-US" sz="1000" u="none" strike="noStrike" dirty="0">
                          <a:solidFill>
                            <a:schemeClr val="bg1"/>
                          </a:solidFill>
                          <a:effectLst/>
                        </a:rPr>
                        <a:t>Income</a:t>
                      </a:r>
                      <a:endParaRPr lang="en-US" sz="1000" b="1" i="0" u="none" strike="noStrike" dirty="0">
                        <a:solidFill>
                          <a:schemeClr val="bg1"/>
                        </a:solidFill>
                        <a:effectLst/>
                        <a:latin typeface="Arial" panose="020B0604020202020204" pitchFamily="34" charset="0"/>
                      </a:endParaRPr>
                    </a:p>
                  </a:txBody>
                  <a:tcPr marL="6475" marR="6475" marT="6475" marB="0" anchor="b">
                    <a:lnR w="12700" cap="flat" cmpd="sng" algn="ctr">
                      <a:solidFill>
                        <a:schemeClr val="tx1"/>
                      </a:solidFill>
                      <a:prstDash val="solid"/>
                      <a:round/>
                      <a:headEnd type="none" w="med" len="med"/>
                      <a:tailEnd type="none" w="med" len="med"/>
                    </a:lnR>
                    <a:solidFill>
                      <a:schemeClr val="tx1"/>
                    </a:solidFill>
                  </a:tcPr>
                </a:tc>
                <a:tc>
                  <a:txBody>
                    <a:bodyPr/>
                    <a:lstStyle/>
                    <a:p>
                      <a:pPr algn="r" fontAlgn="b"/>
                      <a:r>
                        <a:rPr lang="en-US" sz="1000" u="none" strike="noStrike">
                          <a:effectLst/>
                        </a:rPr>
                        <a:t>-0.09</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0.1</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-0.01</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-0.18</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-0.13</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-0.05</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-0.12</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-0.05</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0.05</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a:effectLst/>
                        </a:rPr>
                        <a:t>-0.16</a:t>
                      </a:r>
                      <a:endParaRPr lang="en-US" sz="1000" b="0" i="0" u="none" strike="noStrike">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dirty="0">
                          <a:effectLst/>
                        </a:rPr>
                        <a:t>-0.07</a:t>
                      </a:r>
                      <a:endParaRPr lang="en-US" sz="1000" b="0" i="0" u="none" strike="noStrike" dirty="0">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000" u="none" strike="noStrike" dirty="0">
                          <a:effectLst/>
                        </a:rPr>
                        <a:t>1</a:t>
                      </a:r>
                      <a:endParaRPr lang="en-US" sz="1000" b="0" i="0" u="none" strike="noStrike" dirty="0">
                        <a:solidFill>
                          <a:srgbClr val="000000"/>
                        </a:solidFill>
                        <a:effectLst/>
                        <a:latin typeface="Arial" panose="020B0604020202020204" pitchFamily="34" charset="0"/>
                      </a:endParaRPr>
                    </a:p>
                  </a:txBody>
                  <a:tcPr marL="6475" marR="6475" marT="64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94000332"/>
                  </a:ext>
                </a:extLst>
              </a:tr>
            </a:tbl>
          </a:graphicData>
        </a:graphic>
      </p:graphicFrame>
    </p:spTree>
    <p:extLst>
      <p:ext uri="{BB962C8B-B14F-4D97-AF65-F5344CB8AC3E}">
        <p14:creationId xmlns:p14="http://schemas.microsoft.com/office/powerpoint/2010/main" val="23392549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42A88-8DA3-EABE-2EB3-185242368F6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3991926-B822-D1DD-0643-33545B9D8B5F}"/>
              </a:ext>
            </a:extLst>
          </p:cNvPr>
          <p:cNvSpPr txBox="1"/>
          <p:nvPr/>
        </p:nvSpPr>
        <p:spPr>
          <a:xfrm>
            <a:off x="1006660" y="2157211"/>
            <a:ext cx="10175631" cy="1111843"/>
          </a:xfrm>
          <a:prstGeom prst="rect">
            <a:avLst/>
          </a:prstGeom>
        </p:spPr>
        <p:txBody>
          <a:bodyPr vert="horz" lIns="91440" tIns="45720" rIns="91440" bIns="45720" rtlCol="0" anchor="ctr">
            <a:normAutofit/>
          </a:bodyPr>
          <a:lstStyle/>
          <a:p>
            <a:pPr algn="ctr">
              <a:lnSpc>
                <a:spcPct val="90000"/>
              </a:lnSpc>
              <a:spcBef>
                <a:spcPct val="0"/>
              </a:spcBef>
              <a:spcAft>
                <a:spcPts val="600"/>
              </a:spcAft>
            </a:pPr>
            <a:endParaRPr lang="en-US" sz="3400" kern="1200" dirty="0">
              <a:solidFill>
                <a:schemeClr val="tx1"/>
              </a:solidFill>
              <a:latin typeface="+mj-lt"/>
              <a:ea typeface="+mj-ea"/>
              <a:cs typeface="+mj-cs"/>
            </a:endParaRPr>
          </a:p>
        </p:txBody>
      </p:sp>
      <p:sp>
        <p:nvSpPr>
          <p:cNvPr id="6" name="TextBox 5">
            <a:extLst>
              <a:ext uri="{FF2B5EF4-FFF2-40B4-BE49-F238E27FC236}">
                <a16:creationId xmlns:a16="http://schemas.microsoft.com/office/drawing/2014/main" id="{D8A28BB7-D757-E7AC-8374-379E263F45B6}"/>
              </a:ext>
            </a:extLst>
          </p:cNvPr>
          <p:cNvSpPr txBox="1"/>
          <p:nvPr/>
        </p:nvSpPr>
        <p:spPr>
          <a:xfrm>
            <a:off x="0" y="15149"/>
            <a:ext cx="12192000" cy="1089529"/>
          </a:xfrm>
          <a:prstGeom prst="rect">
            <a:avLst/>
          </a:prstGeom>
          <a:solidFill>
            <a:srgbClr val="FF8300"/>
          </a:solidFill>
        </p:spPr>
        <p:txBody>
          <a:bodyPr wrap="square" lIns="91440" tIns="45720" rIns="91440" bIns="45720" rtlCol="0" anchor="t">
            <a:spAutoFit/>
          </a:bodyPr>
          <a:lstStyle/>
          <a:p>
            <a:pPr algn="ctr">
              <a:lnSpc>
                <a:spcPct val="90000"/>
              </a:lnSpc>
              <a:spcBef>
                <a:spcPct val="0"/>
              </a:spcBef>
            </a:pPr>
            <a:r>
              <a:rPr lang="en-US" sz="2400" b="1" kern="1200" dirty="0">
                <a:solidFill>
                  <a:schemeClr val="tx1"/>
                </a:solidFill>
                <a:ea typeface="+mj-ea"/>
                <a:cs typeface="+mj-cs"/>
              </a:rPr>
              <a:t>MULTIPLE LINEAR REGRESSION </a:t>
            </a:r>
          </a:p>
          <a:p>
            <a:pPr algn="ctr">
              <a:lnSpc>
                <a:spcPct val="90000"/>
              </a:lnSpc>
              <a:spcBef>
                <a:spcPct val="0"/>
              </a:spcBef>
            </a:pPr>
            <a:r>
              <a:rPr lang="en-US" sz="2400" b="1" kern="1200" dirty="0">
                <a:solidFill>
                  <a:schemeClr val="tx1"/>
                </a:solidFill>
                <a:ea typeface="+mj-ea"/>
                <a:cs typeface="+mj-cs"/>
              </a:rPr>
              <a:t>Correlation Plot Between All Risk Factors* and Alcohol and Drug Abuse Risk</a:t>
            </a:r>
          </a:p>
          <a:p>
            <a:pPr algn="ctr">
              <a:lnSpc>
                <a:spcPct val="90000"/>
              </a:lnSpc>
              <a:spcBef>
                <a:spcPct val="0"/>
              </a:spcBef>
            </a:pPr>
            <a:r>
              <a:rPr lang="en-US" sz="2400" b="1" dirty="0">
                <a:ea typeface="+mj-ea"/>
                <a:cs typeface="+mj-cs"/>
              </a:rPr>
              <a:t>(adjusted for confounders)</a:t>
            </a:r>
            <a:endParaRPr lang="en-US" sz="2400" b="1" kern="1200" dirty="0">
              <a:solidFill>
                <a:schemeClr val="tx1"/>
              </a:solidFill>
              <a:ea typeface="+mj-ea"/>
              <a:cs typeface="+mj-cs"/>
            </a:endParaRPr>
          </a:p>
        </p:txBody>
      </p:sp>
      <p:pic>
        <p:nvPicPr>
          <p:cNvPr id="3" name="Picture 2">
            <a:extLst>
              <a:ext uri="{FF2B5EF4-FFF2-40B4-BE49-F238E27FC236}">
                <a16:creationId xmlns:a16="http://schemas.microsoft.com/office/drawing/2014/main" id="{E4138848-5B76-D083-7143-723CEC62946F}"/>
              </a:ext>
            </a:extLst>
          </p:cNvPr>
          <p:cNvPicPr>
            <a:picLocks noChangeAspect="1"/>
          </p:cNvPicPr>
          <p:nvPr/>
        </p:nvPicPr>
        <p:blipFill>
          <a:blip r:embed="rId3"/>
          <a:srcRect/>
          <a:stretch/>
        </p:blipFill>
        <p:spPr>
          <a:xfrm>
            <a:off x="3626920" y="1135454"/>
            <a:ext cx="4267200" cy="4267200"/>
          </a:xfrm>
          <a:prstGeom prst="rect">
            <a:avLst/>
          </a:prstGeom>
        </p:spPr>
      </p:pic>
      <p:sp>
        <p:nvSpPr>
          <p:cNvPr id="4" name="TextBox 3">
            <a:extLst>
              <a:ext uri="{FF2B5EF4-FFF2-40B4-BE49-F238E27FC236}">
                <a16:creationId xmlns:a16="http://schemas.microsoft.com/office/drawing/2014/main" id="{8D02207B-7212-5A64-DE54-64703B2C68C2}"/>
              </a:ext>
            </a:extLst>
          </p:cNvPr>
          <p:cNvSpPr txBox="1"/>
          <p:nvPr/>
        </p:nvSpPr>
        <p:spPr>
          <a:xfrm>
            <a:off x="430751" y="5966559"/>
            <a:ext cx="7585731" cy="677108"/>
          </a:xfrm>
          <a:prstGeom prst="rect">
            <a:avLst/>
          </a:prstGeom>
          <a:noFill/>
        </p:spPr>
        <p:txBody>
          <a:bodyPr wrap="none" rtlCol="0">
            <a:spAutoFit/>
          </a:bodyPr>
          <a:lstStyle/>
          <a:p>
            <a:pPr algn="l" fontAlgn="b"/>
            <a:r>
              <a:rPr lang="en-US" sz="1000" b="1" dirty="0"/>
              <a:t>* Risk Factors </a:t>
            </a:r>
            <a:r>
              <a:rPr lang="en-US" sz="1000" dirty="0"/>
              <a:t>= </a:t>
            </a:r>
            <a:r>
              <a:rPr lang="en-US" sz="1000" u="none" strike="noStrike" dirty="0">
                <a:effectLst/>
              </a:rPr>
              <a:t>Combat Exposure, Daily Stress, Loneliness, Moral Injury, Self-Stigmatization, Suicide Risk, and History of Traumatic Brain Injury</a:t>
            </a:r>
          </a:p>
          <a:p>
            <a:pPr fontAlgn="b"/>
            <a:r>
              <a:rPr lang="en-US" sz="1000" b="1" u="none" strike="noStrike" dirty="0">
                <a:solidFill>
                  <a:srgbClr val="000000"/>
                </a:solidFill>
                <a:effectLst/>
              </a:rPr>
              <a:t>Confounding Factors </a:t>
            </a:r>
            <a:r>
              <a:rPr lang="en-US" sz="1000" u="none" strike="noStrike" dirty="0">
                <a:solidFill>
                  <a:srgbClr val="000000"/>
                </a:solidFill>
                <a:effectLst/>
              </a:rPr>
              <a:t>= Age, Gender, Race, and Income (Brown, 1995)</a:t>
            </a:r>
          </a:p>
          <a:p>
            <a:endParaRPr lang="en-US" dirty="0"/>
          </a:p>
        </p:txBody>
      </p:sp>
      <p:sp>
        <p:nvSpPr>
          <p:cNvPr id="5" name="TextBox 4">
            <a:extLst>
              <a:ext uri="{FF2B5EF4-FFF2-40B4-BE49-F238E27FC236}">
                <a16:creationId xmlns:a16="http://schemas.microsoft.com/office/drawing/2014/main" id="{CF45B5A8-8AC7-557F-20BD-8F0162E9805E}"/>
              </a:ext>
            </a:extLst>
          </p:cNvPr>
          <p:cNvSpPr txBox="1"/>
          <p:nvPr/>
        </p:nvSpPr>
        <p:spPr>
          <a:xfrm>
            <a:off x="1785668" y="1261612"/>
            <a:ext cx="936667" cy="369332"/>
          </a:xfrm>
          <a:prstGeom prst="rect">
            <a:avLst/>
          </a:prstGeom>
          <a:noFill/>
        </p:spPr>
        <p:txBody>
          <a:bodyPr wrap="none" rtlCol="0">
            <a:spAutoFit/>
          </a:bodyPr>
          <a:lstStyle/>
          <a:p>
            <a:r>
              <a:rPr lang="en-US" b="1" dirty="0"/>
              <a:t>Figure 3</a:t>
            </a:r>
          </a:p>
        </p:txBody>
      </p:sp>
    </p:spTree>
    <p:extLst>
      <p:ext uri="{BB962C8B-B14F-4D97-AF65-F5344CB8AC3E}">
        <p14:creationId xmlns:p14="http://schemas.microsoft.com/office/powerpoint/2010/main" val="1699348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B46F3-6948-B4B6-6199-E75B64A95FB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BD6BCC4-B137-CA75-45E5-D2FBC8B2649D}"/>
              </a:ext>
            </a:extLst>
          </p:cNvPr>
          <p:cNvSpPr txBox="1"/>
          <p:nvPr/>
        </p:nvSpPr>
        <p:spPr>
          <a:xfrm>
            <a:off x="0" y="0"/>
            <a:ext cx="12192000" cy="461665"/>
          </a:xfrm>
          <a:prstGeom prst="rect">
            <a:avLst/>
          </a:prstGeom>
          <a:solidFill>
            <a:srgbClr val="FF8300"/>
          </a:solidFill>
        </p:spPr>
        <p:txBody>
          <a:bodyPr wrap="square" lIns="91440" tIns="45720" rIns="91440" bIns="45720" rtlCol="0" anchor="t">
            <a:spAutoFit/>
          </a:bodyPr>
          <a:lstStyle/>
          <a:p>
            <a:pPr algn="ctr"/>
            <a:r>
              <a:rPr lang="en-US" sz="2400" b="1" dirty="0">
                <a:ea typeface="+mn-lt"/>
                <a:cs typeface="+mn-lt"/>
              </a:rPr>
              <a:t>MULITPLE LINEAR REGRESSION SUMMARY TABLES</a:t>
            </a:r>
            <a:endParaRPr lang="en-US" sz="2400" dirty="0">
              <a:ea typeface="+mn-lt"/>
              <a:cs typeface="+mn-lt"/>
            </a:endParaRPr>
          </a:p>
        </p:txBody>
      </p:sp>
      <p:graphicFrame>
        <p:nvGraphicFramePr>
          <p:cNvPr id="3" name="Table 2">
            <a:extLst>
              <a:ext uri="{FF2B5EF4-FFF2-40B4-BE49-F238E27FC236}">
                <a16:creationId xmlns:a16="http://schemas.microsoft.com/office/drawing/2014/main" id="{6A11E23D-7356-CB34-B97F-239BC4A4592D}"/>
              </a:ext>
            </a:extLst>
          </p:cNvPr>
          <p:cNvGraphicFramePr>
            <a:graphicFrameLocks noGrp="1"/>
          </p:cNvGraphicFramePr>
          <p:nvPr>
            <p:extLst>
              <p:ext uri="{D42A27DB-BD31-4B8C-83A1-F6EECF244321}">
                <p14:modId xmlns:p14="http://schemas.microsoft.com/office/powerpoint/2010/main" val="1028713416"/>
              </p:ext>
            </p:extLst>
          </p:nvPr>
        </p:nvGraphicFramePr>
        <p:xfrm>
          <a:off x="341020" y="517798"/>
          <a:ext cx="11814760" cy="5958464"/>
        </p:xfrm>
        <a:graphic>
          <a:graphicData uri="http://schemas.openxmlformats.org/drawingml/2006/table">
            <a:tbl>
              <a:tblPr>
                <a:tableStyleId>{5C22544A-7EE6-4342-B048-85BDC9FD1C3A}</a:tableStyleId>
              </a:tblPr>
              <a:tblGrid>
                <a:gridCol w="2956868">
                  <a:extLst>
                    <a:ext uri="{9D8B030D-6E8A-4147-A177-3AD203B41FA5}">
                      <a16:colId xmlns:a16="http://schemas.microsoft.com/office/drawing/2014/main" val="884575010"/>
                    </a:ext>
                  </a:extLst>
                </a:gridCol>
                <a:gridCol w="836685">
                  <a:extLst>
                    <a:ext uri="{9D8B030D-6E8A-4147-A177-3AD203B41FA5}">
                      <a16:colId xmlns:a16="http://schemas.microsoft.com/office/drawing/2014/main" val="3568908494"/>
                    </a:ext>
                  </a:extLst>
                </a:gridCol>
                <a:gridCol w="1613498">
                  <a:extLst>
                    <a:ext uri="{9D8B030D-6E8A-4147-A177-3AD203B41FA5}">
                      <a16:colId xmlns:a16="http://schemas.microsoft.com/office/drawing/2014/main" val="3183591576"/>
                    </a:ext>
                  </a:extLst>
                </a:gridCol>
                <a:gridCol w="1613498">
                  <a:extLst>
                    <a:ext uri="{9D8B030D-6E8A-4147-A177-3AD203B41FA5}">
                      <a16:colId xmlns:a16="http://schemas.microsoft.com/office/drawing/2014/main" val="1894803706"/>
                    </a:ext>
                  </a:extLst>
                </a:gridCol>
                <a:gridCol w="1568122">
                  <a:extLst>
                    <a:ext uri="{9D8B030D-6E8A-4147-A177-3AD203B41FA5}">
                      <a16:colId xmlns:a16="http://schemas.microsoft.com/office/drawing/2014/main" val="3843548783"/>
                    </a:ext>
                  </a:extLst>
                </a:gridCol>
                <a:gridCol w="283503">
                  <a:extLst>
                    <a:ext uri="{9D8B030D-6E8A-4147-A177-3AD203B41FA5}">
                      <a16:colId xmlns:a16="http://schemas.microsoft.com/office/drawing/2014/main" val="820160202"/>
                    </a:ext>
                  </a:extLst>
                </a:gridCol>
                <a:gridCol w="2286990">
                  <a:extLst>
                    <a:ext uri="{9D8B030D-6E8A-4147-A177-3AD203B41FA5}">
                      <a16:colId xmlns:a16="http://schemas.microsoft.com/office/drawing/2014/main" val="1041632471"/>
                    </a:ext>
                  </a:extLst>
                </a:gridCol>
                <a:gridCol w="655596">
                  <a:extLst>
                    <a:ext uri="{9D8B030D-6E8A-4147-A177-3AD203B41FA5}">
                      <a16:colId xmlns:a16="http://schemas.microsoft.com/office/drawing/2014/main" val="2681424864"/>
                    </a:ext>
                  </a:extLst>
                </a:gridCol>
              </a:tblGrid>
              <a:tr h="621423">
                <a:tc gridSpan="8">
                  <a:txBody>
                    <a:bodyPr/>
                    <a:lstStyle/>
                    <a:p>
                      <a:pPr algn="l" fontAlgn="b"/>
                      <a:r>
                        <a:rPr lang="en-US" sz="1600" b="1" u="none" strike="noStrike" dirty="0">
                          <a:effectLst/>
                        </a:rPr>
                        <a:t>Table 9 Risk Factors Independently Associated with Alcohol and Drug Abuse Risk using Multiple Linear Regression among Veterans in The 2022 Military Health and Well-Being Project from ICPSR Michigan (N=1,495) (adjusted for confounders) </a:t>
                      </a:r>
                    </a:p>
                    <a:p>
                      <a:pPr algn="l" fontAlgn="b"/>
                      <a:endParaRPr lang="en-US" sz="16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hMerge="1">
                  <a:txBody>
                    <a:bodyPr/>
                    <a:lstStyle/>
                    <a:p>
                      <a:pPr algn="l" fontAlgn="b"/>
                      <a:endParaRPr lang="en-US" sz="24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hMerge="1">
                  <a:txBody>
                    <a:bodyPr/>
                    <a:lstStyle/>
                    <a:p>
                      <a:endParaRPr lang="en-US"/>
                    </a:p>
                  </a:txBody>
                  <a:tcPr/>
                </a:tc>
                <a:tc hMerge="1">
                  <a:txBody>
                    <a:bodyPr/>
                    <a:lstStyle/>
                    <a:p>
                      <a:pPr algn="l" fontAlgn="b"/>
                      <a:endParaRPr lang="en-US" sz="24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hMerge="1">
                  <a:txBody>
                    <a:bodyPr/>
                    <a:lstStyle/>
                    <a:p>
                      <a:pPr algn="l" fontAlgn="b"/>
                      <a:endParaRPr lang="en-US" sz="24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hMerge="1">
                  <a:txBody>
                    <a:bodyPr/>
                    <a:lstStyle/>
                    <a:p>
                      <a:pPr algn="l" fontAlgn="b"/>
                      <a:endParaRPr lang="en-US" sz="24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hMerge="1">
                  <a:txBody>
                    <a:bodyPr/>
                    <a:lstStyle/>
                    <a:p>
                      <a:pPr algn="l" fontAlgn="b"/>
                      <a:endParaRPr lang="en-US" sz="24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hMerge="1">
                  <a:txBody>
                    <a:bodyPr/>
                    <a:lstStyle/>
                    <a:p>
                      <a:pPr algn="l" fontAlgn="b"/>
                      <a:endParaRPr lang="en-US" sz="24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4056487411"/>
                  </a:ext>
                </a:extLst>
              </a:tr>
              <a:tr h="321120">
                <a:tc>
                  <a:txBody>
                    <a:bodyPr/>
                    <a:lstStyle/>
                    <a:p>
                      <a:pPr algn="ctr" fontAlgn="b"/>
                      <a:r>
                        <a:rPr lang="en-US" sz="1600" u="none" strike="noStrike" dirty="0">
                          <a:solidFill>
                            <a:schemeClr val="bg1"/>
                          </a:solidFill>
                          <a:effectLst/>
                        </a:rPr>
                        <a:t>Measures</a:t>
                      </a:r>
                      <a:endParaRPr lang="en-US" sz="16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tc>
                  <a:txBody>
                    <a:bodyPr/>
                    <a:lstStyle/>
                    <a:p>
                      <a:pPr algn="ctr" fontAlgn="b"/>
                      <a:r>
                        <a:rPr lang="en-US" sz="1600" u="none" strike="noStrike" dirty="0" err="1">
                          <a:solidFill>
                            <a:schemeClr val="bg1"/>
                          </a:solidFill>
                          <a:effectLst/>
                        </a:rPr>
                        <a:t>ß</a:t>
                      </a:r>
                      <a:endParaRPr lang="en-US" sz="16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tc>
                  <a:txBody>
                    <a:bodyPr/>
                    <a:lstStyle/>
                    <a:p>
                      <a:pPr algn="ctr" fontAlgn="b"/>
                      <a:r>
                        <a:rPr lang="en-US" sz="1600" b="1" i="0" u="none" strike="noStrike" dirty="0">
                          <a:solidFill>
                            <a:schemeClr val="bg1"/>
                          </a:solidFill>
                          <a:effectLst/>
                          <a:latin typeface="Avenir Next Regular" panose="020B0503020202020204" pitchFamily="34" charset="0"/>
                        </a:rPr>
                        <a:t>SE</a:t>
                      </a:r>
                    </a:p>
                  </a:txBody>
                  <a:tcPr marL="9525" marR="9525" marT="9525" marB="0" anchor="b">
                    <a:solidFill>
                      <a:schemeClr val="tx1">
                        <a:lumMod val="95000"/>
                        <a:lumOff val="5000"/>
                      </a:schemeClr>
                    </a:solidFill>
                  </a:tcPr>
                </a:tc>
                <a:tc>
                  <a:txBody>
                    <a:bodyPr/>
                    <a:lstStyle/>
                    <a:p>
                      <a:pPr algn="ctr" fontAlgn="b"/>
                      <a:r>
                        <a:rPr lang="en-US" sz="1600" b="1" i="0" u="none" strike="noStrike" dirty="0">
                          <a:solidFill>
                            <a:schemeClr val="bg1"/>
                          </a:solidFill>
                          <a:effectLst/>
                          <a:latin typeface="Avenir Next Regular" panose="020B0503020202020204" pitchFamily="34" charset="0"/>
                        </a:rPr>
                        <a:t>t value</a:t>
                      </a:r>
                    </a:p>
                  </a:txBody>
                  <a:tcPr marL="9525" marR="9525" marT="9525" marB="0" anchor="b">
                    <a:solidFill>
                      <a:schemeClr val="tx1">
                        <a:lumMod val="95000"/>
                        <a:lumOff val="5000"/>
                      </a:schemeClr>
                    </a:solidFill>
                  </a:tcPr>
                </a:tc>
                <a:tc>
                  <a:txBody>
                    <a:bodyPr/>
                    <a:lstStyle/>
                    <a:p>
                      <a:pPr algn="ctr" fontAlgn="b"/>
                      <a:r>
                        <a:rPr lang="en-US" sz="1600" u="none" strike="noStrike" dirty="0">
                          <a:solidFill>
                            <a:schemeClr val="bg1"/>
                          </a:solidFill>
                          <a:effectLst/>
                        </a:rPr>
                        <a:t>p-value</a:t>
                      </a:r>
                      <a:endParaRPr lang="en-US" sz="16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tc>
                  <a:txBody>
                    <a:bodyPr/>
                    <a:lstStyle/>
                    <a:p>
                      <a:pPr algn="ctr" fontAlgn="b"/>
                      <a:r>
                        <a:rPr lang="en-US" sz="1600" u="none" strike="noStrike" dirty="0">
                          <a:solidFill>
                            <a:schemeClr val="bg1"/>
                          </a:solidFill>
                          <a:effectLst/>
                        </a:rPr>
                        <a:t> </a:t>
                      </a:r>
                      <a:endParaRPr lang="en-US" sz="16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tc>
                  <a:txBody>
                    <a:bodyPr/>
                    <a:lstStyle/>
                    <a:p>
                      <a:pPr algn="ctr" fontAlgn="b"/>
                      <a:endParaRPr lang="en-US" sz="16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tc>
                  <a:txBody>
                    <a:bodyPr/>
                    <a:lstStyle/>
                    <a:p>
                      <a:pPr algn="ctr" fontAlgn="b"/>
                      <a:endParaRPr lang="en-US" sz="16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extLst>
                  <a:ext uri="{0D108BD9-81ED-4DB2-BD59-A6C34878D82A}">
                    <a16:rowId xmlns:a16="http://schemas.microsoft.com/office/drawing/2014/main" val="594401675"/>
                  </a:ext>
                </a:extLst>
              </a:tr>
              <a:tr h="321120">
                <a:tc>
                  <a:txBody>
                    <a:bodyPr/>
                    <a:lstStyle/>
                    <a:p>
                      <a:pPr algn="r" fontAlgn="b"/>
                      <a:r>
                        <a:rPr lang="en-US" sz="1600" b="1" u="none" strike="noStrike" dirty="0">
                          <a:effectLst/>
                        </a:rPr>
                        <a:t>Constant</a:t>
                      </a:r>
                      <a:endParaRPr lang="en-US" sz="16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600" u="none" strike="noStrike" dirty="0">
                          <a:solidFill>
                            <a:schemeClr val="tx1"/>
                          </a:solidFill>
                          <a:effectLst/>
                          <a:latin typeface="+mn-lt"/>
                        </a:rPr>
                        <a:t>-0.040</a:t>
                      </a:r>
                      <a:endParaRPr lang="en-US" sz="16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0.272</a:t>
                      </a: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-1.483</a:t>
                      </a:r>
                    </a:p>
                  </a:txBody>
                  <a:tcPr marL="9525" marR="9525" marT="9525" marB="0" anchor="b">
                    <a:solidFill>
                      <a:schemeClr val="bg1"/>
                    </a:solidFill>
                  </a:tcPr>
                </a:tc>
                <a:tc>
                  <a:txBody>
                    <a:bodyPr/>
                    <a:lstStyle/>
                    <a:p>
                      <a:pPr algn="r" fontAlgn="b"/>
                      <a:r>
                        <a:rPr lang="en-US" sz="1600" b="0" u="none" strike="noStrike" dirty="0">
                          <a:solidFill>
                            <a:schemeClr val="tx1"/>
                          </a:solidFill>
                          <a:effectLst/>
                          <a:latin typeface="+mn-lt"/>
                        </a:rPr>
                        <a:t>0.138 </a:t>
                      </a:r>
                      <a:endParaRPr lang="en-US" sz="1600" b="0" i="0" u="none" strike="noStrike" dirty="0">
                        <a:solidFill>
                          <a:schemeClr val="tx1"/>
                        </a:solidFill>
                        <a:effectLst/>
                        <a:latin typeface="+mn-lt"/>
                      </a:endParaRPr>
                    </a:p>
                  </a:txBody>
                  <a:tcPr marL="9525" marR="9525" marT="9525" marB="0" anchor="b">
                    <a:solidFill>
                      <a:schemeClr val="bg1"/>
                    </a:solidFill>
                  </a:tcPr>
                </a:tc>
                <a:tc>
                  <a:txBody>
                    <a:bodyPr/>
                    <a:lstStyle/>
                    <a:p>
                      <a:pPr algn="l" fontAlgn="b"/>
                      <a:endParaRPr lang="en-US" sz="16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r>
                        <a:rPr lang="en-US" sz="1600" b="1" i="0" u="none" strike="noStrike" dirty="0">
                          <a:solidFill>
                            <a:schemeClr val="tx1"/>
                          </a:solidFill>
                          <a:effectLst/>
                          <a:latin typeface="+mn-lt"/>
                        </a:rPr>
                        <a:t>R =</a:t>
                      </a:r>
                    </a:p>
                  </a:txBody>
                  <a:tcPr marL="9525" marR="9525" marT="9525" marB="0" anchor="b">
                    <a:solidFill>
                      <a:schemeClr val="bg1"/>
                    </a:solidFill>
                  </a:tcPr>
                </a:tc>
                <a:tc>
                  <a:txBody>
                    <a:bodyPr/>
                    <a:lstStyle/>
                    <a:p>
                      <a:pPr algn="r" fontAlgn="b"/>
                      <a:r>
                        <a:rPr lang="en-US" sz="1600" u="none" strike="noStrike" dirty="0">
                          <a:solidFill>
                            <a:schemeClr val="tx1"/>
                          </a:solidFill>
                          <a:effectLst/>
                          <a:latin typeface="+mn-lt"/>
                        </a:rPr>
                        <a:t>0.5122</a:t>
                      </a:r>
                      <a:endParaRPr lang="en-US" sz="1600" b="0" i="0" u="none" strike="noStrike" dirty="0">
                        <a:solidFill>
                          <a:schemeClr val="tx1"/>
                        </a:solidFill>
                        <a:effectLst/>
                        <a:latin typeface="+mn-lt"/>
                      </a:endParaRPr>
                    </a:p>
                  </a:txBody>
                  <a:tcPr marL="9525" marR="9525" marT="9525" marB="0" anchor="b">
                    <a:solidFill>
                      <a:schemeClr val="bg1"/>
                    </a:solidFill>
                  </a:tcPr>
                </a:tc>
                <a:extLst>
                  <a:ext uri="{0D108BD9-81ED-4DB2-BD59-A6C34878D82A}">
                    <a16:rowId xmlns:a16="http://schemas.microsoft.com/office/drawing/2014/main" val="2205668680"/>
                  </a:ext>
                </a:extLst>
              </a:tr>
              <a:tr h="321120">
                <a:tc>
                  <a:txBody>
                    <a:bodyPr/>
                    <a:lstStyle/>
                    <a:p>
                      <a:pPr algn="r" fontAlgn="b"/>
                      <a:r>
                        <a:rPr lang="en-US" sz="1600" b="1" u="none" strike="noStrike" dirty="0">
                          <a:effectLst/>
                        </a:rPr>
                        <a:t>Combat Exposure</a:t>
                      </a:r>
                      <a:endParaRPr lang="en-US" sz="16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0.1154</a:t>
                      </a: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0.058</a:t>
                      </a: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1.989</a:t>
                      </a:r>
                    </a:p>
                  </a:txBody>
                  <a:tcPr marL="9525" marR="9525" marT="9525" marB="0" anchor="b">
                    <a:solidFill>
                      <a:schemeClr val="bg1"/>
                    </a:solidFill>
                  </a:tcPr>
                </a:tc>
                <a:tc>
                  <a:txBody>
                    <a:bodyPr/>
                    <a:lstStyle/>
                    <a:p>
                      <a:pPr algn="r" fontAlgn="b"/>
                      <a:r>
                        <a:rPr lang="en-US" sz="1600" b="0" u="none" strike="noStrike" dirty="0">
                          <a:solidFill>
                            <a:schemeClr val="tx1"/>
                          </a:solidFill>
                          <a:effectLst/>
                          <a:highlight>
                            <a:srgbClr val="FFFF00"/>
                          </a:highlight>
                          <a:latin typeface="+mn-lt"/>
                        </a:rPr>
                        <a:t>0.047</a:t>
                      </a:r>
                      <a:endParaRPr lang="en-US" sz="1600" b="0" i="0" u="none" strike="noStrike" dirty="0">
                        <a:solidFill>
                          <a:schemeClr val="tx1"/>
                        </a:solidFill>
                        <a:effectLst/>
                        <a:highlight>
                          <a:srgbClr val="FFFF00"/>
                        </a:highlight>
                        <a:latin typeface="+mn-lt"/>
                      </a:endParaRPr>
                    </a:p>
                  </a:txBody>
                  <a:tcPr marL="9525" marR="9525" marT="9525" marB="0" anchor="b">
                    <a:solidFill>
                      <a:schemeClr val="bg1"/>
                    </a:solidFill>
                  </a:tcPr>
                </a:tc>
                <a:tc>
                  <a:txBody>
                    <a:bodyPr/>
                    <a:lstStyle/>
                    <a:p>
                      <a:pPr algn="l" fontAlgn="b"/>
                      <a:r>
                        <a:rPr lang="en-US" sz="1600" b="0" i="0" u="none" strike="noStrike" dirty="0">
                          <a:solidFill>
                            <a:schemeClr val="tx1"/>
                          </a:solidFill>
                          <a:effectLst/>
                          <a:latin typeface="+mn-lt"/>
                        </a:rPr>
                        <a:t>*</a:t>
                      </a:r>
                    </a:p>
                  </a:txBody>
                  <a:tcPr marL="9525" marR="9525" marT="9525" marB="0" anchor="b">
                    <a:solidFill>
                      <a:schemeClr val="bg1"/>
                    </a:solidFill>
                  </a:tcPr>
                </a:tc>
                <a:tc>
                  <a:txBody>
                    <a:bodyPr/>
                    <a:lstStyle/>
                    <a:p>
                      <a:pPr algn="r" fontAlgn="b"/>
                      <a:r>
                        <a:rPr lang="en-US" sz="1600" b="1" i="0" u="none" strike="noStrike" dirty="0">
                          <a:solidFill>
                            <a:schemeClr val="tx1"/>
                          </a:solidFill>
                          <a:effectLst/>
                          <a:latin typeface="+mn-lt"/>
                        </a:rPr>
                        <a:t>R</a:t>
                      </a:r>
                      <a:r>
                        <a:rPr lang="en-US" sz="1600" b="1" i="0" u="none" strike="noStrike" baseline="30000" dirty="0">
                          <a:solidFill>
                            <a:schemeClr val="tx1"/>
                          </a:solidFill>
                          <a:effectLst/>
                          <a:latin typeface="+mn-lt"/>
                        </a:rPr>
                        <a:t>2 </a:t>
                      </a:r>
                      <a:r>
                        <a:rPr lang="en-US" sz="1600" b="1" i="0" u="none" strike="noStrike" baseline="0" dirty="0">
                          <a:solidFill>
                            <a:schemeClr val="tx1"/>
                          </a:solidFill>
                          <a:effectLst/>
                          <a:latin typeface="+mn-lt"/>
                        </a:rPr>
                        <a:t>=</a:t>
                      </a:r>
                      <a:endParaRPr lang="en-US" sz="1600" b="1" i="0" u="none" strike="noStrike" dirty="0">
                        <a:solidFill>
                          <a:schemeClr val="tx1"/>
                        </a:solidFill>
                        <a:effectLst/>
                        <a:latin typeface="+mn-lt"/>
                      </a:endParaRPr>
                    </a:p>
                  </a:txBody>
                  <a:tcPr marL="9525" marR="9525" marT="9525" marB="0" anchor="b">
                    <a:solidFill>
                      <a:schemeClr val="bg1"/>
                    </a:solidFill>
                  </a:tcPr>
                </a:tc>
                <a:tc>
                  <a:txBody>
                    <a:bodyPr/>
                    <a:lstStyle/>
                    <a:p>
                      <a:pPr algn="r" fontAlgn="b"/>
                      <a:r>
                        <a:rPr lang="en-US" sz="1600" u="none" strike="noStrike" dirty="0">
                          <a:solidFill>
                            <a:schemeClr val="tx1"/>
                          </a:solidFill>
                          <a:effectLst/>
                          <a:latin typeface="+mn-lt"/>
                        </a:rPr>
                        <a:t>0.2624</a:t>
                      </a:r>
                      <a:endParaRPr lang="en-US" sz="1600" b="0" i="0" u="none" strike="noStrike" dirty="0">
                        <a:solidFill>
                          <a:schemeClr val="tx1"/>
                        </a:solidFill>
                        <a:effectLst/>
                        <a:latin typeface="+mn-lt"/>
                      </a:endParaRPr>
                    </a:p>
                  </a:txBody>
                  <a:tcPr marL="9525" marR="9525" marT="9525" marB="0" anchor="b">
                    <a:solidFill>
                      <a:schemeClr val="bg1"/>
                    </a:solidFill>
                  </a:tcPr>
                </a:tc>
                <a:extLst>
                  <a:ext uri="{0D108BD9-81ED-4DB2-BD59-A6C34878D82A}">
                    <a16:rowId xmlns:a16="http://schemas.microsoft.com/office/drawing/2014/main" val="1277103296"/>
                  </a:ext>
                </a:extLst>
              </a:tr>
              <a:tr h="321120">
                <a:tc>
                  <a:txBody>
                    <a:bodyPr/>
                    <a:lstStyle/>
                    <a:p>
                      <a:pPr algn="r" fontAlgn="b"/>
                      <a:r>
                        <a:rPr lang="en-US" sz="1600" b="1" u="none" strike="noStrike" dirty="0">
                          <a:effectLst/>
                        </a:rPr>
                        <a:t>Daily Stress</a:t>
                      </a:r>
                      <a:endParaRPr lang="en-US" sz="16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600" b="0" i="0" u="none" strike="noStrike" dirty="0">
                          <a:solidFill>
                            <a:schemeClr val="tx1"/>
                          </a:solidFill>
                          <a:effectLst/>
                          <a:highlight>
                            <a:srgbClr val="FFFF00"/>
                          </a:highlight>
                          <a:latin typeface="+mn-lt"/>
                        </a:rPr>
                        <a:t>0.1286</a:t>
                      </a: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0.020</a:t>
                      </a: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6.408</a:t>
                      </a:r>
                    </a:p>
                  </a:txBody>
                  <a:tcPr marL="9525" marR="9525" marT="9525" marB="0" anchor="b">
                    <a:solidFill>
                      <a:schemeClr val="bg1"/>
                    </a:solidFill>
                  </a:tcPr>
                </a:tc>
                <a:tc>
                  <a:txBody>
                    <a:bodyPr/>
                    <a:lstStyle/>
                    <a:p>
                      <a:pPr algn="r" fontAlgn="b"/>
                      <a:r>
                        <a:rPr lang="en-US" sz="1600" b="0" i="0" u="none" strike="noStrike" dirty="0">
                          <a:solidFill>
                            <a:schemeClr val="tx1"/>
                          </a:solidFill>
                          <a:effectLst/>
                          <a:highlight>
                            <a:srgbClr val="FFFF00"/>
                          </a:highlight>
                          <a:latin typeface="+mn-lt"/>
                        </a:rPr>
                        <a:t>&lt;0.001</a:t>
                      </a:r>
                    </a:p>
                  </a:txBody>
                  <a:tcPr marL="9525" marR="9525" marT="9525" marB="0" anchor="b">
                    <a:solidFill>
                      <a:schemeClr val="bg1"/>
                    </a:solidFill>
                  </a:tcPr>
                </a:tc>
                <a:tc>
                  <a:txBody>
                    <a:bodyPr/>
                    <a:lstStyle/>
                    <a:p>
                      <a:pPr algn="l" fontAlgn="b"/>
                      <a:r>
                        <a:rPr lang="en-US" sz="1600" b="0" i="0" u="none" strike="noStrike" dirty="0">
                          <a:solidFill>
                            <a:schemeClr val="tx1"/>
                          </a:solidFill>
                          <a:effectLst/>
                          <a:latin typeface="+mn-lt"/>
                        </a:rPr>
                        <a:t>*</a:t>
                      </a:r>
                    </a:p>
                  </a:txBody>
                  <a:tcPr marL="9525" marR="9525" marT="9525" marB="0" anchor="b">
                    <a:solidFill>
                      <a:schemeClr val="bg1"/>
                    </a:solidFill>
                  </a:tcPr>
                </a:tc>
                <a:tc>
                  <a:txBody>
                    <a:bodyPr/>
                    <a:lstStyle/>
                    <a:p>
                      <a:pPr algn="r" fontAlgn="b"/>
                      <a:r>
                        <a:rPr lang="en-US" sz="1600" b="1" i="0" u="none" strike="noStrike" dirty="0">
                          <a:solidFill>
                            <a:schemeClr val="tx1"/>
                          </a:solidFill>
                          <a:effectLst/>
                          <a:latin typeface="+mn-lt"/>
                        </a:rPr>
                        <a:t>Overall p value  </a:t>
                      </a:r>
                      <a:r>
                        <a:rPr lang="en-US" sz="1600" b="0" i="0" u="none" strike="noStrike" dirty="0">
                          <a:solidFill>
                            <a:schemeClr val="tx1"/>
                          </a:solidFill>
                          <a:effectLst/>
                          <a:latin typeface="+mn-lt"/>
                        </a:rPr>
                        <a:t>=</a:t>
                      </a:r>
                    </a:p>
                  </a:txBody>
                  <a:tcPr marL="9525" marR="9525" marT="9525" marB="0" anchor="b">
                    <a:solidFill>
                      <a:schemeClr val="bg1"/>
                    </a:solidFill>
                  </a:tcPr>
                </a:tc>
                <a:tc>
                  <a:txBody>
                    <a:bodyPr/>
                    <a:lstStyle/>
                    <a:p>
                      <a:pPr algn="r" fontAlgn="b"/>
                      <a:r>
                        <a:rPr lang="en-US" sz="1600" u="none" strike="noStrike" dirty="0">
                          <a:solidFill>
                            <a:schemeClr val="tx1"/>
                          </a:solidFill>
                          <a:effectLst/>
                          <a:highlight>
                            <a:srgbClr val="FFFF00"/>
                          </a:highlight>
                          <a:latin typeface="+mn-lt"/>
                        </a:rPr>
                        <a:t>&lt;0.001</a:t>
                      </a:r>
                      <a:endParaRPr lang="en-US" sz="1600" b="0" i="0" u="none" strike="noStrike" dirty="0">
                        <a:solidFill>
                          <a:schemeClr val="tx1"/>
                        </a:solidFill>
                        <a:effectLst/>
                        <a:highlight>
                          <a:srgbClr val="FFFF00"/>
                        </a:highlight>
                        <a:latin typeface="+mn-lt"/>
                      </a:endParaRPr>
                    </a:p>
                  </a:txBody>
                  <a:tcPr marL="9525" marR="9525" marT="9525" marB="0" anchor="b">
                    <a:solidFill>
                      <a:schemeClr val="bg1"/>
                    </a:solidFill>
                  </a:tcPr>
                </a:tc>
                <a:extLst>
                  <a:ext uri="{0D108BD9-81ED-4DB2-BD59-A6C34878D82A}">
                    <a16:rowId xmlns:a16="http://schemas.microsoft.com/office/drawing/2014/main" val="3945919193"/>
                  </a:ext>
                </a:extLst>
              </a:tr>
              <a:tr h="321120">
                <a:tc>
                  <a:txBody>
                    <a:bodyPr/>
                    <a:lstStyle/>
                    <a:p>
                      <a:pPr algn="r" fontAlgn="b"/>
                      <a:r>
                        <a:rPr lang="en-US" sz="1600" b="1" u="none" strike="noStrike" dirty="0">
                          <a:effectLst/>
                        </a:rPr>
                        <a:t>Loneliness </a:t>
                      </a:r>
                      <a:r>
                        <a:rPr lang="en-US" sz="1600" u="none" strike="noStrike" dirty="0">
                          <a:effectLst/>
                        </a:rPr>
                        <a:t> </a:t>
                      </a:r>
                      <a:endParaRPr lang="en-US" sz="16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0.0523</a:t>
                      </a: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0.019</a:t>
                      </a: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2.730</a:t>
                      </a:r>
                    </a:p>
                  </a:txBody>
                  <a:tcPr marL="9525" marR="9525" marT="9525" marB="0" anchor="b">
                    <a:solidFill>
                      <a:schemeClr val="bg1"/>
                    </a:solidFill>
                  </a:tcPr>
                </a:tc>
                <a:tc>
                  <a:txBody>
                    <a:bodyPr/>
                    <a:lstStyle/>
                    <a:p>
                      <a:pPr algn="r" fontAlgn="b"/>
                      <a:r>
                        <a:rPr lang="en-US" sz="1600" b="0" u="none" strike="noStrike" dirty="0">
                          <a:solidFill>
                            <a:schemeClr val="tx1"/>
                          </a:solidFill>
                          <a:effectLst/>
                          <a:highlight>
                            <a:srgbClr val="FFFF00"/>
                          </a:highlight>
                          <a:latin typeface="+mn-lt"/>
                        </a:rPr>
                        <a:t>0.006</a:t>
                      </a:r>
                      <a:endParaRPr lang="en-US" sz="1600" b="0" i="0" u="none" strike="noStrike" dirty="0">
                        <a:solidFill>
                          <a:schemeClr val="tx1"/>
                        </a:solidFill>
                        <a:effectLst/>
                        <a:highlight>
                          <a:srgbClr val="FFFF00"/>
                        </a:highlight>
                        <a:latin typeface="+mn-lt"/>
                      </a:endParaRPr>
                    </a:p>
                  </a:txBody>
                  <a:tcPr marL="9525" marR="9525" marT="9525" marB="0" anchor="b">
                    <a:solidFill>
                      <a:schemeClr val="bg1"/>
                    </a:solidFill>
                  </a:tcPr>
                </a:tc>
                <a:tc>
                  <a:txBody>
                    <a:bodyPr/>
                    <a:lstStyle/>
                    <a:p>
                      <a:pPr algn="l" fontAlgn="b"/>
                      <a:r>
                        <a:rPr lang="en-US" sz="1600" b="0" i="0" u="none" strike="noStrike" dirty="0">
                          <a:solidFill>
                            <a:schemeClr val="tx1"/>
                          </a:solidFill>
                          <a:effectLst/>
                          <a:latin typeface="+mn-lt"/>
                        </a:rPr>
                        <a:t>*</a:t>
                      </a:r>
                    </a:p>
                  </a:txBody>
                  <a:tcPr marL="9525" marR="9525" marT="9525" marB="0" anchor="b">
                    <a:solidFill>
                      <a:schemeClr val="bg1"/>
                    </a:solidFill>
                  </a:tcPr>
                </a:tc>
                <a:tc>
                  <a:txBody>
                    <a:bodyPr/>
                    <a:lstStyle/>
                    <a:p>
                      <a:pPr algn="r" fontAlgn="b"/>
                      <a:endParaRPr lang="en-US" sz="1600" b="0" i="0" u="none" strike="noStrike" dirty="0">
                        <a:solidFill>
                          <a:schemeClr val="tx1"/>
                        </a:solidFill>
                        <a:effectLst/>
                        <a:latin typeface="+mn-lt"/>
                      </a:endParaRPr>
                    </a:p>
                  </a:txBody>
                  <a:tcPr marL="9525" marR="9525" marT="9525" marB="0" anchor="b">
                    <a:solidFill>
                      <a:schemeClr val="bg1"/>
                    </a:solidFill>
                  </a:tcPr>
                </a:tc>
                <a:tc>
                  <a:txBody>
                    <a:bodyPr/>
                    <a:lstStyle/>
                    <a:p>
                      <a:pPr algn="l" fontAlgn="b"/>
                      <a:endParaRPr lang="en-US" sz="1600" b="0" i="0" u="none" strike="noStrike" dirty="0">
                        <a:solidFill>
                          <a:schemeClr val="tx1"/>
                        </a:solidFill>
                        <a:effectLst/>
                        <a:latin typeface="+mn-lt"/>
                      </a:endParaRPr>
                    </a:p>
                  </a:txBody>
                  <a:tcPr marL="9525" marR="9525" marT="9525" marB="0" anchor="b">
                    <a:solidFill>
                      <a:schemeClr val="bg1"/>
                    </a:solidFill>
                  </a:tcPr>
                </a:tc>
                <a:extLst>
                  <a:ext uri="{0D108BD9-81ED-4DB2-BD59-A6C34878D82A}">
                    <a16:rowId xmlns:a16="http://schemas.microsoft.com/office/drawing/2014/main" val="953594797"/>
                  </a:ext>
                </a:extLst>
              </a:tr>
              <a:tr h="303279">
                <a:tc>
                  <a:txBody>
                    <a:bodyPr/>
                    <a:lstStyle/>
                    <a:p>
                      <a:pPr algn="r" fontAlgn="b"/>
                      <a:r>
                        <a:rPr lang="en-US" sz="1600" b="1" u="none" strike="noStrike" dirty="0">
                          <a:effectLst/>
                        </a:rPr>
                        <a:t>Moral Injury</a:t>
                      </a:r>
                      <a:endParaRPr lang="en-US" sz="16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0.0131</a:t>
                      </a: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0.003</a:t>
                      </a: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4.693</a:t>
                      </a:r>
                    </a:p>
                  </a:txBody>
                  <a:tcPr marL="9525" marR="9525" marT="9525" marB="0" anchor="b">
                    <a:solidFill>
                      <a:schemeClr val="bg1"/>
                    </a:solidFill>
                  </a:tcPr>
                </a:tc>
                <a:tc>
                  <a:txBody>
                    <a:bodyPr/>
                    <a:lstStyle/>
                    <a:p>
                      <a:pPr algn="r" fontAlgn="b"/>
                      <a:r>
                        <a:rPr lang="en-US" sz="1600" b="0" i="0" u="none" strike="noStrike" dirty="0">
                          <a:solidFill>
                            <a:schemeClr val="tx1"/>
                          </a:solidFill>
                          <a:effectLst/>
                          <a:highlight>
                            <a:srgbClr val="FFFF00"/>
                          </a:highlight>
                          <a:latin typeface="+mn-lt"/>
                        </a:rPr>
                        <a:t>&lt;0.001</a:t>
                      </a:r>
                    </a:p>
                  </a:txBody>
                  <a:tcPr marL="9525" marR="9525" marT="9525" marB="0" anchor="b">
                    <a:solidFill>
                      <a:schemeClr val="bg1"/>
                    </a:solidFill>
                  </a:tcPr>
                </a:tc>
                <a:tc>
                  <a:txBody>
                    <a:bodyPr/>
                    <a:lstStyle/>
                    <a:p>
                      <a:pPr algn="l" fontAlgn="b"/>
                      <a:r>
                        <a:rPr lang="en-US" sz="1600" b="0" i="0" u="none" strike="noStrike" dirty="0">
                          <a:solidFill>
                            <a:schemeClr val="tx1"/>
                          </a:solidFill>
                          <a:effectLst/>
                          <a:latin typeface="+mn-lt"/>
                        </a:rPr>
                        <a:t>*</a:t>
                      </a:r>
                    </a:p>
                  </a:txBody>
                  <a:tcPr marL="9525" marR="9525" marT="9525" marB="0" anchor="b">
                    <a:solidFill>
                      <a:schemeClr val="bg1"/>
                    </a:solidFill>
                  </a:tcPr>
                </a:tc>
                <a:tc>
                  <a:txBody>
                    <a:bodyPr/>
                    <a:lstStyle/>
                    <a:p>
                      <a:pPr algn="r" fontAlgn="b"/>
                      <a:endParaRPr lang="en-US" sz="1600" b="0" i="0" u="none" strike="noStrike" dirty="0">
                        <a:solidFill>
                          <a:schemeClr val="tx1"/>
                        </a:solidFill>
                        <a:effectLst/>
                        <a:latin typeface="+mn-lt"/>
                      </a:endParaRPr>
                    </a:p>
                  </a:txBody>
                  <a:tcPr marL="9525" marR="9525" marT="9525" marB="0" anchor="b">
                    <a:solidFill>
                      <a:schemeClr val="bg1"/>
                    </a:solidFill>
                  </a:tcPr>
                </a:tc>
                <a:tc>
                  <a:txBody>
                    <a:bodyPr/>
                    <a:lstStyle/>
                    <a:p>
                      <a:pPr algn="l" fontAlgn="b"/>
                      <a:endParaRPr lang="en-US" sz="1600" b="0" i="0" u="none" strike="noStrike" dirty="0">
                        <a:solidFill>
                          <a:schemeClr val="tx1"/>
                        </a:solidFill>
                        <a:effectLst/>
                        <a:latin typeface="+mn-lt"/>
                      </a:endParaRPr>
                    </a:p>
                  </a:txBody>
                  <a:tcPr marL="9525" marR="9525" marT="9525" marB="0" anchor="b">
                    <a:solidFill>
                      <a:schemeClr val="bg1"/>
                    </a:solidFill>
                  </a:tcPr>
                </a:tc>
                <a:extLst>
                  <a:ext uri="{0D108BD9-81ED-4DB2-BD59-A6C34878D82A}">
                    <a16:rowId xmlns:a16="http://schemas.microsoft.com/office/drawing/2014/main" val="2330407592"/>
                  </a:ext>
                </a:extLst>
              </a:tr>
              <a:tr h="321120">
                <a:tc>
                  <a:txBody>
                    <a:bodyPr/>
                    <a:lstStyle/>
                    <a:p>
                      <a:pPr algn="r" fontAlgn="b"/>
                      <a:r>
                        <a:rPr lang="en-US" sz="1600" b="1" u="none" strike="noStrike" dirty="0">
                          <a:effectLst/>
                        </a:rPr>
                        <a:t>Self-Stigmatization</a:t>
                      </a:r>
                      <a:endParaRPr lang="en-US" sz="16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0.0110</a:t>
                      </a: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0.007</a:t>
                      </a: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0.159</a:t>
                      </a: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0.874</a:t>
                      </a:r>
                    </a:p>
                  </a:txBody>
                  <a:tcPr marL="9525" marR="9525" marT="9525" marB="0" anchor="b">
                    <a:solidFill>
                      <a:schemeClr val="bg1"/>
                    </a:solidFill>
                  </a:tcPr>
                </a:tc>
                <a:tc>
                  <a:txBody>
                    <a:bodyPr/>
                    <a:lstStyle/>
                    <a:p>
                      <a:pPr algn="l" fontAlgn="b"/>
                      <a:endParaRPr lang="en-US" sz="1600" b="0" i="0" u="none" strike="noStrike" dirty="0">
                        <a:solidFill>
                          <a:schemeClr val="tx1"/>
                        </a:solidFill>
                        <a:effectLst/>
                        <a:highlight>
                          <a:srgbClr val="FFFF00"/>
                        </a:highlight>
                        <a:latin typeface="+mn-lt"/>
                      </a:endParaRPr>
                    </a:p>
                  </a:txBody>
                  <a:tcPr marL="9525" marR="9525" marT="9525" marB="0" anchor="b">
                    <a:solidFill>
                      <a:schemeClr val="bg1"/>
                    </a:solidFill>
                  </a:tcPr>
                </a:tc>
                <a:tc>
                  <a:txBody>
                    <a:bodyPr/>
                    <a:lstStyle/>
                    <a:p>
                      <a:pPr algn="r" fontAlgn="b"/>
                      <a:endParaRPr lang="en-US" sz="1600" b="0" i="0" u="none" strike="noStrike" dirty="0">
                        <a:solidFill>
                          <a:schemeClr val="tx1"/>
                        </a:solidFill>
                        <a:effectLst/>
                        <a:latin typeface="+mn-lt"/>
                      </a:endParaRPr>
                    </a:p>
                  </a:txBody>
                  <a:tcPr marL="9525" marR="9525" marT="9525" marB="0" anchor="b">
                    <a:solidFill>
                      <a:schemeClr val="bg1"/>
                    </a:solidFill>
                  </a:tcPr>
                </a:tc>
                <a:tc>
                  <a:txBody>
                    <a:bodyPr/>
                    <a:lstStyle/>
                    <a:p>
                      <a:pPr algn="l" fontAlgn="b"/>
                      <a:endParaRPr lang="en-US" sz="1600" b="0" i="0" u="none" strike="noStrike" dirty="0">
                        <a:solidFill>
                          <a:schemeClr val="tx1"/>
                        </a:solidFill>
                        <a:effectLst/>
                        <a:latin typeface="+mn-lt"/>
                      </a:endParaRPr>
                    </a:p>
                  </a:txBody>
                  <a:tcPr marL="9525" marR="9525" marT="9525" marB="0" anchor="b">
                    <a:solidFill>
                      <a:schemeClr val="bg1"/>
                    </a:solidFill>
                  </a:tcPr>
                </a:tc>
                <a:extLst>
                  <a:ext uri="{0D108BD9-81ED-4DB2-BD59-A6C34878D82A}">
                    <a16:rowId xmlns:a16="http://schemas.microsoft.com/office/drawing/2014/main" val="1351151314"/>
                  </a:ext>
                </a:extLst>
              </a:tr>
              <a:tr h="303279">
                <a:tc>
                  <a:txBody>
                    <a:bodyPr/>
                    <a:lstStyle/>
                    <a:p>
                      <a:pPr algn="r" fontAlgn="b"/>
                      <a:r>
                        <a:rPr lang="en-US" sz="1600" b="1" i="0" u="none" strike="noStrike" dirty="0">
                          <a:solidFill>
                            <a:srgbClr val="000000"/>
                          </a:solidFill>
                          <a:effectLst/>
                          <a:latin typeface="Avenir Next Regular" panose="020B0503020202020204" pitchFamily="34" charset="0"/>
                        </a:rPr>
                        <a:t>Suicide Risk</a:t>
                      </a:r>
                      <a:endParaRPr lang="en-US" sz="16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0.0808</a:t>
                      </a: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0.010</a:t>
                      </a: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8.234</a:t>
                      </a:r>
                    </a:p>
                  </a:txBody>
                  <a:tcPr marL="9525" marR="9525" marT="9525" marB="0" anchor="b">
                    <a:solidFill>
                      <a:schemeClr val="bg1"/>
                    </a:solidFill>
                  </a:tcPr>
                </a:tc>
                <a:tc>
                  <a:txBody>
                    <a:bodyPr/>
                    <a:lstStyle/>
                    <a:p>
                      <a:pPr algn="r" fontAlgn="b"/>
                      <a:r>
                        <a:rPr lang="en-US" sz="1600" b="0" i="0" u="none" strike="noStrike" dirty="0">
                          <a:solidFill>
                            <a:schemeClr val="tx1"/>
                          </a:solidFill>
                          <a:effectLst/>
                          <a:highlight>
                            <a:srgbClr val="FFFF00"/>
                          </a:highlight>
                          <a:latin typeface="+mn-lt"/>
                        </a:rPr>
                        <a:t>&lt;0.001</a:t>
                      </a:r>
                    </a:p>
                  </a:txBody>
                  <a:tcPr marL="9525" marR="9525" marT="9525" marB="0" anchor="b">
                    <a:solidFill>
                      <a:schemeClr val="bg1"/>
                    </a:solidFill>
                  </a:tcPr>
                </a:tc>
                <a:tc>
                  <a:txBody>
                    <a:bodyPr/>
                    <a:lstStyle/>
                    <a:p>
                      <a:pPr algn="l" fontAlgn="b"/>
                      <a:r>
                        <a:rPr lang="en-US" sz="1600" b="0" i="0" u="none" strike="noStrike" dirty="0">
                          <a:solidFill>
                            <a:schemeClr val="tx1"/>
                          </a:solidFill>
                          <a:effectLst/>
                          <a:latin typeface="+mn-lt"/>
                        </a:rPr>
                        <a:t>*</a:t>
                      </a:r>
                    </a:p>
                  </a:txBody>
                  <a:tcPr marL="9525" marR="9525" marT="9525" marB="0" anchor="b">
                    <a:solidFill>
                      <a:schemeClr val="bg1"/>
                    </a:solidFill>
                  </a:tcPr>
                </a:tc>
                <a:tc>
                  <a:txBody>
                    <a:bodyPr/>
                    <a:lstStyle/>
                    <a:p>
                      <a:pPr algn="r" fontAlgn="b"/>
                      <a:endParaRPr lang="en-US" sz="1600" b="0" i="0" u="none" strike="noStrike" dirty="0">
                        <a:solidFill>
                          <a:schemeClr val="tx1"/>
                        </a:solidFill>
                        <a:effectLst/>
                        <a:latin typeface="+mn-lt"/>
                      </a:endParaRPr>
                    </a:p>
                  </a:txBody>
                  <a:tcPr marL="9525" marR="9525" marT="9525" marB="0" anchor="b">
                    <a:solidFill>
                      <a:schemeClr val="bg1"/>
                    </a:solidFill>
                  </a:tcPr>
                </a:tc>
                <a:tc>
                  <a:txBody>
                    <a:bodyPr/>
                    <a:lstStyle/>
                    <a:p>
                      <a:pPr algn="l" fontAlgn="b"/>
                      <a:endParaRPr lang="en-US" sz="1600" b="0" i="0" u="none" strike="noStrike" dirty="0">
                        <a:solidFill>
                          <a:schemeClr val="tx1"/>
                        </a:solidFill>
                        <a:effectLst/>
                        <a:latin typeface="+mn-lt"/>
                      </a:endParaRPr>
                    </a:p>
                  </a:txBody>
                  <a:tcPr marL="9525" marR="9525" marT="9525" marB="0" anchor="b">
                    <a:solidFill>
                      <a:schemeClr val="bg1"/>
                    </a:solidFill>
                  </a:tcPr>
                </a:tc>
                <a:extLst>
                  <a:ext uri="{0D108BD9-81ED-4DB2-BD59-A6C34878D82A}">
                    <a16:rowId xmlns:a16="http://schemas.microsoft.com/office/drawing/2014/main" val="640869050"/>
                  </a:ext>
                </a:extLst>
              </a:tr>
              <a:tr h="321120">
                <a:tc>
                  <a:txBody>
                    <a:bodyPr/>
                    <a:lstStyle/>
                    <a:p>
                      <a:pPr algn="r" fontAlgn="b"/>
                      <a:r>
                        <a:rPr lang="en-US" sz="1600" b="1" u="none" strike="noStrike" dirty="0">
                          <a:effectLst/>
                          <a:latin typeface="+mn-lt"/>
                        </a:rPr>
                        <a:t>History of Traumatic Brain Injury</a:t>
                      </a:r>
                      <a:endParaRPr lang="en-US" sz="1600" b="0" i="0" u="none" strike="noStrike" dirty="0">
                        <a:solidFill>
                          <a:srgbClr val="000000"/>
                        </a:solidFill>
                        <a:effectLst/>
                        <a:latin typeface="+mn-lt"/>
                      </a:endParaRP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0.1110</a:t>
                      </a: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0.083</a:t>
                      </a: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0.135</a:t>
                      </a: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0.8930</a:t>
                      </a:r>
                    </a:p>
                  </a:txBody>
                  <a:tcPr marL="9525" marR="9525" marT="9525" marB="0" anchor="b">
                    <a:solidFill>
                      <a:schemeClr val="bg1"/>
                    </a:solidFill>
                  </a:tcPr>
                </a:tc>
                <a:tc>
                  <a:txBody>
                    <a:bodyPr/>
                    <a:lstStyle/>
                    <a:p>
                      <a:pPr algn="l" fontAlgn="b"/>
                      <a:endParaRPr lang="en-US" sz="16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endParaRPr lang="en-US" sz="1600" b="0" i="0" u="none" strike="noStrike" dirty="0">
                        <a:solidFill>
                          <a:schemeClr val="tx1"/>
                        </a:solidFill>
                        <a:effectLst/>
                        <a:latin typeface="+mn-lt"/>
                      </a:endParaRPr>
                    </a:p>
                  </a:txBody>
                  <a:tcPr marL="9525" marR="9525" marT="9525" marB="0" anchor="b">
                    <a:solidFill>
                      <a:schemeClr val="bg1"/>
                    </a:solidFill>
                  </a:tcPr>
                </a:tc>
                <a:tc>
                  <a:txBody>
                    <a:bodyPr/>
                    <a:lstStyle/>
                    <a:p>
                      <a:pPr algn="l" fontAlgn="b"/>
                      <a:endParaRPr lang="en-US" sz="1600" b="0" i="0" u="none" strike="noStrike" dirty="0">
                        <a:solidFill>
                          <a:schemeClr val="tx1"/>
                        </a:solidFill>
                        <a:effectLst/>
                        <a:latin typeface="+mn-lt"/>
                      </a:endParaRPr>
                    </a:p>
                  </a:txBody>
                  <a:tcPr marL="9525" marR="9525" marT="9525" marB="0" anchor="b">
                    <a:solidFill>
                      <a:schemeClr val="bg1"/>
                    </a:solidFill>
                  </a:tcPr>
                </a:tc>
                <a:extLst>
                  <a:ext uri="{0D108BD9-81ED-4DB2-BD59-A6C34878D82A}">
                    <a16:rowId xmlns:a16="http://schemas.microsoft.com/office/drawing/2014/main" val="4232133080"/>
                  </a:ext>
                </a:extLst>
              </a:tr>
              <a:tr h="303279">
                <a:tc>
                  <a:txBody>
                    <a:bodyPr/>
                    <a:lstStyle/>
                    <a:p>
                      <a:pPr algn="l" fontAlgn="b"/>
                      <a:r>
                        <a:rPr lang="en-US" sz="1600" b="1" i="0" u="none" strike="noStrike" dirty="0">
                          <a:solidFill>
                            <a:srgbClr val="000000"/>
                          </a:solidFill>
                          <a:effectLst/>
                          <a:latin typeface="+mn-lt"/>
                        </a:rPr>
                        <a:t>Confounders</a:t>
                      </a:r>
                    </a:p>
                  </a:txBody>
                  <a:tcPr marL="9525" marR="9525" marT="9525" marB="0" anchor="b">
                    <a:solidFill>
                      <a:schemeClr val="bg1"/>
                    </a:solidFill>
                  </a:tcPr>
                </a:tc>
                <a:tc>
                  <a:txBody>
                    <a:bodyPr/>
                    <a:lstStyle/>
                    <a:p>
                      <a:pPr algn="r" fontAlgn="b"/>
                      <a:endParaRPr lang="en-US" sz="16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endParaRPr lang="en-US" sz="16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endParaRPr lang="en-US" sz="16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endParaRPr lang="en-US" sz="1600" b="0" i="0" u="none" strike="noStrike" dirty="0">
                        <a:solidFill>
                          <a:schemeClr val="tx1"/>
                        </a:solidFill>
                        <a:effectLst/>
                        <a:latin typeface="+mn-lt"/>
                      </a:endParaRPr>
                    </a:p>
                  </a:txBody>
                  <a:tcPr marL="9525" marR="9525" marT="9525" marB="0" anchor="b">
                    <a:solidFill>
                      <a:schemeClr val="bg1"/>
                    </a:solidFill>
                  </a:tcPr>
                </a:tc>
                <a:tc>
                  <a:txBody>
                    <a:bodyPr/>
                    <a:lstStyle/>
                    <a:p>
                      <a:pPr algn="l" fontAlgn="b"/>
                      <a:endParaRPr lang="en-US" sz="16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endParaRPr lang="en-US" sz="1600" b="0" i="0" u="none" strike="noStrike" dirty="0">
                        <a:solidFill>
                          <a:schemeClr val="tx1"/>
                        </a:solidFill>
                        <a:effectLst/>
                        <a:latin typeface="+mn-lt"/>
                      </a:endParaRPr>
                    </a:p>
                  </a:txBody>
                  <a:tcPr marL="9525" marR="9525" marT="9525" marB="0" anchor="b">
                    <a:solidFill>
                      <a:schemeClr val="bg1"/>
                    </a:solidFill>
                  </a:tcPr>
                </a:tc>
                <a:tc>
                  <a:txBody>
                    <a:bodyPr/>
                    <a:lstStyle/>
                    <a:p>
                      <a:pPr algn="l" fontAlgn="b"/>
                      <a:endParaRPr lang="en-US" sz="1600" b="0" i="0" u="none" strike="noStrike" dirty="0">
                        <a:solidFill>
                          <a:schemeClr val="tx1"/>
                        </a:solidFill>
                        <a:effectLst/>
                        <a:latin typeface="+mn-lt"/>
                      </a:endParaRPr>
                    </a:p>
                  </a:txBody>
                  <a:tcPr marL="9525" marR="9525" marT="9525" marB="0" anchor="b">
                    <a:solidFill>
                      <a:schemeClr val="bg1"/>
                    </a:solidFill>
                  </a:tcPr>
                </a:tc>
                <a:extLst>
                  <a:ext uri="{0D108BD9-81ED-4DB2-BD59-A6C34878D82A}">
                    <a16:rowId xmlns:a16="http://schemas.microsoft.com/office/drawing/2014/main" val="976083148"/>
                  </a:ext>
                </a:extLst>
              </a:tr>
              <a:tr h="303279">
                <a:tc>
                  <a:txBody>
                    <a:bodyPr/>
                    <a:lstStyle/>
                    <a:p>
                      <a:pPr algn="r" fontAlgn="b"/>
                      <a:r>
                        <a:rPr lang="en-US" sz="1600" b="1" i="0" u="none" strike="noStrike" dirty="0">
                          <a:solidFill>
                            <a:srgbClr val="000000"/>
                          </a:solidFill>
                          <a:effectLst/>
                          <a:latin typeface="+mn-lt"/>
                        </a:rPr>
                        <a:t>Age </a:t>
                      </a:r>
                      <a:r>
                        <a:rPr lang="en-US" sz="1600" b="0" i="0" u="none" strike="noStrike" dirty="0">
                          <a:solidFill>
                            <a:srgbClr val="000000"/>
                          </a:solidFill>
                          <a:effectLst/>
                          <a:latin typeface="+mn-lt"/>
                        </a:rPr>
                        <a:t> </a:t>
                      </a:r>
                      <a:endParaRPr lang="en-US" sz="1600" b="1" i="0" u="none" strike="noStrike" dirty="0">
                        <a:solidFill>
                          <a:srgbClr val="000000"/>
                        </a:solidFill>
                        <a:effectLst/>
                        <a:latin typeface="+mn-lt"/>
                      </a:endParaRP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-0.0107</a:t>
                      </a: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0.003</a:t>
                      </a: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-0.383</a:t>
                      </a: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0.7019</a:t>
                      </a:r>
                    </a:p>
                  </a:txBody>
                  <a:tcPr marL="9525" marR="9525" marT="9525" marB="0" anchor="b">
                    <a:solidFill>
                      <a:schemeClr val="bg1"/>
                    </a:solidFill>
                  </a:tcPr>
                </a:tc>
                <a:tc>
                  <a:txBody>
                    <a:bodyPr/>
                    <a:lstStyle/>
                    <a:p>
                      <a:pPr algn="l" fontAlgn="b"/>
                      <a:r>
                        <a:rPr lang="en-US" sz="1600" b="0" i="0" u="none" strike="noStrike" dirty="0">
                          <a:solidFill>
                            <a:schemeClr val="tx1"/>
                          </a:solidFill>
                          <a:effectLst/>
                          <a:latin typeface="+mn-lt"/>
                        </a:rPr>
                        <a:t> </a:t>
                      </a:r>
                    </a:p>
                  </a:txBody>
                  <a:tcPr marL="9525" marR="9525" marT="9525" marB="0" anchor="b">
                    <a:solidFill>
                      <a:schemeClr val="bg1"/>
                    </a:solidFill>
                  </a:tcPr>
                </a:tc>
                <a:tc>
                  <a:txBody>
                    <a:bodyPr/>
                    <a:lstStyle/>
                    <a:p>
                      <a:pPr algn="r" fontAlgn="b"/>
                      <a:endParaRPr lang="en-US" sz="1600" b="0" i="0" u="none" strike="noStrike" dirty="0">
                        <a:solidFill>
                          <a:schemeClr val="tx1"/>
                        </a:solidFill>
                        <a:effectLst/>
                        <a:latin typeface="+mn-lt"/>
                      </a:endParaRPr>
                    </a:p>
                  </a:txBody>
                  <a:tcPr marL="9525" marR="9525" marT="9525" marB="0" anchor="b">
                    <a:solidFill>
                      <a:schemeClr val="bg1"/>
                    </a:solidFill>
                  </a:tcPr>
                </a:tc>
                <a:tc>
                  <a:txBody>
                    <a:bodyPr/>
                    <a:lstStyle/>
                    <a:p>
                      <a:pPr algn="l" fontAlgn="b"/>
                      <a:endParaRPr lang="en-US" sz="1600" b="0" i="0" u="none" strike="noStrike" dirty="0">
                        <a:solidFill>
                          <a:schemeClr val="tx1"/>
                        </a:solidFill>
                        <a:effectLst/>
                        <a:latin typeface="+mn-lt"/>
                      </a:endParaRPr>
                    </a:p>
                  </a:txBody>
                  <a:tcPr marL="9525" marR="9525" marT="9525" marB="0" anchor="b">
                    <a:solidFill>
                      <a:schemeClr val="bg1"/>
                    </a:solidFill>
                  </a:tcPr>
                </a:tc>
                <a:extLst>
                  <a:ext uri="{0D108BD9-81ED-4DB2-BD59-A6C34878D82A}">
                    <a16:rowId xmlns:a16="http://schemas.microsoft.com/office/drawing/2014/main" val="235844515"/>
                  </a:ext>
                </a:extLst>
              </a:tr>
              <a:tr h="303279">
                <a:tc>
                  <a:txBody>
                    <a:bodyPr/>
                    <a:lstStyle/>
                    <a:p>
                      <a:pPr algn="r" fontAlgn="b"/>
                      <a:r>
                        <a:rPr lang="en-US" sz="1600" b="1" i="0" u="none" strike="noStrike" dirty="0">
                          <a:solidFill>
                            <a:srgbClr val="000000"/>
                          </a:solidFill>
                          <a:effectLst/>
                          <a:latin typeface="+mn-lt"/>
                        </a:rPr>
                        <a:t>Gender </a:t>
                      </a:r>
                      <a:r>
                        <a:rPr lang="en-US" sz="1600" b="0" i="0" u="none" strike="noStrike" dirty="0">
                          <a:solidFill>
                            <a:srgbClr val="000000"/>
                          </a:solidFill>
                          <a:effectLst/>
                          <a:latin typeface="+mn-lt"/>
                        </a:rPr>
                        <a:t>(</a:t>
                      </a:r>
                      <a:r>
                        <a:rPr lang="en-US" sz="1600" b="0" i="1" u="none" strike="noStrike" dirty="0">
                          <a:solidFill>
                            <a:srgbClr val="000000"/>
                          </a:solidFill>
                          <a:effectLst/>
                          <a:latin typeface="+mn-lt"/>
                        </a:rPr>
                        <a:t>Male vs. Female vs. Other</a:t>
                      </a:r>
                      <a:r>
                        <a:rPr lang="en-US" sz="1600" b="0" i="0" u="none" strike="noStrike" dirty="0">
                          <a:solidFill>
                            <a:srgbClr val="000000"/>
                          </a:solidFill>
                          <a:effectLst/>
                          <a:latin typeface="+mn-lt"/>
                        </a:rPr>
                        <a:t>)  </a:t>
                      </a:r>
                      <a:endParaRPr lang="en-US" sz="1600" b="1" i="0" u="none" strike="noStrike" dirty="0">
                        <a:solidFill>
                          <a:srgbClr val="000000"/>
                        </a:solidFill>
                        <a:effectLst/>
                        <a:latin typeface="+mn-lt"/>
                      </a:endParaRP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-0.2656</a:t>
                      </a: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0.064</a:t>
                      </a: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-4.123</a:t>
                      </a:r>
                    </a:p>
                  </a:txBody>
                  <a:tcPr marL="9525" marR="9525" marT="9525" marB="0" anchor="b">
                    <a:solidFill>
                      <a:schemeClr val="bg1"/>
                    </a:solidFill>
                  </a:tcPr>
                </a:tc>
                <a:tc>
                  <a:txBody>
                    <a:bodyPr/>
                    <a:lstStyle/>
                    <a:p>
                      <a:pPr algn="r" fontAlgn="b"/>
                      <a:r>
                        <a:rPr lang="en-US" sz="1600" b="0" i="0" u="none" strike="noStrike" dirty="0">
                          <a:solidFill>
                            <a:schemeClr val="tx1"/>
                          </a:solidFill>
                          <a:effectLst/>
                          <a:highlight>
                            <a:srgbClr val="FFFF00"/>
                          </a:highlight>
                          <a:latin typeface="+mn-lt"/>
                        </a:rPr>
                        <a:t>&lt;0.001</a:t>
                      </a:r>
                    </a:p>
                  </a:txBody>
                  <a:tcPr marL="9525" marR="9525" marT="9525" marB="0" anchor="b">
                    <a:solidFill>
                      <a:schemeClr val="bg1"/>
                    </a:solidFill>
                  </a:tcPr>
                </a:tc>
                <a:tc>
                  <a:txBody>
                    <a:bodyPr/>
                    <a:lstStyle/>
                    <a:p>
                      <a:pPr algn="l" fontAlgn="b"/>
                      <a:r>
                        <a:rPr lang="en-US" sz="1600" b="0" i="0" u="none" strike="noStrike" dirty="0">
                          <a:solidFill>
                            <a:schemeClr val="tx1"/>
                          </a:solidFill>
                          <a:effectLst/>
                          <a:latin typeface="+mn-lt"/>
                        </a:rPr>
                        <a:t>*</a:t>
                      </a:r>
                    </a:p>
                  </a:txBody>
                  <a:tcPr marL="9525" marR="9525" marT="9525" marB="0" anchor="b">
                    <a:solidFill>
                      <a:schemeClr val="bg1"/>
                    </a:solidFill>
                  </a:tcPr>
                </a:tc>
                <a:tc>
                  <a:txBody>
                    <a:bodyPr/>
                    <a:lstStyle/>
                    <a:p>
                      <a:pPr algn="r" fontAlgn="b"/>
                      <a:endParaRPr lang="en-US" sz="1600" b="0" i="0" u="none" strike="noStrike" dirty="0">
                        <a:solidFill>
                          <a:schemeClr val="tx1"/>
                        </a:solidFill>
                        <a:effectLst/>
                        <a:latin typeface="+mn-lt"/>
                      </a:endParaRPr>
                    </a:p>
                  </a:txBody>
                  <a:tcPr marL="9525" marR="9525" marT="9525" marB="0" anchor="b">
                    <a:solidFill>
                      <a:schemeClr val="bg1"/>
                    </a:solidFill>
                  </a:tcPr>
                </a:tc>
                <a:tc>
                  <a:txBody>
                    <a:bodyPr/>
                    <a:lstStyle/>
                    <a:p>
                      <a:pPr algn="l" fontAlgn="b"/>
                      <a:endParaRPr lang="en-US" sz="1600" b="0" i="0" u="none" strike="noStrike" dirty="0">
                        <a:solidFill>
                          <a:schemeClr val="tx1"/>
                        </a:solidFill>
                        <a:effectLst/>
                        <a:latin typeface="+mn-lt"/>
                      </a:endParaRPr>
                    </a:p>
                  </a:txBody>
                  <a:tcPr marL="9525" marR="9525" marT="9525" marB="0" anchor="b">
                    <a:solidFill>
                      <a:schemeClr val="bg1"/>
                    </a:solidFill>
                  </a:tcPr>
                </a:tc>
                <a:extLst>
                  <a:ext uri="{0D108BD9-81ED-4DB2-BD59-A6C34878D82A}">
                    <a16:rowId xmlns:a16="http://schemas.microsoft.com/office/drawing/2014/main" val="721889943"/>
                  </a:ext>
                </a:extLst>
              </a:tr>
              <a:tr h="303279">
                <a:tc>
                  <a:txBody>
                    <a:bodyPr/>
                    <a:lstStyle/>
                    <a:p>
                      <a:pPr algn="r" fontAlgn="b"/>
                      <a:r>
                        <a:rPr lang="en-US" sz="1600" b="1" i="0" u="none" strike="noStrike" dirty="0">
                          <a:solidFill>
                            <a:srgbClr val="000000"/>
                          </a:solidFill>
                          <a:effectLst/>
                          <a:latin typeface="+mn-lt"/>
                        </a:rPr>
                        <a:t>Race</a:t>
                      </a:r>
                      <a:r>
                        <a:rPr lang="en-US" sz="1600" b="0" i="0" u="none" strike="noStrike" dirty="0">
                          <a:solidFill>
                            <a:srgbClr val="000000"/>
                          </a:solidFill>
                          <a:effectLst/>
                          <a:latin typeface="+mn-lt"/>
                        </a:rPr>
                        <a:t> (</a:t>
                      </a:r>
                      <a:r>
                        <a:rPr lang="en-US" sz="1600" b="0" i="1" u="none" strike="noStrike" dirty="0">
                          <a:solidFill>
                            <a:srgbClr val="000000"/>
                          </a:solidFill>
                          <a:effectLst/>
                          <a:latin typeface="+mn-lt"/>
                        </a:rPr>
                        <a:t>White vs. Non-white</a:t>
                      </a:r>
                      <a:r>
                        <a:rPr lang="en-US" sz="1600" b="0" i="0" u="none" strike="noStrike" dirty="0">
                          <a:solidFill>
                            <a:srgbClr val="000000"/>
                          </a:solidFill>
                          <a:effectLst/>
                          <a:latin typeface="+mn-lt"/>
                        </a:rPr>
                        <a:t>)</a:t>
                      </a:r>
                      <a:r>
                        <a:rPr lang="en-US" sz="1600" b="1" i="0" u="none" strike="noStrike" dirty="0">
                          <a:solidFill>
                            <a:srgbClr val="000000"/>
                          </a:solidFill>
                          <a:effectLst/>
                          <a:latin typeface="+mn-lt"/>
                        </a:rPr>
                        <a:t> </a:t>
                      </a: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0.1512</a:t>
                      </a: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0.077</a:t>
                      </a: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1.952</a:t>
                      </a: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0.0512</a:t>
                      </a:r>
                    </a:p>
                  </a:txBody>
                  <a:tcPr marL="9525" marR="9525" marT="9525" marB="0" anchor="b">
                    <a:solidFill>
                      <a:schemeClr val="bg1"/>
                    </a:solidFill>
                  </a:tcPr>
                </a:tc>
                <a:tc>
                  <a:txBody>
                    <a:bodyPr/>
                    <a:lstStyle/>
                    <a:p>
                      <a:pPr algn="l" fontAlgn="b"/>
                      <a:r>
                        <a:rPr lang="en-US" sz="1600" b="0" i="0" u="none" strike="noStrike" dirty="0">
                          <a:solidFill>
                            <a:schemeClr val="tx1"/>
                          </a:solidFill>
                          <a:effectLst/>
                          <a:latin typeface="+mn-lt"/>
                        </a:rPr>
                        <a:t> </a:t>
                      </a:r>
                    </a:p>
                  </a:txBody>
                  <a:tcPr marL="9525" marR="9525" marT="9525" marB="0" anchor="b">
                    <a:solidFill>
                      <a:schemeClr val="bg1"/>
                    </a:solidFill>
                  </a:tcPr>
                </a:tc>
                <a:tc>
                  <a:txBody>
                    <a:bodyPr/>
                    <a:lstStyle/>
                    <a:p>
                      <a:pPr algn="r" fontAlgn="b"/>
                      <a:endParaRPr lang="en-US" sz="1600" b="0" i="0" u="none" strike="noStrike" dirty="0">
                        <a:solidFill>
                          <a:schemeClr val="tx1"/>
                        </a:solidFill>
                        <a:effectLst/>
                        <a:latin typeface="+mn-lt"/>
                      </a:endParaRPr>
                    </a:p>
                  </a:txBody>
                  <a:tcPr marL="9525" marR="9525" marT="9525" marB="0" anchor="b">
                    <a:solidFill>
                      <a:schemeClr val="bg1"/>
                    </a:solidFill>
                  </a:tcPr>
                </a:tc>
                <a:tc>
                  <a:txBody>
                    <a:bodyPr/>
                    <a:lstStyle/>
                    <a:p>
                      <a:pPr algn="l" fontAlgn="b"/>
                      <a:endParaRPr lang="en-US" sz="1600" b="0" i="0" u="none" strike="noStrike" dirty="0">
                        <a:solidFill>
                          <a:schemeClr val="tx1"/>
                        </a:solidFill>
                        <a:effectLst/>
                        <a:latin typeface="+mn-lt"/>
                      </a:endParaRPr>
                    </a:p>
                  </a:txBody>
                  <a:tcPr marL="9525" marR="9525" marT="9525" marB="0" anchor="b">
                    <a:solidFill>
                      <a:schemeClr val="bg1"/>
                    </a:solidFill>
                  </a:tcPr>
                </a:tc>
                <a:extLst>
                  <a:ext uri="{0D108BD9-81ED-4DB2-BD59-A6C34878D82A}">
                    <a16:rowId xmlns:a16="http://schemas.microsoft.com/office/drawing/2014/main" val="1240106232"/>
                  </a:ext>
                </a:extLst>
              </a:tr>
              <a:tr h="303279">
                <a:tc>
                  <a:txBody>
                    <a:bodyPr/>
                    <a:lstStyle/>
                    <a:p>
                      <a:pPr algn="r" fontAlgn="b"/>
                      <a:r>
                        <a:rPr lang="en-US" sz="1600" b="1" i="0" u="none" strike="noStrike" dirty="0">
                          <a:solidFill>
                            <a:srgbClr val="000000"/>
                          </a:solidFill>
                          <a:effectLst/>
                          <a:latin typeface="+mn-lt"/>
                        </a:rPr>
                        <a:t>Income</a:t>
                      </a: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&lt;0.001</a:t>
                      </a: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&lt;0.001</a:t>
                      </a: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-1.655</a:t>
                      </a:r>
                    </a:p>
                  </a:txBody>
                  <a:tcPr marL="9525" marR="9525" marT="9525" marB="0" anchor="b">
                    <a:solidFill>
                      <a:schemeClr val="bg1"/>
                    </a:solidFill>
                  </a:tcPr>
                </a:tc>
                <a:tc>
                  <a:txBody>
                    <a:bodyPr/>
                    <a:lstStyle/>
                    <a:p>
                      <a:pPr algn="r" fontAlgn="b"/>
                      <a:r>
                        <a:rPr lang="en-US" sz="1600" b="0" i="0" u="none" strike="noStrike" dirty="0">
                          <a:solidFill>
                            <a:schemeClr val="tx1"/>
                          </a:solidFill>
                          <a:effectLst/>
                          <a:latin typeface="+mn-lt"/>
                        </a:rPr>
                        <a:t>0.0981</a:t>
                      </a:r>
                    </a:p>
                  </a:txBody>
                  <a:tcPr marL="9525" marR="9525" marT="9525" marB="0" anchor="b">
                    <a:solidFill>
                      <a:schemeClr val="bg1"/>
                    </a:solidFill>
                  </a:tcPr>
                </a:tc>
                <a:tc>
                  <a:txBody>
                    <a:bodyPr/>
                    <a:lstStyle/>
                    <a:p>
                      <a:pPr algn="r" fontAlgn="b"/>
                      <a:endParaRPr lang="en-US" sz="16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endParaRPr lang="en-US" sz="1600" b="0" i="0" u="none" strike="noStrike" dirty="0">
                        <a:solidFill>
                          <a:schemeClr val="tx1"/>
                        </a:solidFill>
                        <a:effectLst/>
                        <a:latin typeface="+mn-lt"/>
                      </a:endParaRPr>
                    </a:p>
                  </a:txBody>
                  <a:tcPr marL="9525" marR="9525" marT="9525" marB="0" anchor="b">
                    <a:solidFill>
                      <a:schemeClr val="bg1"/>
                    </a:solidFill>
                  </a:tcPr>
                </a:tc>
                <a:tc>
                  <a:txBody>
                    <a:bodyPr/>
                    <a:lstStyle/>
                    <a:p>
                      <a:pPr algn="l" fontAlgn="b"/>
                      <a:endParaRPr lang="en-US" sz="1600" b="0" i="0" u="none" strike="noStrike" dirty="0">
                        <a:solidFill>
                          <a:schemeClr val="tx1"/>
                        </a:solidFill>
                        <a:effectLst/>
                        <a:latin typeface="+mn-lt"/>
                      </a:endParaRPr>
                    </a:p>
                  </a:txBody>
                  <a:tcPr marL="9525" marR="9525" marT="9525" marB="0" anchor="b">
                    <a:solidFill>
                      <a:schemeClr val="bg1"/>
                    </a:solidFill>
                  </a:tcPr>
                </a:tc>
                <a:extLst>
                  <a:ext uri="{0D108BD9-81ED-4DB2-BD59-A6C34878D82A}">
                    <a16:rowId xmlns:a16="http://schemas.microsoft.com/office/drawing/2014/main" val="305186341"/>
                  </a:ext>
                </a:extLst>
              </a:tr>
              <a:tr h="303279">
                <a:tc>
                  <a:txBody>
                    <a:bodyPr/>
                    <a:lstStyle/>
                    <a:p>
                      <a:pPr algn="l" fontAlgn="b"/>
                      <a:r>
                        <a:rPr lang="en-US" sz="1400" u="none" strike="noStrike" dirty="0">
                          <a:effectLst/>
                          <a:latin typeface="+mn-lt"/>
                        </a:rPr>
                        <a:t>*Denotes p-value &lt; 0.05</a:t>
                      </a:r>
                      <a:endParaRPr lang="en-US" sz="1400" b="0" i="0" u="none" strike="noStrike" dirty="0">
                        <a:solidFill>
                          <a:srgbClr val="000000"/>
                        </a:solidFill>
                        <a:effectLst/>
                        <a:latin typeface="+mn-lt"/>
                      </a:endParaRPr>
                    </a:p>
                  </a:txBody>
                  <a:tcPr marL="9525" marR="9525" marT="9525" marB="0" anchor="b">
                    <a:solidFill>
                      <a:schemeClr val="bg1"/>
                    </a:solidFill>
                  </a:tcPr>
                </a:tc>
                <a:tc>
                  <a:txBody>
                    <a:bodyPr/>
                    <a:lstStyle/>
                    <a:p>
                      <a:pPr algn="l" fontAlgn="b"/>
                      <a:endParaRPr lang="en-US" sz="1600" b="0" i="0" u="none" strike="noStrike" dirty="0">
                        <a:solidFill>
                          <a:srgbClr val="000000"/>
                        </a:solidFill>
                        <a:effectLst/>
                        <a:latin typeface="+mn-lt"/>
                      </a:endParaRPr>
                    </a:p>
                  </a:txBody>
                  <a:tcPr marL="9525" marR="9525" marT="9525" marB="0" anchor="b">
                    <a:solidFill>
                      <a:schemeClr val="bg1"/>
                    </a:solidFill>
                  </a:tcPr>
                </a:tc>
                <a:tc>
                  <a:txBody>
                    <a:bodyPr/>
                    <a:lstStyle/>
                    <a:p>
                      <a:pPr algn="r" fontAlgn="b"/>
                      <a:endParaRPr lang="en-US" sz="1600" b="0" i="0" u="none" strike="noStrike" dirty="0">
                        <a:solidFill>
                          <a:srgbClr val="000000"/>
                        </a:solidFill>
                        <a:effectLst/>
                        <a:latin typeface="+mn-lt"/>
                      </a:endParaRPr>
                    </a:p>
                  </a:txBody>
                  <a:tcPr marL="9525" marR="9525" marT="9525" marB="0" anchor="b">
                    <a:solidFill>
                      <a:schemeClr val="bg1"/>
                    </a:solidFill>
                  </a:tcPr>
                </a:tc>
                <a:tc>
                  <a:txBody>
                    <a:bodyPr/>
                    <a:lstStyle/>
                    <a:p>
                      <a:pPr algn="r" fontAlgn="b"/>
                      <a:endParaRPr lang="en-US" sz="1600" b="0" i="0" u="none" strike="noStrike" dirty="0">
                        <a:solidFill>
                          <a:srgbClr val="000000"/>
                        </a:solidFill>
                        <a:effectLst/>
                        <a:latin typeface="+mn-lt"/>
                      </a:endParaRPr>
                    </a:p>
                  </a:txBody>
                  <a:tcPr marL="9525" marR="9525" marT="9525" marB="0" anchor="b">
                    <a:solidFill>
                      <a:schemeClr val="bg1"/>
                    </a:solidFill>
                  </a:tcPr>
                </a:tc>
                <a:tc>
                  <a:txBody>
                    <a:bodyPr/>
                    <a:lstStyle/>
                    <a:p>
                      <a:pPr algn="r" fontAlgn="b"/>
                      <a:endParaRPr lang="en-US" sz="1600" b="0" i="0" u="none" strike="noStrike" dirty="0">
                        <a:solidFill>
                          <a:srgbClr val="000000"/>
                        </a:solidFill>
                        <a:effectLst/>
                        <a:latin typeface="+mn-lt"/>
                      </a:endParaRPr>
                    </a:p>
                  </a:txBody>
                  <a:tcPr marL="9525" marR="9525" marT="9525" marB="0" anchor="b">
                    <a:solidFill>
                      <a:schemeClr val="bg1"/>
                    </a:solidFill>
                  </a:tcPr>
                </a:tc>
                <a:tc>
                  <a:txBody>
                    <a:bodyPr/>
                    <a:lstStyle/>
                    <a:p>
                      <a:pPr algn="r" fontAlgn="b"/>
                      <a:endParaRPr lang="en-US" sz="1600" b="0" i="0" u="none" strike="noStrike" dirty="0">
                        <a:solidFill>
                          <a:srgbClr val="000000"/>
                        </a:solidFill>
                        <a:effectLst/>
                        <a:latin typeface="+mn-lt"/>
                      </a:endParaRPr>
                    </a:p>
                  </a:txBody>
                  <a:tcPr marL="9525" marR="9525" marT="9525" marB="0" anchor="b">
                    <a:solidFill>
                      <a:schemeClr val="bg1"/>
                    </a:solidFill>
                  </a:tcPr>
                </a:tc>
                <a:tc>
                  <a:txBody>
                    <a:bodyPr/>
                    <a:lstStyle/>
                    <a:p>
                      <a:pPr algn="r" fontAlgn="b"/>
                      <a:endParaRPr lang="en-US" sz="1600" b="0" i="0" u="none" strike="noStrike" dirty="0">
                        <a:solidFill>
                          <a:srgbClr val="000000"/>
                        </a:solidFill>
                        <a:effectLst/>
                        <a:latin typeface="+mn-lt"/>
                      </a:endParaRPr>
                    </a:p>
                  </a:txBody>
                  <a:tcPr marL="9525" marR="9525" marT="9525" marB="0" anchor="b">
                    <a:solidFill>
                      <a:schemeClr val="bg1"/>
                    </a:solidFill>
                  </a:tcPr>
                </a:tc>
                <a:tc>
                  <a:txBody>
                    <a:bodyPr/>
                    <a:lstStyle/>
                    <a:p>
                      <a:pPr algn="l" fontAlgn="b"/>
                      <a:endParaRPr lang="en-US" sz="1600" b="0" i="0" u="none" strike="noStrike" dirty="0">
                        <a:solidFill>
                          <a:srgbClr val="000000"/>
                        </a:solidFill>
                        <a:effectLst/>
                        <a:latin typeface="+mn-lt"/>
                      </a:endParaRPr>
                    </a:p>
                  </a:txBody>
                  <a:tcPr marL="9525" marR="9525" marT="9525" marB="0" anchor="b">
                    <a:solidFill>
                      <a:schemeClr val="bg1"/>
                    </a:solidFill>
                  </a:tcPr>
                </a:tc>
                <a:extLst>
                  <a:ext uri="{0D108BD9-81ED-4DB2-BD59-A6C34878D82A}">
                    <a16:rowId xmlns:a16="http://schemas.microsoft.com/office/drawing/2014/main" val="3229945434"/>
                  </a:ext>
                </a:extLst>
              </a:tr>
              <a:tr h="543347">
                <a:tc gridSpan="8">
                  <a:txBody>
                    <a:bodyPr/>
                    <a:lstStyle/>
                    <a:p>
                      <a:pPr algn="ctr" fontAlgn="b"/>
                      <a:endParaRPr lang="en-US" sz="1800" b="0" i="0" u="none" strike="noStrike" dirty="0">
                        <a:solidFill>
                          <a:srgbClr val="000000"/>
                        </a:solidFill>
                        <a:effectLst/>
                        <a:latin typeface="+mn-lt"/>
                      </a:endParaRPr>
                    </a:p>
                  </a:txBody>
                  <a:tcPr marL="9525" marR="9525" marT="9525" marB="0" anchor="b">
                    <a:solidFill>
                      <a:schemeClr val="bg1"/>
                    </a:solidFill>
                  </a:tcPr>
                </a:tc>
                <a:tc hMerge="1">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hMerge="1">
                  <a:txBody>
                    <a:bodyPr/>
                    <a:lstStyle/>
                    <a:p>
                      <a:endParaRPr lang="en-US"/>
                    </a:p>
                  </a:txBody>
                  <a:tcPr/>
                </a:tc>
                <a:tc hMerge="1">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hMerge="1">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hMerge="1">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hMerge="1">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hMerge="1">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367356542"/>
                  </a:ext>
                </a:extLst>
              </a:tr>
            </a:tbl>
          </a:graphicData>
        </a:graphic>
      </p:graphicFrame>
      <p:sp>
        <p:nvSpPr>
          <p:cNvPr id="4" name="AutoShape 2">
            <a:extLst>
              <a:ext uri="{FF2B5EF4-FFF2-40B4-BE49-F238E27FC236}">
                <a16:creationId xmlns:a16="http://schemas.microsoft.com/office/drawing/2014/main" id="{4EA9C1D2-A54B-F1A0-7FBC-F09AA5FA57C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039763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7BD64-2BAA-8E22-DD2F-076E20062FD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3DB2D09-3363-7120-1F3A-3E1969A52117}"/>
              </a:ext>
            </a:extLst>
          </p:cNvPr>
          <p:cNvSpPr txBox="1"/>
          <p:nvPr/>
        </p:nvSpPr>
        <p:spPr>
          <a:xfrm>
            <a:off x="0" y="-32219"/>
            <a:ext cx="12192000" cy="1200329"/>
          </a:xfrm>
          <a:prstGeom prst="rect">
            <a:avLst/>
          </a:prstGeom>
          <a:solidFill>
            <a:srgbClr val="FF8300"/>
          </a:solidFill>
        </p:spPr>
        <p:txBody>
          <a:bodyPr wrap="square" lIns="91440" tIns="45720" rIns="91440" bIns="45720" rtlCol="0" anchor="t">
            <a:spAutoFit/>
          </a:bodyPr>
          <a:lstStyle/>
          <a:p>
            <a:pPr algn="ctr"/>
            <a:r>
              <a:rPr lang="en-US" sz="2400" b="1" dirty="0">
                <a:ea typeface="+mn-lt"/>
                <a:cs typeface="+mn-lt"/>
              </a:rPr>
              <a:t>MULITPLE LINEAR REGRESSION </a:t>
            </a:r>
            <a:endParaRPr lang="en-US" sz="2400" dirty="0">
              <a:ea typeface="+mn-lt"/>
              <a:cs typeface="+mn-lt"/>
            </a:endParaRPr>
          </a:p>
          <a:p>
            <a:pPr algn="ctr"/>
            <a:r>
              <a:rPr lang="en-US" sz="2400" b="1" dirty="0">
                <a:ea typeface="+mn-lt"/>
                <a:cs typeface="+mn-lt"/>
              </a:rPr>
              <a:t>Regression Analysis Model Risk Factors </a:t>
            </a:r>
          </a:p>
          <a:p>
            <a:pPr algn="ctr"/>
            <a:r>
              <a:rPr lang="en-US" sz="2400" b="1" dirty="0">
                <a:ea typeface="+mn-lt"/>
                <a:cs typeface="+mn-lt"/>
              </a:rPr>
              <a:t>(adjusted for confounders)</a:t>
            </a:r>
          </a:p>
        </p:txBody>
      </p:sp>
      <p:sp>
        <p:nvSpPr>
          <p:cNvPr id="4" name="TextBox 3">
            <a:extLst>
              <a:ext uri="{FF2B5EF4-FFF2-40B4-BE49-F238E27FC236}">
                <a16:creationId xmlns:a16="http://schemas.microsoft.com/office/drawing/2014/main" id="{B1FC0467-3EDC-BF05-7AD9-D7EB955A6967}"/>
              </a:ext>
            </a:extLst>
          </p:cNvPr>
          <p:cNvSpPr txBox="1"/>
          <p:nvPr/>
        </p:nvSpPr>
        <p:spPr>
          <a:xfrm>
            <a:off x="266621" y="1269471"/>
            <a:ext cx="11658758" cy="4478149"/>
          </a:xfrm>
          <a:prstGeom prst="rect">
            <a:avLst/>
          </a:prstGeom>
          <a:noFill/>
        </p:spPr>
        <p:txBody>
          <a:bodyPr wrap="square">
            <a:spAutoFit/>
          </a:bodyPr>
          <a:lstStyle/>
          <a:p>
            <a:pPr algn="ctr" fontAlgn="b"/>
            <a:r>
              <a:rPr lang="en-US" sz="2250" b="1" u="none" strike="noStrike" dirty="0">
                <a:solidFill>
                  <a:schemeClr val="tx1"/>
                </a:solidFill>
                <a:effectLst/>
                <a:latin typeface="Calibri" panose="020F0502020204030204" pitchFamily="34" charset="0"/>
                <a:cs typeface="Calibri" panose="020F0502020204030204" pitchFamily="34" charset="0"/>
              </a:rPr>
              <a:t>Interpretation Statements</a:t>
            </a:r>
          </a:p>
          <a:p>
            <a:pPr algn="ctr" fontAlgn="b"/>
            <a:endParaRPr lang="en-US" sz="2250" b="1" u="none" strike="noStrike" dirty="0">
              <a:solidFill>
                <a:schemeClr val="tx1"/>
              </a:solidFill>
              <a:effectLst/>
              <a:latin typeface="Calibri" panose="020F0502020204030204" pitchFamily="34" charset="0"/>
              <a:cs typeface="Calibri" panose="020F0502020204030204" pitchFamily="34" charset="0"/>
            </a:endParaRPr>
          </a:p>
          <a:p>
            <a:pPr marL="0" marR="0" lvl="0" algn="l">
              <a:spcBef>
                <a:spcPts val="0"/>
              </a:spcBef>
              <a:spcAft>
                <a:spcPts val="0"/>
              </a:spcAft>
              <a:buNone/>
            </a:pPr>
            <a:r>
              <a:rPr lang="en-US" sz="2250" b="0" i="0" u="none" strike="noStrike" noProof="0" dirty="0">
                <a:solidFill>
                  <a:srgbClr val="000000"/>
                </a:solidFill>
                <a:effectLst/>
                <a:latin typeface="Calibri" panose="020F0502020204030204" pitchFamily="34" charset="0"/>
                <a:cs typeface="Calibri" panose="020F0502020204030204" pitchFamily="34" charset="0"/>
              </a:rPr>
              <a:t>There is </a:t>
            </a:r>
            <a:r>
              <a:rPr lang="en-US" sz="2250" b="1" i="0" u="none" strike="noStrike" noProof="0" dirty="0">
                <a:solidFill>
                  <a:srgbClr val="000000"/>
                </a:solidFill>
                <a:effectLst/>
                <a:latin typeface="Calibri" panose="020F0502020204030204" pitchFamily="34" charset="0"/>
                <a:cs typeface="Calibri" panose="020F0502020204030204" pitchFamily="34" charset="0"/>
              </a:rPr>
              <a:t>a correlation </a:t>
            </a:r>
            <a:r>
              <a:rPr lang="en-US" sz="2250" b="0" i="0" u="none" strike="noStrike" noProof="0" dirty="0">
                <a:solidFill>
                  <a:srgbClr val="000000"/>
                </a:solidFill>
                <a:effectLst/>
                <a:latin typeface="Calibri" panose="020F0502020204030204" pitchFamily="34" charset="0"/>
                <a:cs typeface="Calibri" panose="020F0502020204030204" pitchFamily="34" charset="0"/>
              </a:rPr>
              <a:t>between Alcohol and Drug </a:t>
            </a:r>
            <a:r>
              <a:rPr lang="en-US" sz="2250" dirty="0">
                <a:solidFill>
                  <a:srgbClr val="000000"/>
                </a:solidFill>
                <a:latin typeface="Calibri" panose="020F0502020204030204" pitchFamily="34" charset="0"/>
                <a:cs typeface="Calibri" panose="020F0502020204030204" pitchFamily="34" charset="0"/>
              </a:rPr>
              <a:t>A</a:t>
            </a:r>
            <a:r>
              <a:rPr lang="en-US" sz="2250" b="0" i="0" u="none" strike="noStrike" noProof="0" dirty="0" err="1">
                <a:solidFill>
                  <a:srgbClr val="000000"/>
                </a:solidFill>
                <a:effectLst/>
                <a:latin typeface="Calibri" panose="020F0502020204030204" pitchFamily="34" charset="0"/>
                <a:cs typeface="Calibri" panose="020F0502020204030204" pitchFamily="34" charset="0"/>
              </a:rPr>
              <a:t>buse</a:t>
            </a:r>
            <a:r>
              <a:rPr lang="en-US" sz="2250" b="0" i="0" u="none" strike="noStrike" noProof="0" dirty="0">
                <a:solidFill>
                  <a:srgbClr val="000000"/>
                </a:solidFill>
                <a:effectLst/>
                <a:latin typeface="Calibri" panose="020F0502020204030204" pitchFamily="34" charset="0"/>
                <a:cs typeface="Calibri" panose="020F0502020204030204" pitchFamily="34" charset="0"/>
              </a:rPr>
              <a:t> Risk and</a:t>
            </a:r>
            <a:r>
              <a:rPr lang="en-US" sz="2250" u="none" strike="noStrike" dirty="0">
                <a:effectLst/>
                <a:latin typeface="Calibri" panose="020F0502020204030204" pitchFamily="34" charset="0"/>
                <a:cs typeface="Calibri" panose="020F0502020204030204" pitchFamily="34" charset="0"/>
              </a:rPr>
              <a:t> the Risk </a:t>
            </a:r>
            <a:r>
              <a:rPr lang="en-US" sz="2250" dirty="0">
                <a:latin typeface="Calibri" panose="020F0502020204030204" pitchFamily="34" charset="0"/>
                <a:cs typeface="Calibri" panose="020F0502020204030204" pitchFamily="34" charset="0"/>
              </a:rPr>
              <a:t>F</a:t>
            </a:r>
            <a:r>
              <a:rPr lang="en-US" sz="2250" u="none" strike="noStrike" dirty="0">
                <a:effectLst/>
                <a:latin typeface="Calibri" panose="020F0502020204030204" pitchFamily="34" charset="0"/>
                <a:cs typeface="Calibri" panose="020F0502020204030204" pitchFamily="34" charset="0"/>
              </a:rPr>
              <a:t>actors  </a:t>
            </a:r>
            <a:r>
              <a:rPr lang="en-US" sz="2250" b="0" i="0" u="none" strike="noStrike" noProof="0" dirty="0">
                <a:solidFill>
                  <a:srgbClr val="000000"/>
                </a:solidFill>
                <a:effectLst/>
                <a:latin typeface="Calibri" panose="020F0502020204030204" pitchFamily="34" charset="0"/>
                <a:cs typeface="Calibri" panose="020F0502020204030204" pitchFamily="34" charset="0"/>
              </a:rPr>
              <a:t>(R = 0.5122). </a:t>
            </a:r>
          </a:p>
          <a:p>
            <a:pPr marL="0" marR="0" lvl="0" algn="l">
              <a:spcBef>
                <a:spcPts val="0"/>
              </a:spcBef>
              <a:spcAft>
                <a:spcPts val="0"/>
              </a:spcAft>
              <a:buNone/>
            </a:pPr>
            <a:endParaRPr lang="en-US" sz="2250" b="0" i="0" u="none" strike="noStrike" noProof="0" dirty="0">
              <a:solidFill>
                <a:srgbClr val="000000"/>
              </a:solidFill>
              <a:effectLst/>
              <a:latin typeface="Calibri" panose="020F0502020204030204" pitchFamily="34" charset="0"/>
              <a:cs typeface="Calibri" panose="020F0502020204030204" pitchFamily="34" charset="0"/>
            </a:endParaRPr>
          </a:p>
          <a:p>
            <a:pPr marL="0" marR="0" lvl="0" algn="l">
              <a:spcBef>
                <a:spcPts val="0"/>
              </a:spcBef>
              <a:spcAft>
                <a:spcPts val="0"/>
              </a:spcAft>
              <a:buNone/>
            </a:pPr>
            <a:r>
              <a:rPr lang="en-US" sz="2250" b="1" i="0" u="none" strike="noStrike" noProof="0" dirty="0">
                <a:solidFill>
                  <a:srgbClr val="000000"/>
                </a:solidFill>
                <a:effectLst/>
                <a:latin typeface="Calibri" panose="020F0502020204030204" pitchFamily="34" charset="0"/>
                <a:cs typeface="Calibri" panose="020F0502020204030204" pitchFamily="34" charset="0"/>
              </a:rPr>
              <a:t>26.2 % of the variance </a:t>
            </a:r>
            <a:r>
              <a:rPr lang="en-US" sz="2250" b="0" i="0" u="none" strike="noStrike" noProof="0" dirty="0">
                <a:solidFill>
                  <a:srgbClr val="000000"/>
                </a:solidFill>
                <a:effectLst/>
                <a:latin typeface="Calibri" panose="020F0502020204030204" pitchFamily="34" charset="0"/>
                <a:cs typeface="Calibri" panose="020F0502020204030204" pitchFamily="34" charset="0"/>
              </a:rPr>
              <a:t>in Alcohol and Drug Abuse Risk is explained </a:t>
            </a:r>
            <a:r>
              <a:rPr lang="en-US" sz="2250" u="none" strike="noStrike" dirty="0">
                <a:effectLst/>
                <a:latin typeface="Calibri" panose="020F0502020204030204" pitchFamily="34" charset="0"/>
                <a:cs typeface="Calibri" panose="020F0502020204030204" pitchFamily="34" charset="0"/>
              </a:rPr>
              <a:t>by the Risk </a:t>
            </a:r>
            <a:r>
              <a:rPr lang="en-US" sz="2250" dirty="0">
                <a:latin typeface="Calibri" panose="020F0502020204030204" pitchFamily="34" charset="0"/>
                <a:cs typeface="Calibri" panose="020F0502020204030204" pitchFamily="34" charset="0"/>
              </a:rPr>
              <a:t>F</a:t>
            </a:r>
            <a:r>
              <a:rPr lang="en-US" sz="2250" u="none" strike="noStrike" dirty="0">
                <a:effectLst/>
                <a:latin typeface="Calibri" panose="020F0502020204030204" pitchFamily="34" charset="0"/>
                <a:cs typeface="Calibri" panose="020F0502020204030204" pitchFamily="34" charset="0"/>
              </a:rPr>
              <a:t>actors.</a:t>
            </a:r>
            <a:endParaRPr lang="en-US" sz="2250" b="0" i="0" u="none" strike="noStrike" noProof="0" dirty="0">
              <a:solidFill>
                <a:srgbClr val="000000"/>
              </a:solidFill>
              <a:effectLst/>
              <a:latin typeface="Calibri" panose="020F0502020204030204" pitchFamily="34" charset="0"/>
              <a:cs typeface="Calibri" panose="020F0502020204030204" pitchFamily="34" charset="0"/>
            </a:endParaRPr>
          </a:p>
          <a:p>
            <a:pPr algn="l" fontAlgn="b"/>
            <a:endParaRPr lang="en-US" sz="2250" dirty="0">
              <a:solidFill>
                <a:srgbClr val="000000"/>
              </a:solidFill>
              <a:latin typeface="Calibri" panose="020F0502020204030204" pitchFamily="34" charset="0"/>
              <a:cs typeface="Calibri" panose="020F0502020204030204" pitchFamily="34" charset="0"/>
            </a:endParaRPr>
          </a:p>
          <a:p>
            <a:pPr algn="l" fontAlgn="b"/>
            <a:r>
              <a:rPr lang="en-US" sz="2250" b="0" i="0" u="none" strike="noStrike" dirty="0">
                <a:solidFill>
                  <a:srgbClr val="000000"/>
                </a:solidFill>
                <a:effectLst/>
                <a:latin typeface="Calibri" panose="020F0502020204030204" pitchFamily="34" charset="0"/>
                <a:cs typeface="Calibri" panose="020F0502020204030204" pitchFamily="34" charset="0"/>
              </a:rPr>
              <a:t>The Risk F</a:t>
            </a:r>
            <a:r>
              <a:rPr lang="en-US" sz="2250" dirty="0">
                <a:solidFill>
                  <a:srgbClr val="000000"/>
                </a:solidFill>
                <a:latin typeface="Calibri" panose="020F0502020204030204" pitchFamily="34" charset="0"/>
                <a:cs typeface="Calibri" panose="020F0502020204030204" pitchFamily="34" charset="0"/>
              </a:rPr>
              <a:t>actors </a:t>
            </a:r>
            <a:r>
              <a:rPr lang="en-US" sz="2250" b="0" i="0" u="none" strike="noStrike" dirty="0">
                <a:solidFill>
                  <a:srgbClr val="000000"/>
                </a:solidFill>
                <a:effectLst/>
                <a:latin typeface="Calibri" panose="020F0502020204030204" pitchFamily="34" charset="0"/>
                <a:cs typeface="Calibri" panose="020F0502020204030204" pitchFamily="34" charset="0"/>
              </a:rPr>
              <a:t>are </a:t>
            </a:r>
            <a:r>
              <a:rPr lang="en-US" sz="2250" b="1" i="0" u="none" strike="noStrike" dirty="0">
                <a:solidFill>
                  <a:srgbClr val="000000"/>
                </a:solidFill>
                <a:effectLst/>
                <a:latin typeface="Calibri" panose="020F0502020204030204" pitchFamily="34" charset="0"/>
                <a:cs typeface="Calibri" panose="020F0502020204030204" pitchFamily="34" charset="0"/>
              </a:rPr>
              <a:t>independently associated </a:t>
            </a:r>
            <a:r>
              <a:rPr lang="en-US" sz="2250" b="0" i="0" u="none" strike="noStrike" dirty="0">
                <a:solidFill>
                  <a:srgbClr val="000000"/>
                </a:solidFill>
                <a:effectLst/>
                <a:latin typeface="Calibri" panose="020F0502020204030204" pitchFamily="34" charset="0"/>
                <a:cs typeface="Calibri" panose="020F0502020204030204" pitchFamily="34" charset="0"/>
              </a:rPr>
              <a:t>with </a:t>
            </a:r>
            <a:r>
              <a:rPr lang="en-US" sz="2250" dirty="0">
                <a:solidFill>
                  <a:srgbClr val="000000"/>
                </a:solidFill>
                <a:latin typeface="Calibri" panose="020F0502020204030204" pitchFamily="34" charset="0"/>
                <a:cs typeface="Calibri" panose="020F0502020204030204" pitchFamily="34" charset="0"/>
              </a:rPr>
              <a:t>A</a:t>
            </a:r>
            <a:r>
              <a:rPr lang="en-US" sz="2250" b="0" i="0" u="none" strike="noStrike" dirty="0">
                <a:solidFill>
                  <a:srgbClr val="000000"/>
                </a:solidFill>
                <a:effectLst/>
                <a:latin typeface="Calibri" panose="020F0502020204030204" pitchFamily="34" charset="0"/>
                <a:cs typeface="Calibri" panose="020F0502020204030204" pitchFamily="34" charset="0"/>
              </a:rPr>
              <a:t>lcohol and Drug Abuse Risk (p &lt; 0.001).</a:t>
            </a:r>
          </a:p>
          <a:p>
            <a:pPr algn="l" fontAlgn="b"/>
            <a:endParaRPr lang="en-US" sz="2250" dirty="0">
              <a:solidFill>
                <a:srgbClr val="000000"/>
              </a:solidFill>
              <a:latin typeface="Calibri" panose="020F0502020204030204" pitchFamily="34" charset="0"/>
              <a:cs typeface="Calibri" panose="020F0502020204030204" pitchFamily="34" charset="0"/>
            </a:endParaRPr>
          </a:p>
          <a:p>
            <a:pPr fontAlgn="b"/>
            <a:r>
              <a:rPr lang="en-US" sz="2250" dirty="0">
                <a:solidFill>
                  <a:srgbClr val="000000"/>
                </a:solidFill>
                <a:latin typeface="Calibri" panose="020F0502020204030204" pitchFamily="34" charset="0"/>
                <a:cs typeface="Calibri" panose="020F0502020204030204" pitchFamily="34" charset="0"/>
              </a:rPr>
              <a:t>Among the Risk Factors, </a:t>
            </a:r>
            <a:r>
              <a:rPr lang="en-US" sz="2250" b="1" dirty="0">
                <a:solidFill>
                  <a:srgbClr val="000000"/>
                </a:solidFill>
                <a:latin typeface="Calibri" panose="020F0502020204030204" pitchFamily="34" charset="0"/>
                <a:cs typeface="Calibri" panose="020F0502020204030204" pitchFamily="34" charset="0"/>
              </a:rPr>
              <a:t>Daily Stress </a:t>
            </a:r>
            <a:r>
              <a:rPr lang="en-US" sz="2250" b="0" i="0" u="none" strike="noStrike" dirty="0">
                <a:solidFill>
                  <a:srgbClr val="000000"/>
                </a:solidFill>
                <a:effectLst/>
                <a:latin typeface="Calibri" panose="020F0502020204030204" pitchFamily="34" charset="0"/>
                <a:cs typeface="Calibri" panose="020F0502020204030204" pitchFamily="34" charset="0"/>
              </a:rPr>
              <a:t>contributes the greatest to the variance (0.129) to Alcohol and Drug Abuse Risk.</a:t>
            </a:r>
          </a:p>
          <a:p>
            <a:pPr fontAlgn="b"/>
            <a:endParaRPr lang="en-US" sz="2400" dirty="0">
              <a:solidFill>
                <a:srgbClr val="000000"/>
              </a:solidFill>
              <a:latin typeface="Calibri" panose="020F0502020204030204" pitchFamily="34" charset="0"/>
              <a:cs typeface="Calibri" panose="020F0502020204030204" pitchFamily="34" charset="0"/>
            </a:endParaRPr>
          </a:p>
          <a:p>
            <a:pPr algn="l" fontAlgn="b"/>
            <a:endParaRPr lang="en-US" dirty="0">
              <a:solidFill>
                <a:srgbClr val="000000"/>
              </a:solidFill>
              <a:latin typeface="Calibri" panose="020F0502020204030204" pitchFamily="34" charset="0"/>
              <a:cs typeface="Calibri" panose="020F0502020204030204" pitchFamily="34" charset="0"/>
            </a:endParaRPr>
          </a:p>
          <a:p>
            <a:pPr algn="l" fontAlgn="b"/>
            <a:endParaRPr lang="en-US" sz="1800" b="0" i="0" u="none" strike="noStrike" dirty="0">
              <a:solidFill>
                <a:srgbClr val="000000"/>
              </a:solidFill>
              <a:effectLst/>
              <a:latin typeface="+mn-lt"/>
            </a:endParaRPr>
          </a:p>
        </p:txBody>
      </p:sp>
    </p:spTree>
    <p:extLst>
      <p:ext uri="{BB962C8B-B14F-4D97-AF65-F5344CB8AC3E}">
        <p14:creationId xmlns:p14="http://schemas.microsoft.com/office/powerpoint/2010/main" val="29687297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7BD64-2BAA-8E22-DD2F-076E20062FD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3DB2D09-3363-7120-1F3A-3E1969A52117}"/>
              </a:ext>
            </a:extLst>
          </p:cNvPr>
          <p:cNvSpPr txBox="1"/>
          <p:nvPr/>
        </p:nvSpPr>
        <p:spPr>
          <a:xfrm>
            <a:off x="0" y="-32219"/>
            <a:ext cx="12192000" cy="1200329"/>
          </a:xfrm>
          <a:prstGeom prst="rect">
            <a:avLst/>
          </a:prstGeom>
          <a:solidFill>
            <a:srgbClr val="FF8300"/>
          </a:solidFill>
        </p:spPr>
        <p:txBody>
          <a:bodyPr wrap="square" lIns="91440" tIns="45720" rIns="91440" bIns="45720" rtlCol="0" anchor="t">
            <a:spAutoFit/>
          </a:bodyPr>
          <a:lstStyle/>
          <a:p>
            <a:pPr algn="ctr"/>
            <a:r>
              <a:rPr lang="en-US" sz="2400" b="1" dirty="0">
                <a:ea typeface="+mn-lt"/>
                <a:cs typeface="+mn-lt"/>
              </a:rPr>
              <a:t>MULITPLE LINEAR REGRESSION </a:t>
            </a:r>
            <a:endParaRPr lang="en-US" sz="2400" dirty="0">
              <a:ea typeface="+mn-lt"/>
              <a:cs typeface="+mn-lt"/>
            </a:endParaRPr>
          </a:p>
          <a:p>
            <a:pPr algn="ctr"/>
            <a:r>
              <a:rPr lang="en-US" sz="2400" b="1" dirty="0">
                <a:ea typeface="+mn-lt"/>
                <a:cs typeface="+mn-lt"/>
              </a:rPr>
              <a:t>Regression Analysis Model Risk Factors </a:t>
            </a:r>
          </a:p>
          <a:p>
            <a:pPr algn="ctr"/>
            <a:r>
              <a:rPr lang="en-US" sz="2400" b="1" dirty="0">
                <a:ea typeface="+mn-lt"/>
                <a:cs typeface="+mn-lt"/>
              </a:rPr>
              <a:t>(adjusted for confounders)</a:t>
            </a:r>
          </a:p>
        </p:txBody>
      </p:sp>
      <p:sp>
        <p:nvSpPr>
          <p:cNvPr id="4" name="TextBox 3">
            <a:extLst>
              <a:ext uri="{FF2B5EF4-FFF2-40B4-BE49-F238E27FC236}">
                <a16:creationId xmlns:a16="http://schemas.microsoft.com/office/drawing/2014/main" id="{B1FC0467-3EDC-BF05-7AD9-D7EB955A6967}"/>
              </a:ext>
            </a:extLst>
          </p:cNvPr>
          <p:cNvSpPr txBox="1"/>
          <p:nvPr/>
        </p:nvSpPr>
        <p:spPr>
          <a:xfrm>
            <a:off x="449564" y="1401993"/>
            <a:ext cx="11457829" cy="5201424"/>
          </a:xfrm>
          <a:prstGeom prst="rect">
            <a:avLst/>
          </a:prstGeom>
          <a:noFill/>
        </p:spPr>
        <p:txBody>
          <a:bodyPr wrap="square">
            <a:spAutoFit/>
          </a:bodyPr>
          <a:lstStyle/>
          <a:p>
            <a:pPr algn="ctr" fontAlgn="b"/>
            <a:r>
              <a:rPr lang="en-US" sz="1850" b="1" u="none" strike="noStrike" dirty="0">
                <a:solidFill>
                  <a:schemeClr val="tx1"/>
                </a:solidFill>
                <a:effectLst/>
                <a:latin typeface="Calibri" panose="020F0502020204030204" pitchFamily="34" charset="0"/>
                <a:cs typeface="Calibri" panose="020F0502020204030204" pitchFamily="34" charset="0"/>
              </a:rPr>
              <a:t>Interpretation Statements</a:t>
            </a:r>
          </a:p>
          <a:p>
            <a:pPr algn="ctr" fontAlgn="b"/>
            <a:endParaRPr lang="en-US" sz="1850" b="1" u="none" strike="noStrike" dirty="0">
              <a:solidFill>
                <a:schemeClr val="tx1"/>
              </a:solidFill>
              <a:effectLst/>
              <a:latin typeface="Calibri" panose="020F0502020204030204" pitchFamily="34" charset="0"/>
              <a:cs typeface="Calibri" panose="020F0502020204030204" pitchFamily="34" charset="0"/>
            </a:endParaRPr>
          </a:p>
          <a:p>
            <a:pPr fontAlgn="b"/>
            <a:r>
              <a:rPr lang="en-US" sz="1850" dirty="0">
                <a:solidFill>
                  <a:srgbClr val="000000"/>
                </a:solidFill>
                <a:latin typeface="Calibri" panose="020F0502020204030204" pitchFamily="34" charset="0"/>
                <a:cs typeface="Calibri" panose="020F0502020204030204" pitchFamily="34" charset="0"/>
              </a:rPr>
              <a:t>After adjusting for </a:t>
            </a:r>
            <a:r>
              <a:rPr lang="en-US" sz="1850" u="none" strike="noStrike" dirty="0">
                <a:effectLst/>
                <a:latin typeface="Calibri" panose="020F0502020204030204" pitchFamily="34" charset="0"/>
                <a:cs typeface="Calibri" panose="020F0502020204030204" pitchFamily="34" charset="0"/>
              </a:rPr>
              <a:t>Daily Stress, Loneliness, Moral Injury, Self-Stigmatization, Suicide Risk, and History of Traumatic Brain Injury, </a:t>
            </a:r>
            <a:r>
              <a:rPr lang="en-US" sz="1850" b="1" u="none" strike="noStrike" dirty="0">
                <a:effectLst/>
                <a:latin typeface="Calibri" panose="020F0502020204030204" pitchFamily="34" charset="0"/>
                <a:cs typeface="Calibri" panose="020F0502020204030204" pitchFamily="34" charset="0"/>
              </a:rPr>
              <a:t>Combat Exposure is significantly associated </a:t>
            </a:r>
            <a:r>
              <a:rPr lang="en-US" sz="1850" u="none" strike="noStrike" dirty="0">
                <a:effectLst/>
                <a:latin typeface="Calibri" panose="020F0502020204030204" pitchFamily="34" charset="0"/>
                <a:cs typeface="Calibri" panose="020F0502020204030204" pitchFamily="34" charset="0"/>
              </a:rPr>
              <a:t>with Alcohol and Drug Risk Abuse (p </a:t>
            </a:r>
            <a:r>
              <a:rPr lang="en-US" sz="1850" dirty="0">
                <a:latin typeface="Calibri" panose="020F0502020204030204" pitchFamily="34" charset="0"/>
                <a:cs typeface="Calibri" panose="020F0502020204030204" pitchFamily="34" charset="0"/>
              </a:rPr>
              <a:t>=</a:t>
            </a:r>
            <a:r>
              <a:rPr lang="en-US" sz="1850" u="none" strike="noStrike" dirty="0">
                <a:effectLst/>
                <a:latin typeface="Calibri" panose="020F0502020204030204" pitchFamily="34" charset="0"/>
                <a:cs typeface="Calibri" panose="020F0502020204030204" pitchFamily="34" charset="0"/>
              </a:rPr>
              <a:t> 0.047).</a:t>
            </a:r>
            <a:endParaRPr lang="en-US" sz="1850" dirty="0">
              <a:solidFill>
                <a:srgbClr val="000000"/>
              </a:solidFill>
              <a:latin typeface="Calibri" panose="020F0502020204030204" pitchFamily="34" charset="0"/>
              <a:cs typeface="Calibri" panose="020F0502020204030204" pitchFamily="34" charset="0"/>
            </a:endParaRPr>
          </a:p>
          <a:p>
            <a:pPr fontAlgn="b"/>
            <a:endParaRPr lang="en-US" sz="1850" dirty="0">
              <a:solidFill>
                <a:srgbClr val="000000"/>
              </a:solidFill>
              <a:latin typeface="Calibri" panose="020F0502020204030204" pitchFamily="34" charset="0"/>
              <a:cs typeface="Calibri" panose="020F0502020204030204" pitchFamily="34" charset="0"/>
            </a:endParaRPr>
          </a:p>
          <a:p>
            <a:pPr fontAlgn="b"/>
            <a:r>
              <a:rPr lang="en-US" sz="1850" dirty="0">
                <a:solidFill>
                  <a:srgbClr val="000000"/>
                </a:solidFill>
                <a:latin typeface="Calibri" panose="020F0502020204030204" pitchFamily="34" charset="0"/>
                <a:cs typeface="Calibri" panose="020F0502020204030204" pitchFamily="34" charset="0"/>
              </a:rPr>
              <a:t>After adjusting for </a:t>
            </a:r>
            <a:r>
              <a:rPr lang="en-US" sz="1850" u="none" strike="noStrike" dirty="0">
                <a:effectLst/>
                <a:latin typeface="Calibri" panose="020F0502020204030204" pitchFamily="34" charset="0"/>
                <a:cs typeface="Calibri" panose="020F0502020204030204" pitchFamily="34" charset="0"/>
              </a:rPr>
              <a:t>Combat Exposure, Loneliness, Moral Injury, Self-Stigmatization, Suicide Risk, and History of Traumatic Brain Injury, </a:t>
            </a:r>
            <a:r>
              <a:rPr lang="en-US" sz="1850" b="1" u="none" strike="noStrike" dirty="0">
                <a:effectLst/>
                <a:latin typeface="Calibri" panose="020F0502020204030204" pitchFamily="34" charset="0"/>
                <a:cs typeface="Calibri" panose="020F0502020204030204" pitchFamily="34" charset="0"/>
              </a:rPr>
              <a:t> Daily Stress is significantly associated </a:t>
            </a:r>
            <a:r>
              <a:rPr lang="en-US" sz="1850" u="none" strike="noStrike" dirty="0">
                <a:effectLst/>
                <a:latin typeface="Calibri" panose="020F0502020204030204" pitchFamily="34" charset="0"/>
                <a:cs typeface="Calibri" panose="020F0502020204030204" pitchFamily="34" charset="0"/>
              </a:rPr>
              <a:t>with Alcohol and Drug Risk Abuse (p &lt; 0.001).</a:t>
            </a:r>
            <a:endParaRPr lang="en-US" sz="1850" dirty="0">
              <a:solidFill>
                <a:srgbClr val="000000"/>
              </a:solidFill>
              <a:latin typeface="Calibri" panose="020F0502020204030204" pitchFamily="34" charset="0"/>
              <a:cs typeface="Calibri" panose="020F0502020204030204" pitchFamily="34" charset="0"/>
            </a:endParaRPr>
          </a:p>
          <a:p>
            <a:pPr fontAlgn="b"/>
            <a:endParaRPr lang="en-US" sz="1850" dirty="0">
              <a:solidFill>
                <a:srgbClr val="000000"/>
              </a:solidFill>
              <a:latin typeface="Calibri" panose="020F0502020204030204" pitchFamily="34" charset="0"/>
              <a:cs typeface="Calibri" panose="020F0502020204030204" pitchFamily="34" charset="0"/>
            </a:endParaRPr>
          </a:p>
          <a:p>
            <a:pPr fontAlgn="b"/>
            <a:r>
              <a:rPr lang="en-US" sz="1850" dirty="0">
                <a:solidFill>
                  <a:srgbClr val="000000"/>
                </a:solidFill>
                <a:latin typeface="Calibri" panose="020F0502020204030204" pitchFamily="34" charset="0"/>
                <a:cs typeface="Calibri" panose="020F0502020204030204" pitchFamily="34" charset="0"/>
              </a:rPr>
              <a:t>After adjusting for Combat Exposure, </a:t>
            </a:r>
            <a:r>
              <a:rPr lang="en-US" sz="1850" u="none" strike="noStrike" dirty="0">
                <a:effectLst/>
                <a:latin typeface="Calibri" panose="020F0502020204030204" pitchFamily="34" charset="0"/>
                <a:cs typeface="Calibri" panose="020F0502020204030204" pitchFamily="34" charset="0"/>
              </a:rPr>
              <a:t>Daily Stress, Moral Injury, Self-Stigmatization, Suicide Risk, and History of Traumatic Brain Injury, </a:t>
            </a:r>
            <a:r>
              <a:rPr lang="en-US" sz="1850" b="1" u="none" strike="noStrike" dirty="0">
                <a:effectLst/>
                <a:latin typeface="Calibri" panose="020F0502020204030204" pitchFamily="34" charset="0"/>
                <a:cs typeface="Calibri" panose="020F0502020204030204" pitchFamily="34" charset="0"/>
              </a:rPr>
              <a:t>Loneliness is significantly associated </a:t>
            </a:r>
            <a:r>
              <a:rPr lang="en-US" sz="1850" u="none" strike="noStrike" dirty="0">
                <a:effectLst/>
                <a:latin typeface="Calibri" panose="020F0502020204030204" pitchFamily="34" charset="0"/>
                <a:cs typeface="Calibri" panose="020F0502020204030204" pitchFamily="34" charset="0"/>
              </a:rPr>
              <a:t>with Alcohol and Drug Risk Abuse (p &lt; 0.0006).</a:t>
            </a:r>
          </a:p>
          <a:p>
            <a:pPr algn="l" fontAlgn="b"/>
            <a:endParaRPr lang="en-US" sz="1850" dirty="0">
              <a:solidFill>
                <a:srgbClr val="000000"/>
              </a:solidFill>
              <a:latin typeface="Calibri" panose="020F0502020204030204" pitchFamily="34" charset="0"/>
              <a:cs typeface="Calibri" panose="020F0502020204030204" pitchFamily="34" charset="0"/>
            </a:endParaRPr>
          </a:p>
          <a:p>
            <a:pPr fontAlgn="b"/>
            <a:r>
              <a:rPr lang="en-US" sz="1850" dirty="0">
                <a:solidFill>
                  <a:srgbClr val="000000"/>
                </a:solidFill>
                <a:latin typeface="Calibri" panose="020F0502020204030204" pitchFamily="34" charset="0"/>
                <a:cs typeface="Calibri" panose="020F0502020204030204" pitchFamily="34" charset="0"/>
              </a:rPr>
              <a:t>After adjusting for </a:t>
            </a:r>
            <a:r>
              <a:rPr lang="en-US" sz="1850" u="none" strike="noStrike" dirty="0">
                <a:effectLst/>
                <a:latin typeface="Calibri" panose="020F0502020204030204" pitchFamily="34" charset="0"/>
                <a:cs typeface="Calibri" panose="020F0502020204030204" pitchFamily="34" charset="0"/>
              </a:rPr>
              <a:t>Combat Exposure, Daily Stress, Loneliness, Self-Stigmatization, Suicide Risk, and History of Traumatic Brain Injury, </a:t>
            </a:r>
            <a:r>
              <a:rPr lang="en-US" sz="1850" b="1" u="none" strike="noStrike" dirty="0">
                <a:effectLst/>
                <a:latin typeface="Calibri" panose="020F0502020204030204" pitchFamily="34" charset="0"/>
                <a:cs typeface="Calibri" panose="020F0502020204030204" pitchFamily="34" charset="0"/>
              </a:rPr>
              <a:t> Moral Injury is significantly associated </a:t>
            </a:r>
            <a:r>
              <a:rPr lang="en-US" sz="1850" u="none" strike="noStrike" dirty="0">
                <a:effectLst/>
                <a:latin typeface="Calibri" panose="020F0502020204030204" pitchFamily="34" charset="0"/>
                <a:cs typeface="Calibri" panose="020F0502020204030204" pitchFamily="34" charset="0"/>
              </a:rPr>
              <a:t>with Alcohol and Drug Risk Abuse (p &lt; 0.001).</a:t>
            </a:r>
            <a:endParaRPr lang="en-US" sz="1850" dirty="0">
              <a:solidFill>
                <a:srgbClr val="000000"/>
              </a:solidFill>
              <a:latin typeface="Calibri" panose="020F0502020204030204" pitchFamily="34" charset="0"/>
              <a:cs typeface="Calibri" panose="020F0502020204030204" pitchFamily="34" charset="0"/>
            </a:endParaRPr>
          </a:p>
          <a:p>
            <a:pPr algn="l" fontAlgn="b"/>
            <a:endParaRPr lang="en-US" sz="1850" dirty="0">
              <a:solidFill>
                <a:srgbClr val="000000"/>
              </a:solidFill>
              <a:latin typeface="Calibri" panose="020F0502020204030204" pitchFamily="34" charset="0"/>
              <a:cs typeface="Calibri" panose="020F0502020204030204" pitchFamily="34" charset="0"/>
            </a:endParaRPr>
          </a:p>
          <a:p>
            <a:pPr fontAlgn="b"/>
            <a:r>
              <a:rPr lang="en-US" sz="1850" dirty="0">
                <a:solidFill>
                  <a:srgbClr val="000000"/>
                </a:solidFill>
                <a:latin typeface="Calibri" panose="020F0502020204030204" pitchFamily="34" charset="0"/>
                <a:cs typeface="Calibri" panose="020F0502020204030204" pitchFamily="34" charset="0"/>
              </a:rPr>
              <a:t>After adjusting for </a:t>
            </a:r>
            <a:r>
              <a:rPr lang="en-US" sz="1850" u="none" strike="noStrike" dirty="0">
                <a:effectLst/>
                <a:latin typeface="Calibri" panose="020F0502020204030204" pitchFamily="34" charset="0"/>
                <a:cs typeface="Calibri" panose="020F0502020204030204" pitchFamily="34" charset="0"/>
              </a:rPr>
              <a:t>Combat Exposure, Daily Stress, Loneliness, Moral Injury, Self-Stigmatization, and History of Traumatic Brain Injury, </a:t>
            </a:r>
            <a:r>
              <a:rPr lang="en-US" sz="1850" b="1" u="none" strike="noStrike" dirty="0">
                <a:effectLst/>
                <a:latin typeface="Calibri" panose="020F0502020204030204" pitchFamily="34" charset="0"/>
                <a:cs typeface="Calibri" panose="020F0502020204030204" pitchFamily="34" charset="0"/>
              </a:rPr>
              <a:t> Suicide Risk is significantly associated </a:t>
            </a:r>
            <a:r>
              <a:rPr lang="en-US" sz="1850" u="none" strike="noStrike" dirty="0">
                <a:effectLst/>
                <a:latin typeface="Calibri" panose="020F0502020204030204" pitchFamily="34" charset="0"/>
                <a:cs typeface="Calibri" panose="020F0502020204030204" pitchFamily="34" charset="0"/>
              </a:rPr>
              <a:t>with Alcohol and Drug Risk Abuse (p &lt; 0.001)</a:t>
            </a:r>
            <a:endParaRPr lang="en-US" sz="1850" dirty="0">
              <a:solidFill>
                <a:srgbClr val="000000"/>
              </a:solidFill>
              <a:latin typeface="Calibri" panose="020F0502020204030204" pitchFamily="34" charset="0"/>
              <a:cs typeface="Calibri" panose="020F0502020204030204" pitchFamily="34" charset="0"/>
            </a:endParaRPr>
          </a:p>
          <a:p>
            <a:pPr algn="l" fontAlgn="b"/>
            <a:endParaRPr lang="en-US" dirty="0">
              <a:solidFill>
                <a:srgbClr val="000000"/>
              </a:solidFill>
              <a:latin typeface="Calibri" panose="020F0502020204030204" pitchFamily="34" charset="0"/>
              <a:cs typeface="Calibri" panose="020F0502020204030204" pitchFamily="34" charset="0"/>
            </a:endParaRPr>
          </a:p>
          <a:p>
            <a:pPr algn="l" fontAlgn="b"/>
            <a:endParaRPr lang="en-US" sz="1800" b="0" i="0" u="none" strike="noStrike" dirty="0">
              <a:solidFill>
                <a:srgbClr val="000000"/>
              </a:solidFill>
              <a:effectLst/>
              <a:latin typeface="+mn-lt"/>
            </a:endParaRPr>
          </a:p>
        </p:txBody>
      </p:sp>
    </p:spTree>
    <p:extLst>
      <p:ext uri="{BB962C8B-B14F-4D97-AF65-F5344CB8AC3E}">
        <p14:creationId xmlns:p14="http://schemas.microsoft.com/office/powerpoint/2010/main" val="22349242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4A7EEB-A3FE-94EB-E636-EC432DA3FF5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413FB5F-E177-9CF6-E6EF-65886DC7ECA6}"/>
              </a:ext>
            </a:extLst>
          </p:cNvPr>
          <p:cNvSpPr txBox="1"/>
          <p:nvPr/>
        </p:nvSpPr>
        <p:spPr>
          <a:xfrm>
            <a:off x="0" y="1808043"/>
            <a:ext cx="6599583" cy="3016210"/>
          </a:xfrm>
          <a:prstGeom prst="rect">
            <a:avLst/>
          </a:prstGeom>
          <a:noFill/>
        </p:spPr>
        <p:txBody>
          <a:bodyPr wrap="square" rtlCol="0">
            <a:spAutoFit/>
          </a:bodyPr>
          <a:lstStyle/>
          <a:p>
            <a:pPr algn="ctr"/>
            <a:r>
              <a:rPr lang="en-US" sz="2200" b="1" baseline="-25000" dirty="0"/>
              <a:t> </a:t>
            </a:r>
            <a:r>
              <a:rPr lang="en-US" sz="2400" b="1" u="none" strike="noStrike" dirty="0">
                <a:effectLst/>
              </a:rPr>
              <a:t>Combat Exposure</a:t>
            </a:r>
          </a:p>
          <a:p>
            <a:pPr algn="ctr"/>
            <a:r>
              <a:rPr lang="en-US" sz="2400" b="1" u="none" strike="noStrike" dirty="0">
                <a:effectLst/>
              </a:rPr>
              <a:t>Daily Stress</a:t>
            </a:r>
          </a:p>
          <a:p>
            <a:pPr algn="ctr"/>
            <a:r>
              <a:rPr lang="en-US" sz="2400" b="1" u="none" strike="noStrike" dirty="0">
                <a:effectLst/>
              </a:rPr>
              <a:t>Loneliness</a:t>
            </a:r>
          </a:p>
          <a:p>
            <a:pPr algn="ctr"/>
            <a:r>
              <a:rPr lang="en-US" sz="2400" b="1" u="none" strike="noStrike" dirty="0">
                <a:effectLst/>
              </a:rPr>
              <a:t>Moral Injury</a:t>
            </a:r>
          </a:p>
          <a:p>
            <a:pPr algn="ctr"/>
            <a:r>
              <a:rPr lang="en-US" sz="2400" b="1" u="none" strike="noStrike" dirty="0">
                <a:effectLst/>
              </a:rPr>
              <a:t>Self-Stigmatization</a:t>
            </a:r>
          </a:p>
          <a:p>
            <a:pPr algn="ctr"/>
            <a:r>
              <a:rPr lang="en-US" sz="2400" b="1" u="none" strike="noStrike" dirty="0">
                <a:effectLst/>
              </a:rPr>
              <a:t>Suicide Risk</a:t>
            </a:r>
          </a:p>
          <a:p>
            <a:pPr algn="ctr"/>
            <a:r>
              <a:rPr lang="en-US" sz="2400" b="1" u="none" strike="noStrike" dirty="0">
                <a:effectLst/>
              </a:rPr>
              <a:t>History of Traumatic Brain Injury</a:t>
            </a:r>
            <a:endParaRPr lang="en-US" sz="2400" b="1" i="0" u="none" strike="noStrike" dirty="0">
              <a:solidFill>
                <a:srgbClr val="000000"/>
              </a:solidFill>
              <a:effectLst/>
              <a:latin typeface="Calibri" panose="020F0502020204030204" pitchFamily="34" charset="0"/>
            </a:endParaRPr>
          </a:p>
          <a:p>
            <a:pPr algn="ctr"/>
            <a:endParaRPr lang="en-US" sz="2200" b="1" dirty="0"/>
          </a:p>
        </p:txBody>
      </p:sp>
      <p:sp>
        <p:nvSpPr>
          <p:cNvPr id="3" name="TextBox 2">
            <a:extLst>
              <a:ext uri="{FF2B5EF4-FFF2-40B4-BE49-F238E27FC236}">
                <a16:creationId xmlns:a16="http://schemas.microsoft.com/office/drawing/2014/main" id="{170F618B-B6FF-C61C-77BF-6476B75E16AF}"/>
              </a:ext>
            </a:extLst>
          </p:cNvPr>
          <p:cNvSpPr txBox="1"/>
          <p:nvPr/>
        </p:nvSpPr>
        <p:spPr>
          <a:xfrm>
            <a:off x="0" y="0"/>
            <a:ext cx="12192000" cy="830997"/>
          </a:xfrm>
          <a:prstGeom prst="rect">
            <a:avLst/>
          </a:prstGeom>
          <a:solidFill>
            <a:srgbClr val="FF8300"/>
          </a:solidFill>
        </p:spPr>
        <p:txBody>
          <a:bodyPr wrap="square" lIns="91440" tIns="45720" rIns="91440" bIns="45720" rtlCol="0" anchor="t">
            <a:spAutoFit/>
          </a:bodyPr>
          <a:lstStyle/>
          <a:p>
            <a:pPr algn="ctr"/>
            <a:r>
              <a:rPr lang="en-US" sz="2400" b="1" dirty="0"/>
              <a:t>BUFFERING EFFECTS OF PROTECTIVE VS.RISK FACTORS </a:t>
            </a:r>
          </a:p>
          <a:p>
            <a:pPr algn="ctr"/>
            <a:r>
              <a:rPr lang="en-US" sz="2200" b="1" dirty="0"/>
              <a:t>(X</a:t>
            </a:r>
            <a:r>
              <a:rPr lang="en-US" sz="2200" b="1" baseline="-25000" dirty="0"/>
              <a:t>P1</a:t>
            </a:r>
            <a:r>
              <a:rPr lang="en-US" sz="2200" b="1" dirty="0"/>
              <a:t> through X</a:t>
            </a:r>
            <a:r>
              <a:rPr lang="en-US" sz="2200" b="1" baseline="-25000" dirty="0"/>
              <a:t>P7 </a:t>
            </a:r>
            <a:r>
              <a:rPr lang="en-US" sz="2200" b="1" dirty="0"/>
              <a:t>and X</a:t>
            </a:r>
            <a:r>
              <a:rPr lang="en-US" sz="2200" b="1" baseline="-25000" dirty="0"/>
              <a:t>N1</a:t>
            </a:r>
            <a:r>
              <a:rPr lang="en-US" sz="2200" b="1" dirty="0"/>
              <a:t> through X</a:t>
            </a:r>
            <a:r>
              <a:rPr lang="en-US" sz="2200" b="1" baseline="-25000" dirty="0"/>
              <a:t>N7</a:t>
            </a:r>
            <a:r>
              <a:rPr lang="en-US" sz="2200" b="1" dirty="0"/>
              <a:t>)</a:t>
            </a:r>
            <a:r>
              <a:rPr lang="en-US" sz="2200" b="1" baseline="-25000" dirty="0"/>
              <a:t> </a:t>
            </a:r>
            <a:endParaRPr lang="en-US" sz="2200" b="1" dirty="0"/>
          </a:p>
        </p:txBody>
      </p:sp>
      <p:sp>
        <p:nvSpPr>
          <p:cNvPr id="5" name="TextBox 4">
            <a:extLst>
              <a:ext uri="{FF2B5EF4-FFF2-40B4-BE49-F238E27FC236}">
                <a16:creationId xmlns:a16="http://schemas.microsoft.com/office/drawing/2014/main" id="{0045F5B6-DAD1-9521-2578-690B1E9392EB}"/>
              </a:ext>
            </a:extLst>
          </p:cNvPr>
          <p:cNvSpPr txBox="1"/>
          <p:nvPr/>
        </p:nvSpPr>
        <p:spPr>
          <a:xfrm>
            <a:off x="6846830" y="1808043"/>
            <a:ext cx="4456705" cy="2677656"/>
          </a:xfrm>
          <a:prstGeom prst="rect">
            <a:avLst/>
          </a:prstGeom>
          <a:noFill/>
        </p:spPr>
        <p:txBody>
          <a:bodyPr wrap="square">
            <a:spAutoFit/>
          </a:bodyPr>
          <a:lstStyle/>
          <a:p>
            <a:pPr algn="ctr"/>
            <a:r>
              <a:rPr lang="en-US" sz="2400" b="1" i="0" u="none" strike="noStrike" noProof="0" dirty="0">
                <a:solidFill>
                  <a:srgbClr val="000000"/>
                </a:solidFill>
                <a:effectLst/>
              </a:rPr>
              <a:t>Calling and Purpose</a:t>
            </a:r>
          </a:p>
          <a:p>
            <a:pPr algn="ctr"/>
            <a:r>
              <a:rPr lang="en-US" sz="2400" b="1" dirty="0">
                <a:solidFill>
                  <a:srgbClr val="000000"/>
                </a:solidFill>
              </a:rPr>
              <a:t>C</a:t>
            </a:r>
            <a:r>
              <a:rPr lang="en-US" sz="2400" b="1" i="0" u="none" strike="noStrike" noProof="0" dirty="0" err="1">
                <a:solidFill>
                  <a:srgbClr val="000000"/>
                </a:solidFill>
                <a:effectLst/>
              </a:rPr>
              <a:t>ommunity</a:t>
            </a:r>
            <a:r>
              <a:rPr lang="en-US" sz="2400" b="1" i="0" u="none" strike="noStrike" noProof="0" dirty="0">
                <a:solidFill>
                  <a:srgbClr val="000000"/>
                </a:solidFill>
                <a:effectLst/>
              </a:rPr>
              <a:t> Engagement</a:t>
            </a:r>
          </a:p>
          <a:p>
            <a:pPr algn="ctr"/>
            <a:r>
              <a:rPr lang="en-US" sz="2400" b="1" i="0" u="none" strike="noStrike" noProof="0" dirty="0">
                <a:solidFill>
                  <a:srgbClr val="000000"/>
                </a:solidFill>
                <a:effectLst/>
              </a:rPr>
              <a:t>Help-Seeking Behaviors</a:t>
            </a:r>
          </a:p>
          <a:p>
            <a:pPr algn="ctr"/>
            <a:r>
              <a:rPr lang="en-US" sz="2400" b="1" i="0" u="none" strike="noStrike" noProof="0" dirty="0">
                <a:solidFill>
                  <a:srgbClr val="000000"/>
                </a:solidFill>
                <a:effectLst/>
              </a:rPr>
              <a:t>Military Calling</a:t>
            </a:r>
          </a:p>
          <a:p>
            <a:pPr algn="ctr"/>
            <a:r>
              <a:rPr lang="en-US" sz="2400" b="1" i="0" u="none" strike="noStrike" noProof="0" dirty="0">
                <a:solidFill>
                  <a:srgbClr val="000000"/>
                </a:solidFill>
                <a:effectLst/>
              </a:rPr>
              <a:t>Quality of Life</a:t>
            </a:r>
          </a:p>
          <a:p>
            <a:pPr algn="ctr"/>
            <a:r>
              <a:rPr lang="en-US" sz="2400" b="1" i="0" u="none" strike="noStrike" noProof="0" dirty="0">
                <a:solidFill>
                  <a:srgbClr val="000000"/>
                </a:solidFill>
                <a:effectLst/>
              </a:rPr>
              <a:t>Public Service Motivation</a:t>
            </a:r>
          </a:p>
          <a:p>
            <a:pPr algn="ctr"/>
            <a:r>
              <a:rPr lang="en-US" sz="2400" b="1" i="0" u="none" strike="noStrike" noProof="0" dirty="0">
                <a:solidFill>
                  <a:srgbClr val="000000"/>
                </a:solidFill>
                <a:effectLst/>
              </a:rPr>
              <a:t>Overall Wellness</a:t>
            </a:r>
          </a:p>
        </p:txBody>
      </p:sp>
    </p:spTree>
    <p:extLst>
      <p:ext uri="{BB962C8B-B14F-4D97-AF65-F5344CB8AC3E}">
        <p14:creationId xmlns:p14="http://schemas.microsoft.com/office/powerpoint/2010/main" val="272716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725A5-37D7-97BC-5CC9-E6A645C0054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9FEFF1B-E50C-AC40-2E3A-88005FFEF5CB}"/>
              </a:ext>
            </a:extLst>
          </p:cNvPr>
          <p:cNvSpPr txBox="1"/>
          <p:nvPr/>
        </p:nvSpPr>
        <p:spPr>
          <a:xfrm>
            <a:off x="1215188" y="913181"/>
            <a:ext cx="10787626" cy="5786199"/>
          </a:xfrm>
          <a:prstGeom prst="rect">
            <a:avLst/>
          </a:prstGeom>
          <a:noFill/>
        </p:spPr>
        <p:txBody>
          <a:bodyPr wrap="square" lIns="91440" tIns="45720" rIns="91440" bIns="45720" anchor="t">
            <a:spAutoFit/>
          </a:bodyPr>
          <a:lstStyle/>
          <a:p>
            <a:r>
              <a:rPr lang="en-US" sz="2400" b="1" kern="1200" dirty="0">
                <a:effectLst/>
                <a:ea typeface="Calibri"/>
                <a:cs typeface="Times New Roman"/>
              </a:rPr>
              <a:t>H</a:t>
            </a:r>
            <a:r>
              <a:rPr lang="en-US" sz="2400" b="1" kern="1200" baseline="-25000" dirty="0">
                <a:effectLst/>
                <a:ea typeface="Calibri"/>
                <a:cs typeface="Times New Roman"/>
              </a:rPr>
              <a:t>o</a:t>
            </a:r>
            <a:r>
              <a:rPr lang="en-US" sz="2400" b="1" kern="1200" dirty="0">
                <a:effectLst/>
                <a:ea typeface="Calibri"/>
                <a:cs typeface="Times New Roman"/>
              </a:rPr>
              <a:t>:</a:t>
            </a:r>
            <a:r>
              <a:rPr lang="en-US" sz="2400" kern="1200" dirty="0">
                <a:effectLst/>
                <a:ea typeface="Calibri"/>
                <a:cs typeface="Times New Roman"/>
              </a:rPr>
              <a:t> Among veterans</a:t>
            </a:r>
            <a:r>
              <a:rPr lang="en-US" sz="2400" dirty="0">
                <a:ea typeface="Calibri"/>
                <a:cs typeface="Times New Roman"/>
              </a:rPr>
              <a:t>, the risk factors* are NOT independently associated </a:t>
            </a:r>
            <a:r>
              <a:rPr lang="en-US" sz="2400" kern="1200" dirty="0">
                <a:effectLst/>
                <a:ea typeface="Calibri"/>
                <a:cs typeface="Times New Roman"/>
              </a:rPr>
              <a:t>with </a:t>
            </a:r>
            <a:r>
              <a:rPr lang="en-US" sz="2400" dirty="0">
                <a:ea typeface="Calibri"/>
                <a:cs typeface="Times New Roman"/>
              </a:rPr>
              <a:t>alcohol and drug abuse risk</a:t>
            </a:r>
            <a:r>
              <a:rPr lang="en-US" sz="2400" kern="1200" dirty="0">
                <a:effectLst/>
                <a:ea typeface="Calibri"/>
                <a:cs typeface="Times New Roman"/>
              </a:rPr>
              <a:t>.</a:t>
            </a:r>
          </a:p>
          <a:p>
            <a:endParaRPr lang="en-US" sz="2400" dirty="0">
              <a:ea typeface="Calibri"/>
              <a:cs typeface="Times New Roman"/>
            </a:endParaRPr>
          </a:p>
          <a:p>
            <a:r>
              <a:rPr lang="en-US" sz="2400" b="1" kern="1200" dirty="0">
                <a:effectLst/>
                <a:ea typeface="Calibri"/>
                <a:cs typeface="Times New Roman"/>
              </a:rPr>
              <a:t>H</a:t>
            </a:r>
            <a:r>
              <a:rPr lang="en-US" sz="2400" b="1" kern="1200" baseline="-25000" dirty="0">
                <a:effectLst/>
                <a:ea typeface="Calibri"/>
                <a:cs typeface="Times New Roman"/>
              </a:rPr>
              <a:t>a</a:t>
            </a:r>
            <a:r>
              <a:rPr lang="en-US" sz="2400" b="1" kern="1200" dirty="0">
                <a:effectLst/>
                <a:ea typeface="Calibri"/>
                <a:cs typeface="Times New Roman"/>
              </a:rPr>
              <a:t>:</a:t>
            </a:r>
            <a:r>
              <a:rPr lang="en-US" sz="2400" kern="1200" dirty="0">
                <a:effectLst/>
                <a:ea typeface="Calibri"/>
                <a:cs typeface="Times New Roman"/>
              </a:rPr>
              <a:t> Among veterans</a:t>
            </a:r>
            <a:r>
              <a:rPr lang="en-US" sz="2400" dirty="0">
                <a:ea typeface="Calibri"/>
                <a:cs typeface="Times New Roman"/>
              </a:rPr>
              <a:t>, the risk factors* are independently associated </a:t>
            </a:r>
            <a:r>
              <a:rPr lang="en-US" sz="2400" kern="1200" dirty="0">
                <a:effectLst/>
                <a:ea typeface="Calibri"/>
                <a:cs typeface="Times New Roman"/>
              </a:rPr>
              <a:t>with </a:t>
            </a:r>
            <a:r>
              <a:rPr lang="en-US" sz="2400" dirty="0">
                <a:ea typeface="Calibri"/>
                <a:cs typeface="Times New Roman"/>
              </a:rPr>
              <a:t>alcohol and drug abuse risk</a:t>
            </a:r>
            <a:r>
              <a:rPr lang="en-US" sz="2400" kern="1200" dirty="0">
                <a:effectLst/>
                <a:ea typeface="Calibri"/>
                <a:cs typeface="Times New Roman"/>
              </a:rPr>
              <a:t>.</a:t>
            </a:r>
          </a:p>
          <a:p>
            <a:endParaRPr lang="en-US" sz="2400" dirty="0">
              <a:ea typeface="Calibri"/>
              <a:cs typeface="Times New Roman"/>
            </a:endParaRPr>
          </a:p>
          <a:p>
            <a:endParaRPr lang="en-US" sz="2400" kern="1200" dirty="0">
              <a:effectLst/>
              <a:ea typeface="Calibri"/>
              <a:cs typeface="Times New Roman"/>
            </a:endParaRPr>
          </a:p>
          <a:p>
            <a:endParaRPr lang="en-US" sz="2400" dirty="0">
              <a:ea typeface="Calibri"/>
              <a:cs typeface="Times New Roman"/>
            </a:endParaRPr>
          </a:p>
          <a:p>
            <a:endParaRPr lang="en-US" sz="2400" kern="1200" dirty="0">
              <a:effectLst/>
              <a:ea typeface="Calibri"/>
              <a:cs typeface="Times New Roman"/>
            </a:endParaRPr>
          </a:p>
          <a:p>
            <a:endParaRPr lang="en-US" sz="2400" dirty="0">
              <a:ea typeface="Calibri"/>
              <a:cs typeface="Times New Roman"/>
            </a:endParaRPr>
          </a:p>
          <a:p>
            <a:endParaRPr lang="en-US" sz="2400" kern="1200" dirty="0">
              <a:effectLst/>
              <a:ea typeface="Calibri"/>
              <a:cs typeface="Times New Roman"/>
            </a:endParaRPr>
          </a:p>
          <a:p>
            <a:endParaRPr lang="en-US" sz="2400" dirty="0">
              <a:ea typeface="Calibri"/>
              <a:cs typeface="Times New Roman"/>
            </a:endParaRPr>
          </a:p>
          <a:p>
            <a:endParaRPr lang="en-US" sz="2400" kern="1200" dirty="0">
              <a:effectLst/>
              <a:ea typeface="Calibri"/>
              <a:cs typeface="Times New Roman"/>
            </a:endParaRPr>
          </a:p>
          <a:p>
            <a:endParaRPr lang="en-US" sz="2400" dirty="0">
              <a:ea typeface="Calibri"/>
              <a:cs typeface="Times New Roman"/>
            </a:endParaRPr>
          </a:p>
          <a:p>
            <a:endParaRPr lang="en-US" sz="2400" kern="1200" dirty="0">
              <a:effectLst/>
              <a:ea typeface="Calibri"/>
              <a:cs typeface="Times New Roman"/>
            </a:endParaRPr>
          </a:p>
          <a:p>
            <a:r>
              <a:rPr lang="en-US" sz="1000" b="0" i="0" u="none" strike="noStrike" noProof="0" dirty="0">
                <a:solidFill>
                  <a:srgbClr val="000000"/>
                </a:solidFill>
                <a:effectLst/>
              </a:rPr>
              <a:t>**Combat Exposure, Daily Stress Status, Loneliness Level, Degree of Moral Injury, Self-Stigmatization Level, Suicide Risk Status, and History of Traumatic Brain Injury.</a:t>
            </a:r>
            <a:endParaRPr lang="en-US" sz="1000" b="1" kern="1200" dirty="0">
              <a:effectLst/>
              <a:ea typeface="Calibri"/>
              <a:cs typeface="Calibri"/>
            </a:endParaRPr>
          </a:p>
        </p:txBody>
      </p:sp>
      <p:sp>
        <p:nvSpPr>
          <p:cNvPr id="4" name="TextBox 3">
            <a:extLst>
              <a:ext uri="{FF2B5EF4-FFF2-40B4-BE49-F238E27FC236}">
                <a16:creationId xmlns:a16="http://schemas.microsoft.com/office/drawing/2014/main" id="{8546C973-E008-A174-D5E5-6CA8FE22874F}"/>
              </a:ext>
            </a:extLst>
          </p:cNvPr>
          <p:cNvSpPr txBox="1"/>
          <p:nvPr/>
        </p:nvSpPr>
        <p:spPr>
          <a:xfrm>
            <a:off x="0" y="0"/>
            <a:ext cx="12083969" cy="830997"/>
          </a:xfrm>
          <a:prstGeom prst="rect">
            <a:avLst/>
          </a:prstGeom>
          <a:solidFill>
            <a:srgbClr val="FF8300"/>
          </a:solidFill>
        </p:spPr>
        <p:txBody>
          <a:bodyPr wrap="square" lIns="91440" tIns="45720" rIns="91440" bIns="45720" rtlCol="0" anchor="t">
            <a:spAutoFit/>
          </a:bodyPr>
          <a:lstStyle/>
          <a:p>
            <a:pPr algn="ctr"/>
            <a:r>
              <a:rPr lang="en-US" sz="2400" b="1" dirty="0"/>
              <a:t>MULTIPLE LINEAR REGRESSION HYPOTHESIS</a:t>
            </a:r>
          </a:p>
          <a:p>
            <a:pPr algn="ctr"/>
            <a:r>
              <a:rPr lang="en-US" sz="2400" b="1" dirty="0"/>
              <a:t>Risk Factors</a:t>
            </a:r>
          </a:p>
        </p:txBody>
      </p:sp>
    </p:spTree>
    <p:extLst>
      <p:ext uri="{BB962C8B-B14F-4D97-AF65-F5344CB8AC3E}">
        <p14:creationId xmlns:p14="http://schemas.microsoft.com/office/powerpoint/2010/main" val="37012834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9CA3C-7274-C344-2F7B-BD526D912FB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1EE44CE-840C-9925-8559-E9477E04FACA}"/>
              </a:ext>
            </a:extLst>
          </p:cNvPr>
          <p:cNvSpPr txBox="1"/>
          <p:nvPr/>
        </p:nvSpPr>
        <p:spPr>
          <a:xfrm>
            <a:off x="1006660" y="2157211"/>
            <a:ext cx="10175631" cy="1111843"/>
          </a:xfrm>
          <a:prstGeom prst="rect">
            <a:avLst/>
          </a:prstGeom>
        </p:spPr>
        <p:txBody>
          <a:bodyPr vert="horz" lIns="91440" tIns="45720" rIns="91440" bIns="45720" rtlCol="0" anchor="ctr">
            <a:normAutofit/>
          </a:bodyPr>
          <a:lstStyle/>
          <a:p>
            <a:pPr algn="ctr">
              <a:lnSpc>
                <a:spcPct val="90000"/>
              </a:lnSpc>
              <a:spcBef>
                <a:spcPct val="0"/>
              </a:spcBef>
              <a:spcAft>
                <a:spcPts val="600"/>
              </a:spcAft>
            </a:pPr>
            <a:endParaRPr lang="en-US" sz="3400" kern="1200" dirty="0">
              <a:solidFill>
                <a:schemeClr val="tx1"/>
              </a:solidFill>
              <a:latin typeface="+mj-lt"/>
              <a:ea typeface="+mj-ea"/>
              <a:cs typeface="+mj-cs"/>
            </a:endParaRPr>
          </a:p>
        </p:txBody>
      </p:sp>
      <p:sp>
        <p:nvSpPr>
          <p:cNvPr id="6" name="TextBox 5">
            <a:extLst>
              <a:ext uri="{FF2B5EF4-FFF2-40B4-BE49-F238E27FC236}">
                <a16:creationId xmlns:a16="http://schemas.microsoft.com/office/drawing/2014/main" id="{078E512A-F41A-CE22-0004-B14F18BBC8F1}"/>
              </a:ext>
            </a:extLst>
          </p:cNvPr>
          <p:cNvSpPr txBox="1"/>
          <p:nvPr/>
        </p:nvSpPr>
        <p:spPr>
          <a:xfrm>
            <a:off x="0" y="15149"/>
            <a:ext cx="12192000" cy="1034129"/>
          </a:xfrm>
          <a:prstGeom prst="rect">
            <a:avLst/>
          </a:prstGeom>
          <a:solidFill>
            <a:srgbClr val="FF8300"/>
          </a:solidFill>
        </p:spPr>
        <p:txBody>
          <a:bodyPr wrap="square" lIns="91440" tIns="45720" rIns="91440" bIns="45720" rtlCol="0" anchor="t">
            <a:spAutoFit/>
          </a:bodyPr>
          <a:lstStyle/>
          <a:p>
            <a:pPr algn="ctr">
              <a:lnSpc>
                <a:spcPct val="90000"/>
              </a:lnSpc>
              <a:spcBef>
                <a:spcPct val="0"/>
              </a:spcBef>
            </a:pPr>
            <a:r>
              <a:rPr lang="en-US" sz="2400" b="1" kern="1200" dirty="0">
                <a:solidFill>
                  <a:schemeClr val="tx1"/>
                </a:solidFill>
                <a:ea typeface="+mj-ea"/>
                <a:cs typeface="+mj-cs"/>
              </a:rPr>
              <a:t>MULTIPLE LINEAR REGRESSION </a:t>
            </a:r>
          </a:p>
          <a:p>
            <a:pPr algn="ctr">
              <a:lnSpc>
                <a:spcPct val="90000"/>
              </a:lnSpc>
              <a:spcBef>
                <a:spcPct val="0"/>
              </a:spcBef>
            </a:pPr>
            <a:r>
              <a:rPr lang="en-US" sz="2200" b="1" kern="1200" dirty="0">
                <a:solidFill>
                  <a:schemeClr val="tx1"/>
                </a:solidFill>
                <a:ea typeface="+mj-ea"/>
                <a:cs typeface="+mj-cs"/>
              </a:rPr>
              <a:t>Pearson’s Correlation Table Between Protective* and  </a:t>
            </a:r>
            <a:r>
              <a:rPr lang="en-US" sz="2200" b="1" dirty="0">
                <a:ea typeface="+mj-ea"/>
                <a:cs typeface="+mj-cs"/>
              </a:rPr>
              <a:t>Risk Factors** </a:t>
            </a:r>
            <a:r>
              <a:rPr lang="en-US" sz="2200" b="1" kern="1200" dirty="0">
                <a:solidFill>
                  <a:schemeClr val="tx1"/>
                </a:solidFill>
                <a:ea typeface="+mj-ea"/>
                <a:cs typeface="+mj-cs"/>
              </a:rPr>
              <a:t>and Alcohol and Drug Abuse Risk (adjusted for confounders***)</a:t>
            </a:r>
          </a:p>
        </p:txBody>
      </p:sp>
      <p:sp>
        <p:nvSpPr>
          <p:cNvPr id="4" name="TextBox 3">
            <a:extLst>
              <a:ext uri="{FF2B5EF4-FFF2-40B4-BE49-F238E27FC236}">
                <a16:creationId xmlns:a16="http://schemas.microsoft.com/office/drawing/2014/main" id="{9958B440-B5F6-87E1-B866-E86962CA8A83}"/>
              </a:ext>
            </a:extLst>
          </p:cNvPr>
          <p:cNvSpPr txBox="1"/>
          <p:nvPr/>
        </p:nvSpPr>
        <p:spPr>
          <a:xfrm>
            <a:off x="763325" y="3773908"/>
            <a:ext cx="10418966" cy="861774"/>
          </a:xfrm>
          <a:prstGeom prst="rect">
            <a:avLst/>
          </a:prstGeom>
          <a:noFill/>
        </p:spPr>
        <p:txBody>
          <a:bodyPr wrap="square" rtlCol="0">
            <a:spAutoFit/>
          </a:bodyPr>
          <a:lstStyle/>
          <a:p>
            <a:r>
              <a:rPr lang="en-US" sz="1000" b="1" dirty="0"/>
              <a:t>*Protective Factors </a:t>
            </a:r>
            <a:r>
              <a:rPr lang="en-US" sz="1000" dirty="0"/>
              <a:t>= </a:t>
            </a:r>
            <a:r>
              <a:rPr lang="en-US" sz="1000" u="none" strike="noStrike" dirty="0">
                <a:effectLst/>
              </a:rPr>
              <a:t>Calling and Purpose, Community Engagement, Help-Seeking Behaviors, Military Calling, Quality of Life Score, Public Service Motivation and Overall Wellness</a:t>
            </a:r>
            <a:endParaRPr lang="en-US" sz="1000" dirty="0"/>
          </a:p>
          <a:p>
            <a:r>
              <a:rPr lang="en-US" sz="1000" b="1" dirty="0"/>
              <a:t>**Risk Factors </a:t>
            </a:r>
            <a:r>
              <a:rPr lang="en-US" sz="1000" dirty="0"/>
              <a:t>= </a:t>
            </a:r>
            <a:r>
              <a:rPr lang="en-US" sz="1000" u="none" strike="noStrike" dirty="0">
                <a:effectLst/>
              </a:rPr>
              <a:t>Combat Exposure, Daily Stress, Loneliness, Moral Injury, Self-Stigmatization, Suicide Risk, and History of Traumatic Brain Injury</a:t>
            </a:r>
          </a:p>
          <a:p>
            <a:r>
              <a:rPr lang="en-US" sz="1000" b="1" u="none" strike="noStrike" dirty="0">
                <a:solidFill>
                  <a:srgbClr val="000000"/>
                </a:solidFill>
                <a:effectLst/>
              </a:rPr>
              <a:t>***Confounding Factors </a:t>
            </a:r>
            <a:r>
              <a:rPr lang="en-US" sz="1000" u="none" strike="noStrike" dirty="0">
                <a:solidFill>
                  <a:srgbClr val="000000"/>
                </a:solidFill>
                <a:effectLst/>
              </a:rPr>
              <a:t>= Age, Gender, Race, and Income (Brown, 1995)</a:t>
            </a:r>
          </a:p>
          <a:p>
            <a:r>
              <a:rPr lang="en-US" sz="1000" u="none" strike="noStrike" dirty="0">
                <a:solidFill>
                  <a:srgbClr val="000000"/>
                </a:solidFill>
                <a:effectLst/>
              </a:rPr>
              <a:t>Green filled boxes indicate correlation &gt;0.50</a:t>
            </a:r>
          </a:p>
          <a:p>
            <a:r>
              <a:rPr lang="en-US" sz="1000" dirty="0">
                <a:solidFill>
                  <a:srgbClr val="000000"/>
                </a:solidFill>
              </a:rPr>
              <a:t>Red filled boxes indicate correlation &lt; -0.05</a:t>
            </a:r>
            <a:endParaRPr lang="en-US" dirty="0"/>
          </a:p>
        </p:txBody>
      </p:sp>
      <p:sp>
        <p:nvSpPr>
          <p:cNvPr id="8" name="TextBox 7">
            <a:extLst>
              <a:ext uri="{FF2B5EF4-FFF2-40B4-BE49-F238E27FC236}">
                <a16:creationId xmlns:a16="http://schemas.microsoft.com/office/drawing/2014/main" id="{D4BBB7DE-099E-400C-BF6C-CF7DDAAB8C5F}"/>
              </a:ext>
            </a:extLst>
          </p:cNvPr>
          <p:cNvSpPr txBox="1"/>
          <p:nvPr/>
        </p:nvSpPr>
        <p:spPr>
          <a:xfrm>
            <a:off x="763325" y="4757247"/>
            <a:ext cx="11163632" cy="2031325"/>
          </a:xfrm>
          <a:prstGeom prst="rect">
            <a:avLst/>
          </a:prstGeom>
          <a:noFill/>
        </p:spPr>
        <p:txBody>
          <a:bodyPr wrap="square">
            <a:spAutoFit/>
          </a:bodyPr>
          <a:lstStyle/>
          <a:p>
            <a:pPr algn="ctr"/>
            <a:r>
              <a:rPr lang="en-US" sz="1400" b="1" dirty="0"/>
              <a:t>Interpretation Statements</a:t>
            </a:r>
          </a:p>
          <a:p>
            <a:r>
              <a:rPr lang="en-US" sz="1400" b="1" dirty="0"/>
              <a:t>Direct Correlations</a:t>
            </a:r>
            <a:r>
              <a:rPr lang="en-US" sz="1400" dirty="0"/>
              <a:t> 					</a:t>
            </a:r>
            <a:r>
              <a:rPr lang="en-US" sz="1400" b="1" dirty="0"/>
              <a:t>Indirect Correlations</a:t>
            </a:r>
            <a:r>
              <a:rPr lang="en-US" sz="1400" dirty="0"/>
              <a:t>		</a:t>
            </a:r>
            <a:r>
              <a:rPr lang="en-US" sz="1400" b="1" dirty="0"/>
              <a:t> 	</a:t>
            </a:r>
            <a:endParaRPr lang="en-US" sz="1400" dirty="0"/>
          </a:p>
          <a:p>
            <a:r>
              <a:rPr lang="en-US" sz="1400" dirty="0"/>
              <a:t>	Purpose in Life and Public Service Motivation (0.59)		Moral Injury and Social Support (-0.51) 	</a:t>
            </a:r>
          </a:p>
          <a:p>
            <a:r>
              <a:rPr lang="en-US" sz="1400" dirty="0"/>
              <a:t>	Social Support and Quality of Life (0.61)			Quality of Life and Loneliness (-0.59)</a:t>
            </a:r>
          </a:p>
          <a:p>
            <a:r>
              <a:rPr lang="en-US" sz="1400" dirty="0"/>
              <a:t>	Social Support and Overall Wellness (0.71)  			Quality of Life and Moral Injury (-0.62)</a:t>
            </a:r>
          </a:p>
          <a:p>
            <a:r>
              <a:rPr lang="en-US" sz="1400" dirty="0"/>
              <a:t>	Military Calling and Public Service Motivation (0.58)		Quality of Life and Suicide Risk (-0.53) </a:t>
            </a:r>
          </a:p>
          <a:p>
            <a:r>
              <a:rPr lang="en-US" sz="1400" dirty="0"/>
              <a:t>	Quality of Life and Overall Wellness (0.78)			Overall Wellness and Loneliness (-0.58)</a:t>
            </a:r>
          </a:p>
          <a:p>
            <a:r>
              <a:rPr lang="en-US" sz="1400" dirty="0"/>
              <a:t>							Overall Wellness and Moral Injury (-0.70)</a:t>
            </a:r>
          </a:p>
          <a:p>
            <a:r>
              <a:rPr lang="en-US" sz="1400" dirty="0"/>
              <a:t>							Overall Wellness and Suicide Risk (-0.53)</a:t>
            </a:r>
          </a:p>
        </p:txBody>
      </p:sp>
      <p:graphicFrame>
        <p:nvGraphicFramePr>
          <p:cNvPr id="3" name="Table 2">
            <a:extLst>
              <a:ext uri="{FF2B5EF4-FFF2-40B4-BE49-F238E27FC236}">
                <a16:creationId xmlns:a16="http://schemas.microsoft.com/office/drawing/2014/main" id="{7018C6B9-185E-08DF-7CF3-FC3DFD3018D2}"/>
              </a:ext>
            </a:extLst>
          </p:cNvPr>
          <p:cNvGraphicFramePr>
            <a:graphicFrameLocks noGrp="1"/>
          </p:cNvGraphicFramePr>
          <p:nvPr>
            <p:extLst>
              <p:ext uri="{D42A27DB-BD31-4B8C-83A1-F6EECF244321}">
                <p14:modId xmlns:p14="http://schemas.microsoft.com/office/powerpoint/2010/main" val="3091113353"/>
              </p:ext>
            </p:extLst>
          </p:nvPr>
        </p:nvGraphicFramePr>
        <p:xfrm>
          <a:off x="763325" y="1085090"/>
          <a:ext cx="10515594" cy="2644711"/>
        </p:xfrm>
        <a:graphic>
          <a:graphicData uri="http://schemas.openxmlformats.org/drawingml/2006/table">
            <a:tbl>
              <a:tblPr>
                <a:tableStyleId>{5C22544A-7EE6-4342-B048-85BDC9FD1C3A}</a:tableStyleId>
              </a:tblPr>
              <a:tblGrid>
                <a:gridCol w="1456590">
                  <a:extLst>
                    <a:ext uri="{9D8B030D-6E8A-4147-A177-3AD203B41FA5}">
                      <a16:colId xmlns:a16="http://schemas.microsoft.com/office/drawing/2014/main" val="822066466"/>
                    </a:ext>
                  </a:extLst>
                </a:gridCol>
                <a:gridCol w="474459">
                  <a:extLst>
                    <a:ext uri="{9D8B030D-6E8A-4147-A177-3AD203B41FA5}">
                      <a16:colId xmlns:a16="http://schemas.microsoft.com/office/drawing/2014/main" val="3590337297"/>
                    </a:ext>
                  </a:extLst>
                </a:gridCol>
                <a:gridCol w="474459">
                  <a:extLst>
                    <a:ext uri="{9D8B030D-6E8A-4147-A177-3AD203B41FA5}">
                      <a16:colId xmlns:a16="http://schemas.microsoft.com/office/drawing/2014/main" val="4146192772"/>
                    </a:ext>
                  </a:extLst>
                </a:gridCol>
                <a:gridCol w="474459">
                  <a:extLst>
                    <a:ext uri="{9D8B030D-6E8A-4147-A177-3AD203B41FA5}">
                      <a16:colId xmlns:a16="http://schemas.microsoft.com/office/drawing/2014/main" val="3610503100"/>
                    </a:ext>
                  </a:extLst>
                </a:gridCol>
                <a:gridCol w="474459">
                  <a:extLst>
                    <a:ext uri="{9D8B030D-6E8A-4147-A177-3AD203B41FA5}">
                      <a16:colId xmlns:a16="http://schemas.microsoft.com/office/drawing/2014/main" val="4233928652"/>
                    </a:ext>
                  </a:extLst>
                </a:gridCol>
                <a:gridCol w="474459">
                  <a:extLst>
                    <a:ext uri="{9D8B030D-6E8A-4147-A177-3AD203B41FA5}">
                      <a16:colId xmlns:a16="http://schemas.microsoft.com/office/drawing/2014/main" val="1678690950"/>
                    </a:ext>
                  </a:extLst>
                </a:gridCol>
                <a:gridCol w="474459">
                  <a:extLst>
                    <a:ext uri="{9D8B030D-6E8A-4147-A177-3AD203B41FA5}">
                      <a16:colId xmlns:a16="http://schemas.microsoft.com/office/drawing/2014/main" val="3603094807"/>
                    </a:ext>
                  </a:extLst>
                </a:gridCol>
                <a:gridCol w="518742">
                  <a:extLst>
                    <a:ext uri="{9D8B030D-6E8A-4147-A177-3AD203B41FA5}">
                      <a16:colId xmlns:a16="http://schemas.microsoft.com/office/drawing/2014/main" val="1859049879"/>
                    </a:ext>
                  </a:extLst>
                </a:gridCol>
                <a:gridCol w="474459">
                  <a:extLst>
                    <a:ext uri="{9D8B030D-6E8A-4147-A177-3AD203B41FA5}">
                      <a16:colId xmlns:a16="http://schemas.microsoft.com/office/drawing/2014/main" val="2948112109"/>
                    </a:ext>
                  </a:extLst>
                </a:gridCol>
                <a:gridCol w="474459">
                  <a:extLst>
                    <a:ext uri="{9D8B030D-6E8A-4147-A177-3AD203B41FA5}">
                      <a16:colId xmlns:a16="http://schemas.microsoft.com/office/drawing/2014/main" val="1261334820"/>
                    </a:ext>
                  </a:extLst>
                </a:gridCol>
                <a:gridCol w="474459">
                  <a:extLst>
                    <a:ext uri="{9D8B030D-6E8A-4147-A177-3AD203B41FA5}">
                      <a16:colId xmlns:a16="http://schemas.microsoft.com/office/drawing/2014/main" val="2826853486"/>
                    </a:ext>
                  </a:extLst>
                </a:gridCol>
                <a:gridCol w="474459">
                  <a:extLst>
                    <a:ext uri="{9D8B030D-6E8A-4147-A177-3AD203B41FA5}">
                      <a16:colId xmlns:a16="http://schemas.microsoft.com/office/drawing/2014/main" val="2717373745"/>
                    </a:ext>
                  </a:extLst>
                </a:gridCol>
                <a:gridCol w="474459">
                  <a:extLst>
                    <a:ext uri="{9D8B030D-6E8A-4147-A177-3AD203B41FA5}">
                      <a16:colId xmlns:a16="http://schemas.microsoft.com/office/drawing/2014/main" val="654759819"/>
                    </a:ext>
                  </a:extLst>
                </a:gridCol>
                <a:gridCol w="474459">
                  <a:extLst>
                    <a:ext uri="{9D8B030D-6E8A-4147-A177-3AD203B41FA5}">
                      <a16:colId xmlns:a16="http://schemas.microsoft.com/office/drawing/2014/main" val="1956842558"/>
                    </a:ext>
                  </a:extLst>
                </a:gridCol>
                <a:gridCol w="474459">
                  <a:extLst>
                    <a:ext uri="{9D8B030D-6E8A-4147-A177-3AD203B41FA5}">
                      <a16:colId xmlns:a16="http://schemas.microsoft.com/office/drawing/2014/main" val="1374048029"/>
                    </a:ext>
                  </a:extLst>
                </a:gridCol>
                <a:gridCol w="474459">
                  <a:extLst>
                    <a:ext uri="{9D8B030D-6E8A-4147-A177-3AD203B41FA5}">
                      <a16:colId xmlns:a16="http://schemas.microsoft.com/office/drawing/2014/main" val="2906409651"/>
                    </a:ext>
                  </a:extLst>
                </a:gridCol>
                <a:gridCol w="474459">
                  <a:extLst>
                    <a:ext uri="{9D8B030D-6E8A-4147-A177-3AD203B41FA5}">
                      <a16:colId xmlns:a16="http://schemas.microsoft.com/office/drawing/2014/main" val="3872507932"/>
                    </a:ext>
                  </a:extLst>
                </a:gridCol>
                <a:gridCol w="474459">
                  <a:extLst>
                    <a:ext uri="{9D8B030D-6E8A-4147-A177-3AD203B41FA5}">
                      <a16:colId xmlns:a16="http://schemas.microsoft.com/office/drawing/2014/main" val="3439988691"/>
                    </a:ext>
                  </a:extLst>
                </a:gridCol>
                <a:gridCol w="474459">
                  <a:extLst>
                    <a:ext uri="{9D8B030D-6E8A-4147-A177-3AD203B41FA5}">
                      <a16:colId xmlns:a16="http://schemas.microsoft.com/office/drawing/2014/main" val="2040589601"/>
                    </a:ext>
                  </a:extLst>
                </a:gridCol>
                <a:gridCol w="474459">
                  <a:extLst>
                    <a:ext uri="{9D8B030D-6E8A-4147-A177-3AD203B41FA5}">
                      <a16:colId xmlns:a16="http://schemas.microsoft.com/office/drawing/2014/main" val="3993581249"/>
                    </a:ext>
                  </a:extLst>
                </a:gridCol>
              </a:tblGrid>
              <a:tr h="480858">
                <a:tc>
                  <a:txBody>
                    <a:bodyPr/>
                    <a:lstStyle/>
                    <a:p>
                      <a:pPr algn="l" fontAlgn="t"/>
                      <a:r>
                        <a:rPr lang="en-US" sz="1200" u="none" strike="noStrike" dirty="0">
                          <a:solidFill>
                            <a:schemeClr val="bg1"/>
                          </a:solidFill>
                          <a:effectLst/>
                        </a:rPr>
                        <a:t>Table 10</a:t>
                      </a:r>
                      <a:endParaRPr lang="en-US" sz="1200" b="1" i="0" u="none" strike="noStrike" dirty="0">
                        <a:solidFill>
                          <a:schemeClr val="bg1"/>
                        </a:solidFill>
                        <a:effectLst/>
                        <a:latin typeface="Arial" panose="020B0604020202020204" pitchFamily="34" charset="0"/>
                      </a:endParaRPr>
                    </a:p>
                  </a:txBody>
                  <a:tcPr marL="4745" marR="4745" marT="474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700" u="none" strike="noStrike" dirty="0">
                          <a:solidFill>
                            <a:schemeClr val="bg1"/>
                          </a:solidFill>
                          <a:effectLst/>
                        </a:rPr>
                        <a:t>Alcohol and Drug Abuse Risk</a:t>
                      </a:r>
                      <a:endParaRPr lang="en-US" sz="700" b="1" i="0" u="none" strike="noStrike" dirty="0">
                        <a:solidFill>
                          <a:schemeClr val="bg1"/>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700" u="none" strike="noStrike" dirty="0">
                          <a:solidFill>
                            <a:schemeClr val="bg1"/>
                          </a:solidFill>
                          <a:effectLst/>
                        </a:rPr>
                        <a:t>Purpose in Life</a:t>
                      </a:r>
                      <a:endParaRPr lang="en-US" sz="700" b="1" i="0" u="none" strike="noStrike" dirty="0">
                        <a:solidFill>
                          <a:schemeClr val="bg1"/>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700" u="none" strike="noStrike" dirty="0">
                          <a:solidFill>
                            <a:schemeClr val="bg1"/>
                          </a:solidFill>
                          <a:effectLst/>
                        </a:rPr>
                        <a:t>Social Support</a:t>
                      </a:r>
                      <a:endParaRPr lang="en-US" sz="700" b="1" i="0" u="none" strike="noStrike" dirty="0">
                        <a:solidFill>
                          <a:schemeClr val="bg1"/>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700" u="none" strike="noStrike" dirty="0">
                          <a:solidFill>
                            <a:schemeClr val="bg1"/>
                          </a:solidFill>
                          <a:effectLst/>
                        </a:rPr>
                        <a:t>Help-Seeking Behaviors</a:t>
                      </a:r>
                      <a:endParaRPr lang="en-US" sz="700" b="1" i="0" u="none" strike="noStrike" dirty="0">
                        <a:solidFill>
                          <a:schemeClr val="bg1"/>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700" u="none" strike="noStrike" dirty="0">
                          <a:solidFill>
                            <a:schemeClr val="bg1"/>
                          </a:solidFill>
                          <a:effectLst/>
                        </a:rPr>
                        <a:t>Military Calling</a:t>
                      </a:r>
                      <a:endParaRPr lang="en-US" sz="700" b="1" i="0" u="none" strike="noStrike" dirty="0">
                        <a:solidFill>
                          <a:schemeClr val="bg1"/>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700" u="none" strike="noStrike" dirty="0">
                          <a:solidFill>
                            <a:schemeClr val="bg1"/>
                          </a:solidFill>
                          <a:effectLst/>
                        </a:rPr>
                        <a:t>Quality of Life</a:t>
                      </a:r>
                      <a:endParaRPr lang="en-US" sz="700" b="1" i="0" u="none" strike="noStrike" dirty="0">
                        <a:solidFill>
                          <a:schemeClr val="bg1"/>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700" u="none" strike="noStrike" dirty="0">
                          <a:solidFill>
                            <a:schemeClr val="bg1"/>
                          </a:solidFill>
                          <a:effectLst/>
                        </a:rPr>
                        <a:t>Public Service Motivation</a:t>
                      </a:r>
                      <a:endParaRPr lang="en-US" sz="700" b="1" i="0" u="none" strike="noStrike" dirty="0">
                        <a:solidFill>
                          <a:schemeClr val="bg1"/>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700" u="none" strike="noStrike" dirty="0">
                          <a:solidFill>
                            <a:schemeClr val="bg1"/>
                          </a:solidFill>
                          <a:effectLst/>
                        </a:rPr>
                        <a:t>Overall Wellness</a:t>
                      </a:r>
                      <a:endParaRPr lang="en-US" sz="700" b="1" i="0" u="none" strike="noStrike" dirty="0">
                        <a:solidFill>
                          <a:schemeClr val="bg1"/>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700" u="none" strike="noStrike" dirty="0">
                          <a:solidFill>
                            <a:schemeClr val="bg1"/>
                          </a:solidFill>
                          <a:effectLst/>
                        </a:rPr>
                        <a:t>Combat Exposure</a:t>
                      </a:r>
                      <a:endParaRPr lang="en-US" sz="700" b="1" i="0" u="none" strike="noStrike" dirty="0">
                        <a:solidFill>
                          <a:schemeClr val="bg1"/>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700" u="none" strike="noStrike" dirty="0">
                          <a:solidFill>
                            <a:schemeClr val="bg1"/>
                          </a:solidFill>
                          <a:effectLst/>
                        </a:rPr>
                        <a:t>Daily Stress</a:t>
                      </a:r>
                      <a:endParaRPr lang="en-US" sz="700" b="1" i="0" u="none" strike="noStrike" dirty="0">
                        <a:solidFill>
                          <a:schemeClr val="bg1"/>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700" u="none" strike="noStrike" dirty="0">
                          <a:solidFill>
                            <a:schemeClr val="bg1"/>
                          </a:solidFill>
                          <a:effectLst/>
                        </a:rPr>
                        <a:t>Loneliness</a:t>
                      </a:r>
                      <a:endParaRPr lang="en-US" sz="700" b="1" i="0" u="none" strike="noStrike" dirty="0">
                        <a:solidFill>
                          <a:schemeClr val="bg1"/>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700" u="none" strike="noStrike" dirty="0">
                          <a:solidFill>
                            <a:schemeClr val="bg1"/>
                          </a:solidFill>
                          <a:effectLst/>
                        </a:rPr>
                        <a:t>Moral Injury</a:t>
                      </a:r>
                      <a:endParaRPr lang="en-US" sz="700" b="1" i="0" u="none" strike="noStrike" dirty="0">
                        <a:solidFill>
                          <a:schemeClr val="bg1"/>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700" u="none" strike="noStrike" dirty="0">
                          <a:solidFill>
                            <a:schemeClr val="bg1"/>
                          </a:solidFill>
                          <a:effectLst/>
                        </a:rPr>
                        <a:t>Self-Stigma</a:t>
                      </a:r>
                      <a:endParaRPr lang="en-US" sz="700" b="1" i="0" u="none" strike="noStrike" dirty="0">
                        <a:solidFill>
                          <a:schemeClr val="bg1"/>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700" u="none" strike="noStrike" dirty="0">
                          <a:solidFill>
                            <a:schemeClr val="bg1"/>
                          </a:solidFill>
                          <a:effectLst/>
                        </a:rPr>
                        <a:t>Suicide Risk</a:t>
                      </a:r>
                      <a:endParaRPr lang="en-US" sz="700" b="1" i="0" u="none" strike="noStrike" dirty="0">
                        <a:solidFill>
                          <a:schemeClr val="bg1"/>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700" u="none" strike="noStrike" dirty="0">
                          <a:solidFill>
                            <a:schemeClr val="bg1"/>
                          </a:solidFill>
                          <a:effectLst/>
                        </a:rPr>
                        <a:t>History of Traumatic Brain Injury</a:t>
                      </a:r>
                      <a:endParaRPr lang="en-US" sz="700" b="1" i="0" u="none" strike="noStrike" dirty="0">
                        <a:solidFill>
                          <a:schemeClr val="bg1"/>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700" u="none" strike="noStrike" dirty="0">
                          <a:solidFill>
                            <a:schemeClr val="bg1"/>
                          </a:solidFill>
                          <a:effectLst/>
                        </a:rPr>
                        <a:t>Age</a:t>
                      </a:r>
                      <a:endParaRPr lang="en-US" sz="700" b="1" i="0" u="none" strike="noStrike" dirty="0">
                        <a:solidFill>
                          <a:schemeClr val="bg1"/>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700" u="none" strike="noStrike" dirty="0">
                          <a:solidFill>
                            <a:schemeClr val="bg1"/>
                          </a:solidFill>
                          <a:effectLst/>
                        </a:rPr>
                        <a:t>Gender</a:t>
                      </a:r>
                      <a:endParaRPr lang="en-US" sz="700" b="1" i="0" u="none" strike="noStrike" dirty="0">
                        <a:solidFill>
                          <a:schemeClr val="bg1"/>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700" u="none" strike="noStrike" dirty="0">
                          <a:solidFill>
                            <a:schemeClr val="bg1"/>
                          </a:solidFill>
                          <a:effectLst/>
                        </a:rPr>
                        <a:t>Race</a:t>
                      </a:r>
                      <a:endParaRPr lang="en-US" sz="700" b="1" i="0" u="none" strike="noStrike" dirty="0">
                        <a:solidFill>
                          <a:schemeClr val="bg1"/>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700" u="none" strike="noStrike" dirty="0">
                          <a:solidFill>
                            <a:schemeClr val="bg1"/>
                          </a:solidFill>
                          <a:effectLst/>
                        </a:rPr>
                        <a:t>Income</a:t>
                      </a:r>
                      <a:endParaRPr lang="en-US" sz="700" b="1" i="0" u="none" strike="noStrike" dirty="0">
                        <a:solidFill>
                          <a:schemeClr val="bg1"/>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933670201"/>
                  </a:ext>
                </a:extLst>
              </a:tr>
              <a:tr h="113887">
                <a:tc>
                  <a:txBody>
                    <a:bodyPr/>
                    <a:lstStyle/>
                    <a:p>
                      <a:pPr algn="r" fontAlgn="b"/>
                      <a:r>
                        <a:rPr lang="en-US" sz="700" u="none" strike="noStrike" dirty="0">
                          <a:solidFill>
                            <a:schemeClr val="bg1"/>
                          </a:solidFill>
                          <a:effectLst/>
                        </a:rPr>
                        <a:t>Alcohol and Drug Abuse Risk</a:t>
                      </a:r>
                      <a:endParaRPr lang="en-US" sz="700" b="1" i="0" u="none" strike="noStrike" dirty="0">
                        <a:solidFill>
                          <a:schemeClr val="bg1"/>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700" u="none" strike="noStrike">
                          <a:effectLst/>
                        </a:rPr>
                        <a:t>1</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dirty="0">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dirty="0">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0232570"/>
                  </a:ext>
                </a:extLst>
              </a:tr>
              <a:tr h="113887">
                <a:tc>
                  <a:txBody>
                    <a:bodyPr/>
                    <a:lstStyle/>
                    <a:p>
                      <a:pPr algn="r" fontAlgn="b"/>
                      <a:r>
                        <a:rPr lang="en-US" sz="700" u="none" strike="noStrike" dirty="0">
                          <a:solidFill>
                            <a:schemeClr val="bg1"/>
                          </a:solidFill>
                          <a:effectLst/>
                        </a:rPr>
                        <a:t>Purpose in Life</a:t>
                      </a:r>
                      <a:endParaRPr lang="en-US" sz="700" b="1" i="0" u="none" strike="noStrike" dirty="0">
                        <a:solidFill>
                          <a:schemeClr val="bg1"/>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700" u="none" strike="noStrike">
                          <a:effectLst/>
                        </a:rPr>
                        <a:t>-0.01</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1</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dirty="0">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dirty="0">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1707433"/>
                  </a:ext>
                </a:extLst>
              </a:tr>
              <a:tr h="113887">
                <a:tc>
                  <a:txBody>
                    <a:bodyPr/>
                    <a:lstStyle/>
                    <a:p>
                      <a:pPr algn="r" fontAlgn="b"/>
                      <a:r>
                        <a:rPr lang="en-US" sz="700" u="none" strike="noStrike" dirty="0">
                          <a:solidFill>
                            <a:schemeClr val="bg1"/>
                          </a:solidFill>
                          <a:effectLst/>
                        </a:rPr>
                        <a:t>Social Support</a:t>
                      </a:r>
                      <a:endParaRPr lang="en-US" sz="700" b="1" i="0" u="none" strike="noStrike" dirty="0">
                        <a:solidFill>
                          <a:schemeClr val="bg1"/>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700" u="none" strike="noStrike">
                          <a:effectLst/>
                        </a:rPr>
                        <a:t>-0.22</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0.28</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1</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dirty="0">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06921536"/>
                  </a:ext>
                </a:extLst>
              </a:tr>
              <a:tr h="113887">
                <a:tc>
                  <a:txBody>
                    <a:bodyPr/>
                    <a:lstStyle/>
                    <a:p>
                      <a:pPr algn="r" fontAlgn="b"/>
                      <a:r>
                        <a:rPr lang="en-US" sz="700" u="none" strike="noStrike" dirty="0">
                          <a:solidFill>
                            <a:schemeClr val="bg1"/>
                          </a:solidFill>
                          <a:effectLst/>
                        </a:rPr>
                        <a:t>Help-Seeking Behaviors</a:t>
                      </a:r>
                      <a:endParaRPr lang="en-US" sz="700" b="1" i="0" u="none" strike="noStrike" dirty="0">
                        <a:solidFill>
                          <a:schemeClr val="bg1"/>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700" u="none" strike="noStrike">
                          <a:effectLst/>
                        </a:rPr>
                        <a:t>0</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0.29</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0.46</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1</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dirty="0">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18740411"/>
                  </a:ext>
                </a:extLst>
              </a:tr>
              <a:tr h="113887">
                <a:tc>
                  <a:txBody>
                    <a:bodyPr/>
                    <a:lstStyle/>
                    <a:p>
                      <a:pPr algn="r" fontAlgn="b"/>
                      <a:r>
                        <a:rPr lang="en-US" sz="700" u="none" strike="noStrike" dirty="0">
                          <a:solidFill>
                            <a:schemeClr val="bg1"/>
                          </a:solidFill>
                          <a:effectLst/>
                        </a:rPr>
                        <a:t>Military Calling</a:t>
                      </a:r>
                      <a:endParaRPr lang="en-US" sz="700" b="1" i="0" u="none" strike="noStrike" dirty="0">
                        <a:solidFill>
                          <a:schemeClr val="bg1"/>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700" u="none" strike="noStrike">
                          <a:effectLst/>
                        </a:rPr>
                        <a:t>-0.06</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0.36</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0.2</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0.22</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1</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dirty="0">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35393586"/>
                  </a:ext>
                </a:extLst>
              </a:tr>
              <a:tr h="113887">
                <a:tc>
                  <a:txBody>
                    <a:bodyPr/>
                    <a:lstStyle/>
                    <a:p>
                      <a:pPr algn="r" fontAlgn="b"/>
                      <a:r>
                        <a:rPr lang="en-US" sz="700" u="none" strike="noStrike" dirty="0">
                          <a:solidFill>
                            <a:schemeClr val="bg1"/>
                          </a:solidFill>
                          <a:effectLst/>
                        </a:rPr>
                        <a:t>Quality of Life</a:t>
                      </a:r>
                      <a:endParaRPr lang="en-US" sz="700" b="1" i="0" u="none" strike="noStrike" dirty="0">
                        <a:solidFill>
                          <a:schemeClr val="bg1"/>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700" u="none" strike="noStrike">
                          <a:effectLst/>
                        </a:rPr>
                        <a:t>-0.33</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0.17</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dirty="0">
                          <a:effectLst/>
                        </a:rPr>
                        <a:t>0.61</a:t>
                      </a:r>
                      <a:endParaRPr lang="en-US" sz="700" b="0" i="0" u="none" strike="noStrike" dirty="0">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US" sz="700" u="none" strike="noStrike" dirty="0">
                          <a:effectLst/>
                        </a:rPr>
                        <a:t>0.28</a:t>
                      </a:r>
                      <a:endParaRPr lang="en-US" sz="700" b="0" i="0" u="none" strike="noStrike" dirty="0">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0.13</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1</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9808805"/>
                  </a:ext>
                </a:extLst>
              </a:tr>
              <a:tr h="113887">
                <a:tc>
                  <a:txBody>
                    <a:bodyPr/>
                    <a:lstStyle/>
                    <a:p>
                      <a:pPr algn="r" fontAlgn="b"/>
                      <a:r>
                        <a:rPr lang="en-US" sz="700" u="none" strike="noStrike">
                          <a:solidFill>
                            <a:schemeClr val="bg1"/>
                          </a:solidFill>
                          <a:effectLst/>
                        </a:rPr>
                        <a:t>Public Service Motivation</a:t>
                      </a:r>
                      <a:endParaRPr lang="en-US" sz="700" b="1" i="0" u="none" strike="noStrike">
                        <a:solidFill>
                          <a:schemeClr val="bg1"/>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700" u="none" strike="noStrike">
                          <a:effectLst/>
                        </a:rPr>
                        <a:t>0.01</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dirty="0">
                          <a:effectLst/>
                        </a:rPr>
                        <a:t>0.59</a:t>
                      </a:r>
                      <a:endParaRPr lang="en-US" sz="700" b="0" i="0" u="none" strike="noStrike" dirty="0">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US" sz="700" u="none" strike="noStrike" dirty="0">
                          <a:effectLst/>
                        </a:rPr>
                        <a:t>0.23</a:t>
                      </a:r>
                      <a:endParaRPr lang="en-US" sz="700" b="0" i="0" u="none" strike="noStrike" dirty="0">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0.29</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dirty="0">
                          <a:effectLst/>
                        </a:rPr>
                        <a:t>0.58</a:t>
                      </a:r>
                      <a:endParaRPr lang="en-US" sz="700" b="0" i="0" u="none" strike="noStrike" dirty="0">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US" sz="700" u="none" strike="noStrike">
                          <a:effectLst/>
                        </a:rPr>
                        <a:t>0.11</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1</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dirty="0">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35764958"/>
                  </a:ext>
                </a:extLst>
              </a:tr>
              <a:tr h="113887">
                <a:tc>
                  <a:txBody>
                    <a:bodyPr/>
                    <a:lstStyle/>
                    <a:p>
                      <a:pPr algn="r" fontAlgn="b"/>
                      <a:r>
                        <a:rPr lang="en-US" sz="700" u="none" strike="noStrike" dirty="0">
                          <a:solidFill>
                            <a:schemeClr val="bg1"/>
                          </a:solidFill>
                          <a:effectLst/>
                        </a:rPr>
                        <a:t>Overall Wellness</a:t>
                      </a:r>
                      <a:endParaRPr lang="en-US" sz="700" b="1" i="0" u="none" strike="noStrike" dirty="0">
                        <a:solidFill>
                          <a:schemeClr val="bg1"/>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700" u="none" strike="noStrike">
                          <a:effectLst/>
                        </a:rPr>
                        <a:t>-0.34</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0.27</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dirty="0">
                          <a:effectLst/>
                        </a:rPr>
                        <a:t>0.71</a:t>
                      </a:r>
                      <a:endParaRPr lang="en-US" sz="700" b="0" i="0" u="none" strike="noStrike" dirty="0">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US" sz="700" u="none" strike="noStrike" dirty="0">
                          <a:effectLst/>
                        </a:rPr>
                        <a:t>0.29</a:t>
                      </a:r>
                      <a:endParaRPr lang="en-US" sz="700" b="0" i="0" u="none" strike="noStrike" dirty="0">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0.2</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dirty="0">
                          <a:effectLst/>
                        </a:rPr>
                        <a:t>0.78</a:t>
                      </a:r>
                      <a:endParaRPr lang="en-US" sz="700" b="0" i="0" u="none" strike="noStrike" dirty="0">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US" sz="700" u="none" strike="noStrike" dirty="0">
                          <a:effectLst/>
                        </a:rPr>
                        <a:t>0.22</a:t>
                      </a:r>
                      <a:endParaRPr lang="en-US" sz="700" b="0" i="0" u="none" strike="noStrike" dirty="0">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1</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dirty="0">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19442468"/>
                  </a:ext>
                </a:extLst>
              </a:tr>
              <a:tr h="113887">
                <a:tc>
                  <a:txBody>
                    <a:bodyPr/>
                    <a:lstStyle/>
                    <a:p>
                      <a:pPr algn="r" fontAlgn="b"/>
                      <a:r>
                        <a:rPr lang="en-US" sz="700" u="none" strike="noStrike" dirty="0">
                          <a:solidFill>
                            <a:schemeClr val="bg1"/>
                          </a:solidFill>
                          <a:effectLst/>
                        </a:rPr>
                        <a:t>Combat Exposure</a:t>
                      </a:r>
                      <a:endParaRPr lang="en-US" sz="700" b="1" i="0" u="none" strike="noStrike" dirty="0">
                        <a:solidFill>
                          <a:schemeClr val="bg1"/>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700" u="none" strike="noStrike">
                          <a:effectLst/>
                        </a:rPr>
                        <a:t>0.24</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0.01</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-0.01</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0.14</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0.02</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-0.13</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0.11</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-0.14</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1</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dirty="0">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32851841"/>
                  </a:ext>
                </a:extLst>
              </a:tr>
              <a:tr h="113887">
                <a:tc>
                  <a:txBody>
                    <a:bodyPr/>
                    <a:lstStyle/>
                    <a:p>
                      <a:pPr algn="r" fontAlgn="b"/>
                      <a:r>
                        <a:rPr lang="en-US" sz="700" u="none" strike="noStrike" dirty="0">
                          <a:solidFill>
                            <a:schemeClr val="bg1"/>
                          </a:solidFill>
                          <a:effectLst/>
                        </a:rPr>
                        <a:t>Daily Stress</a:t>
                      </a:r>
                      <a:endParaRPr lang="en-US" sz="700" b="1" i="0" u="none" strike="noStrike" dirty="0">
                        <a:solidFill>
                          <a:schemeClr val="bg1"/>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700" u="none" strike="noStrike">
                          <a:effectLst/>
                        </a:rPr>
                        <a:t>0.36</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-0.04</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-0.15</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0.03</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-0.1</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-0.33</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0.01</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-0.32</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0.31</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1</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dirty="0">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97886840"/>
                  </a:ext>
                </a:extLst>
              </a:tr>
              <a:tr h="113887">
                <a:tc>
                  <a:txBody>
                    <a:bodyPr/>
                    <a:lstStyle/>
                    <a:p>
                      <a:pPr algn="r" fontAlgn="b"/>
                      <a:r>
                        <a:rPr lang="en-US" sz="700" u="none" strike="noStrike" dirty="0">
                          <a:solidFill>
                            <a:schemeClr val="bg1"/>
                          </a:solidFill>
                          <a:effectLst/>
                        </a:rPr>
                        <a:t>Loneliness</a:t>
                      </a:r>
                      <a:endParaRPr lang="en-US" sz="700" b="1" i="0" u="none" strike="noStrike" dirty="0">
                        <a:solidFill>
                          <a:schemeClr val="bg1"/>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700" u="none" strike="noStrike">
                          <a:effectLst/>
                        </a:rPr>
                        <a:t>0.33</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-0.47</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-0.19</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-0.05</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dirty="0">
                          <a:effectLst/>
                        </a:rPr>
                        <a:t>-0.59</a:t>
                      </a:r>
                      <a:endParaRPr lang="en-US" sz="700" b="0" i="0" u="none" strike="noStrike" dirty="0">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US" sz="700" u="none" strike="noStrike">
                          <a:effectLst/>
                        </a:rPr>
                        <a:t>0.02</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dirty="0">
                          <a:effectLst/>
                        </a:rPr>
                        <a:t>-0.58</a:t>
                      </a:r>
                      <a:endParaRPr lang="en-US" sz="700" b="0" i="0" u="none" strike="noStrike" dirty="0">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US" sz="700" u="none" strike="noStrike">
                          <a:effectLst/>
                        </a:rPr>
                        <a:t>0.2</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0.33</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1</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dirty="0">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6376621"/>
                  </a:ext>
                </a:extLst>
              </a:tr>
              <a:tr h="113887">
                <a:tc>
                  <a:txBody>
                    <a:bodyPr/>
                    <a:lstStyle/>
                    <a:p>
                      <a:pPr algn="r" fontAlgn="b"/>
                      <a:r>
                        <a:rPr lang="en-US" sz="700" u="none" strike="noStrike" dirty="0">
                          <a:solidFill>
                            <a:schemeClr val="bg1"/>
                          </a:solidFill>
                          <a:effectLst/>
                        </a:rPr>
                        <a:t>Moral Injury</a:t>
                      </a:r>
                      <a:endParaRPr lang="en-US" sz="700" b="1" i="0" u="none" strike="noStrike" dirty="0">
                        <a:solidFill>
                          <a:schemeClr val="bg1"/>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700" u="none" strike="noStrike">
                          <a:effectLst/>
                        </a:rPr>
                        <a:t>0.42</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-0.18</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dirty="0">
                          <a:effectLst/>
                        </a:rPr>
                        <a:t>-0.51</a:t>
                      </a:r>
                      <a:endParaRPr lang="en-US" sz="700" b="0" i="0" u="none" strike="noStrike" dirty="0">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US" sz="700" u="none" strike="noStrike">
                          <a:effectLst/>
                        </a:rPr>
                        <a:t>-0.14</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-0.2</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dirty="0">
                          <a:effectLst/>
                        </a:rPr>
                        <a:t>-0.62</a:t>
                      </a:r>
                      <a:endParaRPr lang="en-US" sz="700" b="0" i="0" u="none" strike="noStrike" dirty="0">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US" sz="700" u="none" strike="noStrike">
                          <a:effectLst/>
                        </a:rPr>
                        <a:t>-0.13</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dirty="0">
                          <a:effectLst/>
                        </a:rPr>
                        <a:t>-0.7</a:t>
                      </a:r>
                      <a:endParaRPr lang="en-US" sz="700" b="0" i="0" u="none" strike="noStrike" dirty="0">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US" sz="700" u="none" strike="noStrike">
                          <a:effectLst/>
                        </a:rPr>
                        <a:t>0.33</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0.44</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0.54</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1</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dirty="0">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56873601"/>
                  </a:ext>
                </a:extLst>
              </a:tr>
              <a:tr h="113887">
                <a:tc>
                  <a:txBody>
                    <a:bodyPr/>
                    <a:lstStyle/>
                    <a:p>
                      <a:pPr algn="r" fontAlgn="b"/>
                      <a:r>
                        <a:rPr lang="en-US" sz="700" u="none" strike="noStrike" dirty="0">
                          <a:solidFill>
                            <a:schemeClr val="bg1"/>
                          </a:solidFill>
                          <a:effectLst/>
                        </a:rPr>
                        <a:t>Self-Stigma</a:t>
                      </a:r>
                      <a:endParaRPr lang="en-US" sz="700" b="1" i="0" u="none" strike="noStrike" dirty="0">
                        <a:solidFill>
                          <a:schemeClr val="bg1"/>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700" u="none" strike="noStrike">
                          <a:effectLst/>
                        </a:rPr>
                        <a:t>0.22</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-0.21</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-0.2</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0.01</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-0.41</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-0.22</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-0.27</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-0.31</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0.25</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0.3</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0.23</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0.46</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1</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dirty="0">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8450162"/>
                  </a:ext>
                </a:extLst>
              </a:tr>
              <a:tr h="113887">
                <a:tc>
                  <a:txBody>
                    <a:bodyPr/>
                    <a:lstStyle/>
                    <a:p>
                      <a:pPr algn="r" fontAlgn="b"/>
                      <a:r>
                        <a:rPr lang="en-US" sz="700" u="none" strike="noStrike" dirty="0">
                          <a:solidFill>
                            <a:schemeClr val="bg1"/>
                          </a:solidFill>
                          <a:effectLst/>
                        </a:rPr>
                        <a:t>Suicide Risk</a:t>
                      </a:r>
                      <a:endParaRPr lang="en-US" sz="700" b="1" i="0" u="none" strike="noStrike" dirty="0">
                        <a:solidFill>
                          <a:schemeClr val="bg1"/>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700" u="none" strike="noStrike">
                          <a:effectLst/>
                        </a:rPr>
                        <a:t>0.4</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-0.07</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-0.39</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-0.12</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-0.09</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dirty="0">
                          <a:effectLst/>
                        </a:rPr>
                        <a:t>-0.53</a:t>
                      </a:r>
                      <a:endParaRPr lang="en-US" sz="700" b="0" i="0" u="none" strike="noStrike" dirty="0">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US" sz="700" u="none" strike="noStrike">
                          <a:effectLst/>
                        </a:rPr>
                        <a:t>-0.02</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dirty="0">
                          <a:effectLst/>
                        </a:rPr>
                        <a:t>-0.53</a:t>
                      </a:r>
                      <a:endParaRPr lang="en-US" sz="700" b="0" i="0" u="none" strike="noStrike" dirty="0">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r" fontAlgn="b"/>
                      <a:r>
                        <a:rPr lang="en-US" sz="700" u="none" strike="noStrike">
                          <a:effectLst/>
                        </a:rPr>
                        <a:t>0.22</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0.33</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0.41</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0.51</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0.21</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1</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dirty="0">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9347371"/>
                  </a:ext>
                </a:extLst>
              </a:tr>
              <a:tr h="113887">
                <a:tc>
                  <a:txBody>
                    <a:bodyPr/>
                    <a:lstStyle/>
                    <a:p>
                      <a:pPr algn="r" fontAlgn="b"/>
                      <a:r>
                        <a:rPr lang="en-US" sz="700" u="none" strike="noStrike" dirty="0">
                          <a:solidFill>
                            <a:schemeClr val="bg1"/>
                          </a:solidFill>
                          <a:effectLst/>
                        </a:rPr>
                        <a:t>History of Traumatic Brain Injury</a:t>
                      </a:r>
                      <a:endParaRPr lang="en-US" sz="700" b="1" i="0" u="none" strike="noStrike" dirty="0">
                        <a:solidFill>
                          <a:schemeClr val="bg1"/>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700" u="none" strike="noStrike">
                          <a:effectLst/>
                        </a:rPr>
                        <a:t>0.14</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-0.13</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-0.04</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0.01</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-0.22</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0.02</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-0.16</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0.18</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0.18</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0.16</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0.19</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0.1</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0.2</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1</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dirty="0">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62692283"/>
                  </a:ext>
                </a:extLst>
              </a:tr>
              <a:tr h="113887">
                <a:tc>
                  <a:txBody>
                    <a:bodyPr/>
                    <a:lstStyle/>
                    <a:p>
                      <a:pPr algn="r" fontAlgn="b"/>
                      <a:r>
                        <a:rPr lang="en-US" sz="700" u="none" strike="noStrike" dirty="0">
                          <a:solidFill>
                            <a:schemeClr val="bg1"/>
                          </a:solidFill>
                          <a:effectLst/>
                        </a:rPr>
                        <a:t>Age</a:t>
                      </a:r>
                      <a:endParaRPr lang="en-US" sz="700" b="1" i="0" u="none" strike="noStrike" dirty="0">
                        <a:solidFill>
                          <a:schemeClr val="bg1"/>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700" u="none" strike="noStrike">
                          <a:effectLst/>
                        </a:rPr>
                        <a:t>-0.25</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0.06</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0.08</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-0.16</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0.13</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0.18</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0.03</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0.28</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-0.43</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-0.43</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-0.26</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-0.41</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-0.4</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-0.25</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-0.1</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1</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dirty="0">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92027278"/>
                  </a:ext>
                </a:extLst>
              </a:tr>
              <a:tr h="113887">
                <a:tc>
                  <a:txBody>
                    <a:bodyPr/>
                    <a:lstStyle/>
                    <a:p>
                      <a:pPr algn="r" fontAlgn="b"/>
                      <a:r>
                        <a:rPr lang="en-US" sz="700" u="none" strike="noStrike" dirty="0">
                          <a:solidFill>
                            <a:schemeClr val="bg1"/>
                          </a:solidFill>
                          <a:effectLst/>
                        </a:rPr>
                        <a:t>Gender</a:t>
                      </a:r>
                      <a:endParaRPr lang="en-US" sz="700" b="1" i="0" u="none" strike="noStrike" dirty="0">
                        <a:solidFill>
                          <a:schemeClr val="bg1"/>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700" u="none" strike="noStrike">
                          <a:effectLst/>
                        </a:rPr>
                        <a:t>-0.01</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0.05</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-0.03</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0.03</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-0.05</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-0.11</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-0.01</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-0.1</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-0.07</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0.1</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0.11</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0.08</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0.18</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0.01</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-0.15</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1</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dirty="0">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94361419"/>
                  </a:ext>
                </a:extLst>
              </a:tr>
              <a:tr h="113887">
                <a:tc>
                  <a:txBody>
                    <a:bodyPr/>
                    <a:lstStyle/>
                    <a:p>
                      <a:pPr algn="r" fontAlgn="b"/>
                      <a:r>
                        <a:rPr lang="en-US" sz="700" u="none" strike="noStrike" dirty="0">
                          <a:solidFill>
                            <a:schemeClr val="bg1"/>
                          </a:solidFill>
                          <a:effectLst/>
                        </a:rPr>
                        <a:t>Race</a:t>
                      </a:r>
                      <a:endParaRPr lang="en-US" sz="700" b="1" i="0" u="none" strike="noStrike" dirty="0">
                        <a:solidFill>
                          <a:schemeClr val="bg1"/>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700" u="none" strike="noStrike">
                          <a:effectLst/>
                        </a:rPr>
                        <a:t>0.09</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0.05</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0.04</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-0.11</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-0.04</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-0.06</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-0.02</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0.1</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0.09</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0.04</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0.09</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0.1</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0.07</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-0.01</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-0.15</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0.08</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1</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700" b="0" i="0" u="none" strike="noStrike" dirty="0">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9679988"/>
                  </a:ext>
                </a:extLst>
              </a:tr>
              <a:tr h="113887">
                <a:tc>
                  <a:txBody>
                    <a:bodyPr/>
                    <a:lstStyle/>
                    <a:p>
                      <a:pPr algn="r" fontAlgn="b"/>
                      <a:r>
                        <a:rPr lang="en-US" sz="700" u="none" strike="noStrike" dirty="0">
                          <a:solidFill>
                            <a:schemeClr val="bg1"/>
                          </a:solidFill>
                          <a:effectLst/>
                        </a:rPr>
                        <a:t>Income</a:t>
                      </a:r>
                      <a:endParaRPr lang="en-US" sz="700" b="1" i="0" u="none" strike="noStrike" dirty="0">
                        <a:solidFill>
                          <a:schemeClr val="bg1"/>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700" u="none" strike="noStrike">
                          <a:effectLst/>
                        </a:rPr>
                        <a:t>-0.09</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dirty="0">
                          <a:effectLst/>
                        </a:rPr>
                        <a:t>0</a:t>
                      </a:r>
                      <a:endParaRPr lang="en-US" sz="700" b="0" i="0" u="none" strike="noStrike" dirty="0">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0.2</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0.07</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0.05</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0.26</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0.06</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0.2</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0.1</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-0.01</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-0.18</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-0.13</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-0.05</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-0.12</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-0.05</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0.05</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-0.16</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a:effectLst/>
                        </a:rPr>
                        <a:t>-0.07</a:t>
                      </a:r>
                      <a:endParaRPr lang="en-US" sz="700" b="0" i="0" u="none" strike="noStrike">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700" u="none" strike="noStrike" dirty="0">
                          <a:effectLst/>
                        </a:rPr>
                        <a:t>1</a:t>
                      </a:r>
                      <a:endParaRPr lang="en-US" sz="700" b="0" i="0" u="none" strike="noStrike" dirty="0">
                        <a:solidFill>
                          <a:srgbClr val="000000"/>
                        </a:solidFill>
                        <a:effectLst/>
                        <a:latin typeface="Arial" panose="020B0604020202020204" pitchFamily="34" charset="0"/>
                      </a:endParaRPr>
                    </a:p>
                  </a:txBody>
                  <a:tcPr marL="4745" marR="4745" marT="47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12197206"/>
                  </a:ext>
                </a:extLst>
              </a:tr>
            </a:tbl>
          </a:graphicData>
        </a:graphic>
      </p:graphicFrame>
    </p:spTree>
    <p:extLst>
      <p:ext uri="{BB962C8B-B14F-4D97-AF65-F5344CB8AC3E}">
        <p14:creationId xmlns:p14="http://schemas.microsoft.com/office/powerpoint/2010/main" val="39546909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6B9EE-B147-DF4E-B6FA-8E3CF6674CE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D5DB952-8B04-E4CD-2704-612458662367}"/>
              </a:ext>
            </a:extLst>
          </p:cNvPr>
          <p:cNvSpPr txBox="1"/>
          <p:nvPr/>
        </p:nvSpPr>
        <p:spPr>
          <a:xfrm>
            <a:off x="1006660" y="2157211"/>
            <a:ext cx="10175631" cy="1111843"/>
          </a:xfrm>
          <a:prstGeom prst="rect">
            <a:avLst/>
          </a:prstGeom>
        </p:spPr>
        <p:txBody>
          <a:bodyPr vert="horz" lIns="91440" tIns="45720" rIns="91440" bIns="45720" rtlCol="0" anchor="ctr">
            <a:normAutofit/>
          </a:bodyPr>
          <a:lstStyle/>
          <a:p>
            <a:pPr algn="ctr">
              <a:lnSpc>
                <a:spcPct val="90000"/>
              </a:lnSpc>
              <a:spcBef>
                <a:spcPct val="0"/>
              </a:spcBef>
              <a:spcAft>
                <a:spcPts val="600"/>
              </a:spcAft>
            </a:pPr>
            <a:endParaRPr lang="en-US" sz="3400" kern="1200" dirty="0">
              <a:solidFill>
                <a:schemeClr val="tx1"/>
              </a:solidFill>
              <a:latin typeface="+mj-lt"/>
              <a:ea typeface="+mj-ea"/>
              <a:cs typeface="+mj-cs"/>
            </a:endParaRPr>
          </a:p>
        </p:txBody>
      </p:sp>
      <p:sp>
        <p:nvSpPr>
          <p:cNvPr id="6" name="TextBox 5">
            <a:extLst>
              <a:ext uri="{FF2B5EF4-FFF2-40B4-BE49-F238E27FC236}">
                <a16:creationId xmlns:a16="http://schemas.microsoft.com/office/drawing/2014/main" id="{F4092FC2-E270-8CC3-83A5-2DB4204BF94F}"/>
              </a:ext>
            </a:extLst>
          </p:cNvPr>
          <p:cNvSpPr txBox="1"/>
          <p:nvPr/>
        </p:nvSpPr>
        <p:spPr>
          <a:xfrm>
            <a:off x="0" y="15149"/>
            <a:ext cx="12192000" cy="1089529"/>
          </a:xfrm>
          <a:prstGeom prst="rect">
            <a:avLst/>
          </a:prstGeom>
          <a:solidFill>
            <a:srgbClr val="FF8300"/>
          </a:solidFill>
        </p:spPr>
        <p:txBody>
          <a:bodyPr wrap="square" lIns="91440" tIns="45720" rIns="91440" bIns="45720" rtlCol="0" anchor="t">
            <a:spAutoFit/>
          </a:bodyPr>
          <a:lstStyle/>
          <a:p>
            <a:pPr algn="ctr">
              <a:lnSpc>
                <a:spcPct val="90000"/>
              </a:lnSpc>
              <a:spcBef>
                <a:spcPct val="0"/>
              </a:spcBef>
            </a:pPr>
            <a:r>
              <a:rPr lang="en-US" sz="2400" b="1" kern="1200" dirty="0">
                <a:solidFill>
                  <a:schemeClr val="tx1"/>
                </a:solidFill>
                <a:ea typeface="+mj-ea"/>
                <a:cs typeface="+mj-cs"/>
              </a:rPr>
              <a:t>MULTIPLE LINEAR REGRESSION </a:t>
            </a:r>
          </a:p>
          <a:p>
            <a:pPr algn="ctr">
              <a:lnSpc>
                <a:spcPct val="90000"/>
              </a:lnSpc>
              <a:spcBef>
                <a:spcPct val="0"/>
              </a:spcBef>
            </a:pPr>
            <a:r>
              <a:rPr lang="en-US" sz="2400" b="1" kern="1200" dirty="0">
                <a:solidFill>
                  <a:schemeClr val="tx1"/>
                </a:solidFill>
                <a:ea typeface="+mj-ea"/>
                <a:cs typeface="+mj-cs"/>
              </a:rPr>
              <a:t>Correlation Plot Between </a:t>
            </a:r>
            <a:r>
              <a:rPr lang="en-US" sz="2400" b="1" dirty="0">
                <a:ea typeface="+mj-ea"/>
                <a:cs typeface="+mj-cs"/>
              </a:rPr>
              <a:t>Protective* and </a:t>
            </a:r>
            <a:r>
              <a:rPr lang="en-US" sz="2400" b="1" kern="1200" dirty="0">
                <a:solidFill>
                  <a:schemeClr val="tx1"/>
                </a:solidFill>
                <a:ea typeface="+mj-ea"/>
                <a:cs typeface="+mj-cs"/>
              </a:rPr>
              <a:t>Risk Factors** and Alcohol and Drug Abuse Risk</a:t>
            </a:r>
          </a:p>
          <a:p>
            <a:pPr algn="ctr">
              <a:lnSpc>
                <a:spcPct val="90000"/>
              </a:lnSpc>
              <a:spcBef>
                <a:spcPct val="0"/>
              </a:spcBef>
            </a:pPr>
            <a:r>
              <a:rPr lang="en-US" sz="2400" b="1" dirty="0">
                <a:ea typeface="+mj-ea"/>
                <a:cs typeface="+mj-cs"/>
              </a:rPr>
              <a:t>(adjusted for confounders***)</a:t>
            </a:r>
            <a:endParaRPr lang="en-US" sz="2400" b="1" kern="1200" dirty="0">
              <a:solidFill>
                <a:schemeClr val="tx1"/>
              </a:solidFill>
              <a:ea typeface="+mj-ea"/>
              <a:cs typeface="+mj-cs"/>
            </a:endParaRPr>
          </a:p>
        </p:txBody>
      </p:sp>
      <p:pic>
        <p:nvPicPr>
          <p:cNvPr id="3" name="Picture 2">
            <a:extLst>
              <a:ext uri="{FF2B5EF4-FFF2-40B4-BE49-F238E27FC236}">
                <a16:creationId xmlns:a16="http://schemas.microsoft.com/office/drawing/2014/main" id="{128B5B55-B94A-394E-D9C5-3D2602477792}"/>
              </a:ext>
            </a:extLst>
          </p:cNvPr>
          <p:cNvPicPr>
            <a:picLocks noChangeAspect="1"/>
          </p:cNvPicPr>
          <p:nvPr/>
        </p:nvPicPr>
        <p:blipFill>
          <a:blip r:embed="rId3"/>
          <a:srcRect/>
          <a:stretch/>
        </p:blipFill>
        <p:spPr>
          <a:xfrm>
            <a:off x="3960875" y="1295400"/>
            <a:ext cx="4267200" cy="4267200"/>
          </a:xfrm>
          <a:prstGeom prst="rect">
            <a:avLst/>
          </a:prstGeom>
        </p:spPr>
      </p:pic>
      <p:sp>
        <p:nvSpPr>
          <p:cNvPr id="4" name="TextBox 3">
            <a:extLst>
              <a:ext uri="{FF2B5EF4-FFF2-40B4-BE49-F238E27FC236}">
                <a16:creationId xmlns:a16="http://schemas.microsoft.com/office/drawing/2014/main" id="{AAD5804F-8481-4CFC-53D0-B6E349B2DC7A}"/>
              </a:ext>
            </a:extLst>
          </p:cNvPr>
          <p:cNvSpPr txBox="1"/>
          <p:nvPr/>
        </p:nvSpPr>
        <p:spPr>
          <a:xfrm>
            <a:off x="430751" y="5966559"/>
            <a:ext cx="9360255" cy="830997"/>
          </a:xfrm>
          <a:prstGeom prst="rect">
            <a:avLst/>
          </a:prstGeom>
          <a:noFill/>
        </p:spPr>
        <p:txBody>
          <a:bodyPr wrap="none" rtlCol="0">
            <a:spAutoFit/>
          </a:bodyPr>
          <a:lstStyle/>
          <a:p>
            <a:r>
              <a:rPr lang="en-US" sz="1000" b="1" dirty="0"/>
              <a:t>*Protective Factors </a:t>
            </a:r>
            <a:r>
              <a:rPr lang="en-US" sz="1000" dirty="0"/>
              <a:t>= </a:t>
            </a:r>
            <a:r>
              <a:rPr lang="en-US" sz="1000" u="none" strike="noStrike" dirty="0">
                <a:effectLst/>
              </a:rPr>
              <a:t>Calling and Purpose, Community Engagement, Help-Seeking Behaviors, Military Calling, Quality of Life Score, Public Service Motivation and Overall Wellness</a:t>
            </a:r>
            <a:endParaRPr lang="en-US" sz="1000" dirty="0"/>
          </a:p>
          <a:p>
            <a:r>
              <a:rPr lang="en-US" sz="1000" b="1" dirty="0"/>
              <a:t>**Risk Factors </a:t>
            </a:r>
            <a:r>
              <a:rPr lang="en-US" sz="1000" dirty="0"/>
              <a:t>= </a:t>
            </a:r>
            <a:r>
              <a:rPr lang="en-US" sz="1000" u="none" strike="noStrike" dirty="0">
                <a:effectLst/>
              </a:rPr>
              <a:t>Combat Exposure, Daily Stress, Loneliness, Moral Injury, Self-Stigmatization, Suicide Risk, and History of Traumatic Brain Injury</a:t>
            </a:r>
          </a:p>
          <a:p>
            <a:r>
              <a:rPr lang="en-US" sz="1000" b="1" u="none" strike="noStrike" dirty="0">
                <a:solidFill>
                  <a:srgbClr val="000000"/>
                </a:solidFill>
                <a:effectLst/>
              </a:rPr>
              <a:t>***Confounding Factors </a:t>
            </a:r>
            <a:r>
              <a:rPr lang="en-US" sz="1000" u="none" strike="noStrike" dirty="0">
                <a:solidFill>
                  <a:srgbClr val="000000"/>
                </a:solidFill>
                <a:effectLst/>
              </a:rPr>
              <a:t>= Age, Gender, Race, and Income</a:t>
            </a:r>
            <a:endParaRPr lang="en-US" sz="1000" b="1" i="0" u="none" strike="noStrike" dirty="0">
              <a:solidFill>
                <a:srgbClr val="000000"/>
              </a:solidFill>
              <a:effectLst/>
            </a:endParaRPr>
          </a:p>
          <a:p>
            <a:endParaRPr lang="en-US" dirty="0"/>
          </a:p>
        </p:txBody>
      </p:sp>
      <p:sp>
        <p:nvSpPr>
          <p:cNvPr id="5" name="TextBox 4">
            <a:extLst>
              <a:ext uri="{FF2B5EF4-FFF2-40B4-BE49-F238E27FC236}">
                <a16:creationId xmlns:a16="http://schemas.microsoft.com/office/drawing/2014/main" id="{DDD4C566-095F-C6AD-EB6A-35CD6193B507}"/>
              </a:ext>
            </a:extLst>
          </p:cNvPr>
          <p:cNvSpPr txBox="1"/>
          <p:nvPr/>
        </p:nvSpPr>
        <p:spPr>
          <a:xfrm>
            <a:off x="1785668" y="1261612"/>
            <a:ext cx="936667" cy="369332"/>
          </a:xfrm>
          <a:prstGeom prst="rect">
            <a:avLst/>
          </a:prstGeom>
          <a:noFill/>
        </p:spPr>
        <p:txBody>
          <a:bodyPr wrap="none" rtlCol="0">
            <a:spAutoFit/>
          </a:bodyPr>
          <a:lstStyle/>
          <a:p>
            <a:r>
              <a:rPr lang="en-US" b="1" dirty="0"/>
              <a:t>Figure 4</a:t>
            </a:r>
          </a:p>
        </p:txBody>
      </p:sp>
    </p:spTree>
    <p:extLst>
      <p:ext uri="{BB962C8B-B14F-4D97-AF65-F5344CB8AC3E}">
        <p14:creationId xmlns:p14="http://schemas.microsoft.com/office/powerpoint/2010/main" val="8652364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EBC72-1A65-65A3-E913-BB279DA4BF8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0C61A4B-1728-3DB6-49AF-E9281B84CE8D}"/>
              </a:ext>
            </a:extLst>
          </p:cNvPr>
          <p:cNvSpPr txBox="1"/>
          <p:nvPr/>
        </p:nvSpPr>
        <p:spPr>
          <a:xfrm>
            <a:off x="0" y="0"/>
            <a:ext cx="12192000" cy="461665"/>
          </a:xfrm>
          <a:prstGeom prst="rect">
            <a:avLst/>
          </a:prstGeom>
          <a:solidFill>
            <a:srgbClr val="FF8300"/>
          </a:solidFill>
        </p:spPr>
        <p:txBody>
          <a:bodyPr wrap="square" lIns="91440" tIns="45720" rIns="91440" bIns="45720" rtlCol="0" anchor="t">
            <a:spAutoFit/>
          </a:bodyPr>
          <a:lstStyle/>
          <a:p>
            <a:pPr algn="ctr"/>
            <a:r>
              <a:rPr lang="en-US" sz="2400" b="1" dirty="0">
                <a:ea typeface="+mn-lt"/>
                <a:cs typeface="+mn-lt"/>
              </a:rPr>
              <a:t>MULITPLE LINEAR REGRESSION SUMMARY TABLES</a:t>
            </a:r>
            <a:endParaRPr lang="en-US" sz="2400" dirty="0">
              <a:ea typeface="+mn-lt"/>
              <a:cs typeface="+mn-lt"/>
            </a:endParaRPr>
          </a:p>
        </p:txBody>
      </p:sp>
      <p:graphicFrame>
        <p:nvGraphicFramePr>
          <p:cNvPr id="3" name="Table 2">
            <a:extLst>
              <a:ext uri="{FF2B5EF4-FFF2-40B4-BE49-F238E27FC236}">
                <a16:creationId xmlns:a16="http://schemas.microsoft.com/office/drawing/2014/main" id="{32EC951F-D2D7-7FA6-56AB-98873BBF2338}"/>
              </a:ext>
            </a:extLst>
          </p:cNvPr>
          <p:cNvGraphicFramePr>
            <a:graphicFrameLocks noGrp="1"/>
          </p:cNvGraphicFramePr>
          <p:nvPr>
            <p:extLst>
              <p:ext uri="{D42A27DB-BD31-4B8C-83A1-F6EECF244321}">
                <p14:modId xmlns:p14="http://schemas.microsoft.com/office/powerpoint/2010/main" val="1179800320"/>
              </p:ext>
            </p:extLst>
          </p:nvPr>
        </p:nvGraphicFramePr>
        <p:xfrm>
          <a:off x="625060" y="609488"/>
          <a:ext cx="10941880" cy="6065743"/>
        </p:xfrm>
        <a:graphic>
          <a:graphicData uri="http://schemas.openxmlformats.org/drawingml/2006/table">
            <a:tbl>
              <a:tblPr>
                <a:tableStyleId>{5C22544A-7EE6-4342-B048-85BDC9FD1C3A}</a:tableStyleId>
              </a:tblPr>
              <a:tblGrid>
                <a:gridCol w="2956868">
                  <a:extLst>
                    <a:ext uri="{9D8B030D-6E8A-4147-A177-3AD203B41FA5}">
                      <a16:colId xmlns:a16="http://schemas.microsoft.com/office/drawing/2014/main" val="884575010"/>
                    </a:ext>
                  </a:extLst>
                </a:gridCol>
                <a:gridCol w="836685">
                  <a:extLst>
                    <a:ext uri="{9D8B030D-6E8A-4147-A177-3AD203B41FA5}">
                      <a16:colId xmlns:a16="http://schemas.microsoft.com/office/drawing/2014/main" val="3568908494"/>
                    </a:ext>
                  </a:extLst>
                </a:gridCol>
                <a:gridCol w="1613498">
                  <a:extLst>
                    <a:ext uri="{9D8B030D-6E8A-4147-A177-3AD203B41FA5}">
                      <a16:colId xmlns:a16="http://schemas.microsoft.com/office/drawing/2014/main" val="3183591576"/>
                    </a:ext>
                  </a:extLst>
                </a:gridCol>
                <a:gridCol w="1613498">
                  <a:extLst>
                    <a:ext uri="{9D8B030D-6E8A-4147-A177-3AD203B41FA5}">
                      <a16:colId xmlns:a16="http://schemas.microsoft.com/office/drawing/2014/main" val="1894803706"/>
                    </a:ext>
                  </a:extLst>
                </a:gridCol>
                <a:gridCol w="1568122">
                  <a:extLst>
                    <a:ext uri="{9D8B030D-6E8A-4147-A177-3AD203B41FA5}">
                      <a16:colId xmlns:a16="http://schemas.microsoft.com/office/drawing/2014/main" val="3843548783"/>
                    </a:ext>
                  </a:extLst>
                </a:gridCol>
                <a:gridCol w="283503">
                  <a:extLst>
                    <a:ext uri="{9D8B030D-6E8A-4147-A177-3AD203B41FA5}">
                      <a16:colId xmlns:a16="http://schemas.microsoft.com/office/drawing/2014/main" val="820160202"/>
                    </a:ext>
                  </a:extLst>
                </a:gridCol>
                <a:gridCol w="1433603">
                  <a:extLst>
                    <a:ext uri="{9D8B030D-6E8A-4147-A177-3AD203B41FA5}">
                      <a16:colId xmlns:a16="http://schemas.microsoft.com/office/drawing/2014/main" val="1041632471"/>
                    </a:ext>
                  </a:extLst>
                </a:gridCol>
                <a:gridCol w="636103">
                  <a:extLst>
                    <a:ext uri="{9D8B030D-6E8A-4147-A177-3AD203B41FA5}">
                      <a16:colId xmlns:a16="http://schemas.microsoft.com/office/drawing/2014/main" val="2681424864"/>
                    </a:ext>
                  </a:extLst>
                </a:gridCol>
              </a:tblGrid>
              <a:tr h="466504">
                <a:tc gridSpan="8">
                  <a:txBody>
                    <a:bodyPr/>
                    <a:lstStyle/>
                    <a:p>
                      <a:pPr algn="l" fontAlgn="b"/>
                      <a:r>
                        <a:rPr lang="en-US" sz="1400" b="1" u="none" strike="noStrike" dirty="0">
                          <a:effectLst/>
                        </a:rPr>
                        <a:t>Table 11 Protective and Risk Factors Independently Associated with Alcohol and Drug Abuse Risk using Multiple Linear Regression among Veterans in The 2022 Military Health and Well-Being Project from ICPSR Michigan (N=1,495) (adjusted for confounders) </a:t>
                      </a:r>
                    </a:p>
                    <a:p>
                      <a:pPr algn="l" fontAlgn="b"/>
                      <a:endParaRPr lang="en-US" sz="10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hMerge="1">
                  <a:txBody>
                    <a:bodyPr/>
                    <a:lstStyle/>
                    <a:p>
                      <a:pPr algn="l" fontAlgn="b"/>
                      <a:endParaRPr lang="en-US" sz="24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hMerge="1">
                  <a:txBody>
                    <a:bodyPr/>
                    <a:lstStyle/>
                    <a:p>
                      <a:endParaRPr lang="en-US"/>
                    </a:p>
                  </a:txBody>
                  <a:tcPr/>
                </a:tc>
                <a:tc hMerge="1">
                  <a:txBody>
                    <a:bodyPr/>
                    <a:lstStyle/>
                    <a:p>
                      <a:pPr algn="l" fontAlgn="b"/>
                      <a:endParaRPr lang="en-US" sz="24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hMerge="1">
                  <a:txBody>
                    <a:bodyPr/>
                    <a:lstStyle/>
                    <a:p>
                      <a:pPr algn="l" fontAlgn="b"/>
                      <a:endParaRPr lang="en-US" sz="24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hMerge="1">
                  <a:txBody>
                    <a:bodyPr/>
                    <a:lstStyle/>
                    <a:p>
                      <a:pPr algn="l" fontAlgn="b"/>
                      <a:endParaRPr lang="en-US" sz="24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hMerge="1">
                  <a:txBody>
                    <a:bodyPr/>
                    <a:lstStyle/>
                    <a:p>
                      <a:pPr algn="l" fontAlgn="b"/>
                      <a:endParaRPr lang="en-US" sz="24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hMerge="1">
                  <a:txBody>
                    <a:bodyPr/>
                    <a:lstStyle/>
                    <a:p>
                      <a:pPr algn="l" fontAlgn="b"/>
                      <a:endParaRPr lang="en-US" sz="24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4056487411"/>
                  </a:ext>
                </a:extLst>
              </a:tr>
              <a:tr h="239607">
                <a:tc>
                  <a:txBody>
                    <a:bodyPr/>
                    <a:lstStyle/>
                    <a:p>
                      <a:pPr algn="ctr" fontAlgn="b"/>
                      <a:r>
                        <a:rPr lang="en-US" sz="1000" u="none" strike="noStrike" dirty="0">
                          <a:solidFill>
                            <a:schemeClr val="bg1"/>
                          </a:solidFill>
                          <a:effectLst/>
                        </a:rPr>
                        <a:t>Measures</a:t>
                      </a:r>
                      <a:endParaRPr lang="en-US" sz="10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tc>
                  <a:txBody>
                    <a:bodyPr/>
                    <a:lstStyle/>
                    <a:p>
                      <a:pPr algn="ctr" fontAlgn="b"/>
                      <a:r>
                        <a:rPr lang="en-US" sz="1000" u="none" strike="noStrike" dirty="0" err="1">
                          <a:solidFill>
                            <a:schemeClr val="bg1"/>
                          </a:solidFill>
                          <a:effectLst/>
                        </a:rPr>
                        <a:t>ß</a:t>
                      </a:r>
                      <a:endParaRPr lang="en-US" sz="10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tc>
                  <a:txBody>
                    <a:bodyPr/>
                    <a:lstStyle/>
                    <a:p>
                      <a:pPr algn="ctr" fontAlgn="b"/>
                      <a:r>
                        <a:rPr lang="en-US" sz="1000" b="1" i="0" u="none" strike="noStrike" dirty="0">
                          <a:solidFill>
                            <a:schemeClr val="bg1"/>
                          </a:solidFill>
                          <a:effectLst/>
                          <a:latin typeface="Avenir Next Regular" panose="020B0503020202020204" pitchFamily="34" charset="0"/>
                        </a:rPr>
                        <a:t>SE</a:t>
                      </a:r>
                    </a:p>
                  </a:txBody>
                  <a:tcPr marL="9525" marR="9525" marT="9525" marB="0" anchor="b">
                    <a:solidFill>
                      <a:schemeClr val="tx1">
                        <a:lumMod val="95000"/>
                        <a:lumOff val="5000"/>
                      </a:schemeClr>
                    </a:solidFill>
                  </a:tcPr>
                </a:tc>
                <a:tc>
                  <a:txBody>
                    <a:bodyPr/>
                    <a:lstStyle/>
                    <a:p>
                      <a:pPr algn="ctr" fontAlgn="b"/>
                      <a:r>
                        <a:rPr lang="en-US" sz="1000" b="1" i="0" u="none" strike="noStrike" dirty="0">
                          <a:solidFill>
                            <a:schemeClr val="bg1"/>
                          </a:solidFill>
                          <a:effectLst/>
                          <a:latin typeface="Avenir Next Regular" panose="020B0503020202020204" pitchFamily="34" charset="0"/>
                        </a:rPr>
                        <a:t>t value</a:t>
                      </a:r>
                    </a:p>
                  </a:txBody>
                  <a:tcPr marL="9525" marR="9525" marT="9525" marB="0" anchor="b">
                    <a:solidFill>
                      <a:schemeClr val="tx1">
                        <a:lumMod val="95000"/>
                        <a:lumOff val="5000"/>
                      </a:schemeClr>
                    </a:solidFill>
                  </a:tcPr>
                </a:tc>
                <a:tc>
                  <a:txBody>
                    <a:bodyPr/>
                    <a:lstStyle/>
                    <a:p>
                      <a:pPr algn="ctr" fontAlgn="b"/>
                      <a:r>
                        <a:rPr lang="en-US" sz="1000" u="none" strike="noStrike" dirty="0">
                          <a:solidFill>
                            <a:schemeClr val="bg1"/>
                          </a:solidFill>
                          <a:effectLst/>
                        </a:rPr>
                        <a:t>p-value</a:t>
                      </a:r>
                      <a:endParaRPr lang="en-US" sz="10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tc>
                  <a:txBody>
                    <a:bodyPr/>
                    <a:lstStyle/>
                    <a:p>
                      <a:pPr algn="ctr" fontAlgn="b"/>
                      <a:r>
                        <a:rPr lang="en-US" sz="1000" u="none" strike="noStrike" dirty="0">
                          <a:solidFill>
                            <a:schemeClr val="bg1"/>
                          </a:solidFill>
                          <a:effectLst/>
                        </a:rPr>
                        <a:t> </a:t>
                      </a:r>
                      <a:endParaRPr lang="en-US" sz="10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tc>
                  <a:txBody>
                    <a:bodyPr/>
                    <a:lstStyle/>
                    <a:p>
                      <a:pPr algn="r" fontAlgn="b"/>
                      <a:endParaRPr lang="en-US" sz="10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tc>
                  <a:txBody>
                    <a:bodyPr/>
                    <a:lstStyle/>
                    <a:p>
                      <a:pPr algn="ctr" fontAlgn="b"/>
                      <a:endParaRPr lang="en-US" sz="10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extLst>
                  <a:ext uri="{0D108BD9-81ED-4DB2-BD59-A6C34878D82A}">
                    <a16:rowId xmlns:a16="http://schemas.microsoft.com/office/drawing/2014/main" val="594401675"/>
                  </a:ext>
                </a:extLst>
              </a:tr>
              <a:tr h="239607">
                <a:tc>
                  <a:txBody>
                    <a:bodyPr/>
                    <a:lstStyle/>
                    <a:p>
                      <a:pPr algn="r" fontAlgn="b"/>
                      <a:r>
                        <a:rPr lang="en-US" sz="1000" b="1" u="none" strike="noStrike" dirty="0">
                          <a:effectLst/>
                        </a:rPr>
                        <a:t>Constant</a:t>
                      </a:r>
                      <a:endParaRPr lang="en-US" sz="10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000" u="none" strike="noStrike" dirty="0">
                          <a:solidFill>
                            <a:schemeClr val="tx1"/>
                          </a:solidFill>
                          <a:effectLst/>
                          <a:latin typeface="+mn-lt"/>
                        </a:rPr>
                        <a:t>-0.726</a:t>
                      </a:r>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0.515</a:t>
                      </a: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-1.410</a:t>
                      </a:r>
                    </a:p>
                  </a:txBody>
                  <a:tcPr marL="9525" marR="9525" marT="9525" marB="0" anchor="b">
                    <a:solidFill>
                      <a:schemeClr val="bg1"/>
                    </a:solidFill>
                  </a:tcPr>
                </a:tc>
                <a:tc>
                  <a:txBody>
                    <a:bodyPr/>
                    <a:lstStyle/>
                    <a:p>
                      <a:pPr algn="r" fontAlgn="b"/>
                      <a:r>
                        <a:rPr lang="en-US" sz="1000" b="0" u="none" strike="noStrike" dirty="0">
                          <a:solidFill>
                            <a:schemeClr val="tx1"/>
                          </a:solidFill>
                          <a:effectLst/>
                          <a:latin typeface="+mn-lt"/>
                        </a:rPr>
                        <a:t> </a:t>
                      </a:r>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l" fontAlgn="b"/>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r>
                        <a:rPr lang="en-US" sz="1000" b="1" i="0" u="none" strike="noStrike" dirty="0">
                          <a:solidFill>
                            <a:schemeClr val="tx1"/>
                          </a:solidFill>
                          <a:effectLst/>
                          <a:latin typeface="+mn-lt"/>
                        </a:rPr>
                        <a:t>R =</a:t>
                      </a:r>
                    </a:p>
                  </a:txBody>
                  <a:tcPr marL="9525" marR="9525" marT="9525" marB="0" anchor="b">
                    <a:solidFill>
                      <a:schemeClr val="bg1"/>
                    </a:solidFill>
                  </a:tcPr>
                </a:tc>
                <a:tc>
                  <a:txBody>
                    <a:bodyPr/>
                    <a:lstStyle/>
                    <a:p>
                      <a:pPr algn="r" fontAlgn="b"/>
                      <a:r>
                        <a:rPr lang="en-US" sz="1000" u="none" strike="noStrike" dirty="0">
                          <a:solidFill>
                            <a:schemeClr val="tx1"/>
                          </a:solidFill>
                          <a:effectLst/>
                          <a:highlight>
                            <a:srgbClr val="FFFF00"/>
                          </a:highlight>
                          <a:latin typeface="+mn-lt"/>
                        </a:rPr>
                        <a:t>0.5181</a:t>
                      </a:r>
                      <a:endParaRPr lang="en-US" sz="1000" b="0" i="0" u="none" strike="noStrike" dirty="0">
                        <a:solidFill>
                          <a:schemeClr val="tx1"/>
                        </a:solidFill>
                        <a:effectLst/>
                        <a:highlight>
                          <a:srgbClr val="FFFF00"/>
                        </a:highlight>
                        <a:latin typeface="+mn-lt"/>
                      </a:endParaRPr>
                    </a:p>
                  </a:txBody>
                  <a:tcPr marL="9525" marR="9525" marT="9525" marB="0" anchor="b">
                    <a:solidFill>
                      <a:schemeClr val="bg1"/>
                    </a:solidFill>
                  </a:tcPr>
                </a:tc>
                <a:extLst>
                  <a:ext uri="{0D108BD9-81ED-4DB2-BD59-A6C34878D82A}">
                    <a16:rowId xmlns:a16="http://schemas.microsoft.com/office/drawing/2014/main" val="2205668680"/>
                  </a:ext>
                </a:extLst>
              </a:tr>
              <a:tr h="239607">
                <a:tc>
                  <a:txBody>
                    <a:bodyPr/>
                    <a:lstStyle/>
                    <a:p>
                      <a:pPr algn="r" fontAlgn="b"/>
                      <a:r>
                        <a:rPr lang="en-US" sz="1000" b="1" u="none" strike="noStrike" dirty="0">
                          <a:effectLst/>
                        </a:rPr>
                        <a:t>Calling and Purpose </a:t>
                      </a:r>
                      <a:r>
                        <a:rPr lang="en-US" sz="1000" u="none" strike="noStrike" dirty="0">
                          <a:effectLst/>
                        </a:rPr>
                        <a:t> </a:t>
                      </a:r>
                      <a:endParaRPr lang="en-US" sz="10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000" u="none" strike="noStrike" dirty="0">
                          <a:solidFill>
                            <a:schemeClr val="tx1"/>
                          </a:solidFill>
                          <a:effectLst/>
                          <a:latin typeface="+mn-lt"/>
                        </a:rPr>
                        <a:t>0.160</a:t>
                      </a:r>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0.012</a:t>
                      </a: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1.292</a:t>
                      </a: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0.1964</a:t>
                      </a:r>
                    </a:p>
                  </a:txBody>
                  <a:tcPr marL="9525" marR="9525" marT="9525" marB="0" anchor="b">
                    <a:solidFill>
                      <a:schemeClr val="bg1"/>
                    </a:solidFill>
                  </a:tcPr>
                </a:tc>
                <a:tc>
                  <a:txBody>
                    <a:bodyPr/>
                    <a:lstStyle/>
                    <a:p>
                      <a:pPr algn="l" fontAlgn="b"/>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r>
                        <a:rPr lang="en-US" sz="1000" b="1" i="0" u="none" strike="noStrike" dirty="0">
                          <a:solidFill>
                            <a:schemeClr val="tx1"/>
                          </a:solidFill>
                          <a:effectLst/>
                          <a:latin typeface="+mn-lt"/>
                        </a:rPr>
                        <a:t>R</a:t>
                      </a:r>
                      <a:r>
                        <a:rPr lang="en-US" sz="1000" b="1" i="0" u="none" strike="noStrike" baseline="30000" dirty="0">
                          <a:solidFill>
                            <a:schemeClr val="tx1"/>
                          </a:solidFill>
                          <a:effectLst/>
                          <a:latin typeface="+mn-lt"/>
                        </a:rPr>
                        <a:t>2 </a:t>
                      </a:r>
                      <a:r>
                        <a:rPr lang="en-US" sz="1000" b="1" i="0" u="none" strike="noStrike" baseline="0" dirty="0">
                          <a:solidFill>
                            <a:schemeClr val="tx1"/>
                          </a:solidFill>
                          <a:effectLst/>
                          <a:latin typeface="+mn-lt"/>
                        </a:rPr>
                        <a:t>=</a:t>
                      </a:r>
                      <a:endParaRPr lang="en-US" sz="1000" b="1" i="0" u="none" strike="noStrike" dirty="0">
                        <a:solidFill>
                          <a:schemeClr val="tx1"/>
                        </a:solidFill>
                        <a:effectLst/>
                        <a:latin typeface="+mn-lt"/>
                      </a:endParaRPr>
                    </a:p>
                  </a:txBody>
                  <a:tcPr marL="9525" marR="9525" marT="9525" marB="0" anchor="b">
                    <a:solidFill>
                      <a:schemeClr val="bg1"/>
                    </a:solidFill>
                  </a:tcPr>
                </a:tc>
                <a:tc>
                  <a:txBody>
                    <a:bodyPr/>
                    <a:lstStyle/>
                    <a:p>
                      <a:pPr algn="r" fontAlgn="b"/>
                      <a:r>
                        <a:rPr lang="en-US" sz="1000" u="none" strike="noStrike" dirty="0">
                          <a:solidFill>
                            <a:schemeClr val="tx1"/>
                          </a:solidFill>
                          <a:effectLst/>
                          <a:latin typeface="+mn-lt"/>
                        </a:rPr>
                        <a:t>0.2684</a:t>
                      </a:r>
                      <a:endParaRPr lang="en-US" sz="1000" b="0" i="0" u="none" strike="noStrike" dirty="0">
                        <a:solidFill>
                          <a:schemeClr val="tx1"/>
                        </a:solidFill>
                        <a:effectLst/>
                        <a:latin typeface="+mn-lt"/>
                      </a:endParaRPr>
                    </a:p>
                  </a:txBody>
                  <a:tcPr marL="9525" marR="9525" marT="9525" marB="0" anchor="b">
                    <a:solidFill>
                      <a:schemeClr val="bg1"/>
                    </a:solidFill>
                  </a:tcPr>
                </a:tc>
                <a:extLst>
                  <a:ext uri="{0D108BD9-81ED-4DB2-BD59-A6C34878D82A}">
                    <a16:rowId xmlns:a16="http://schemas.microsoft.com/office/drawing/2014/main" val="1277103296"/>
                  </a:ext>
                </a:extLst>
              </a:tr>
              <a:tr h="239607">
                <a:tc>
                  <a:txBody>
                    <a:bodyPr/>
                    <a:lstStyle/>
                    <a:p>
                      <a:pPr algn="r" fontAlgn="b"/>
                      <a:r>
                        <a:rPr lang="en-US" sz="1000" b="1" u="none" strike="noStrike" dirty="0">
                          <a:effectLst/>
                        </a:rPr>
                        <a:t>Community Engagement </a:t>
                      </a:r>
                      <a:r>
                        <a:rPr lang="en-US" sz="1000" u="none" strike="noStrike" dirty="0">
                          <a:effectLst/>
                        </a:rPr>
                        <a:t> </a:t>
                      </a:r>
                      <a:endParaRPr lang="en-US" sz="10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0.002</a:t>
                      </a: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0.009</a:t>
                      </a: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0.184</a:t>
                      </a:r>
                    </a:p>
                  </a:txBody>
                  <a:tcPr marL="9525" marR="9525" marT="9525" marB="0" anchor="b">
                    <a:solidFill>
                      <a:schemeClr val="bg1"/>
                    </a:solidFill>
                  </a:tcPr>
                </a:tc>
                <a:tc>
                  <a:txBody>
                    <a:bodyPr/>
                    <a:lstStyle/>
                    <a:p>
                      <a:pPr algn="r" fontAlgn="b"/>
                      <a:r>
                        <a:rPr lang="en-US" sz="1000" b="0" u="none" strike="noStrike" dirty="0">
                          <a:solidFill>
                            <a:schemeClr val="tx1"/>
                          </a:solidFill>
                          <a:effectLst/>
                          <a:latin typeface="+mn-lt"/>
                        </a:rPr>
                        <a:t>0.8542</a:t>
                      </a:r>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l" fontAlgn="b"/>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r>
                        <a:rPr lang="en-US" sz="1000" b="1" i="0" u="none" strike="noStrike" dirty="0">
                          <a:solidFill>
                            <a:schemeClr val="tx1"/>
                          </a:solidFill>
                          <a:effectLst/>
                          <a:latin typeface="+mn-lt"/>
                        </a:rPr>
                        <a:t>Overall p value  </a:t>
                      </a:r>
                      <a:r>
                        <a:rPr lang="en-US" sz="1000" b="0" i="0" u="none" strike="noStrike" dirty="0">
                          <a:solidFill>
                            <a:schemeClr val="tx1"/>
                          </a:solidFill>
                          <a:effectLst/>
                          <a:latin typeface="+mn-lt"/>
                        </a:rPr>
                        <a:t>=</a:t>
                      </a:r>
                    </a:p>
                  </a:txBody>
                  <a:tcPr marL="9525" marR="9525" marT="9525" marB="0" anchor="b">
                    <a:solidFill>
                      <a:schemeClr val="bg1"/>
                    </a:solidFill>
                  </a:tcPr>
                </a:tc>
                <a:tc>
                  <a:txBody>
                    <a:bodyPr/>
                    <a:lstStyle/>
                    <a:p>
                      <a:pPr algn="r" fontAlgn="b"/>
                      <a:r>
                        <a:rPr lang="en-US" sz="1000" u="none" strike="noStrike" dirty="0">
                          <a:solidFill>
                            <a:schemeClr val="tx1"/>
                          </a:solidFill>
                          <a:effectLst/>
                          <a:highlight>
                            <a:srgbClr val="FFFF00"/>
                          </a:highlight>
                          <a:latin typeface="+mn-lt"/>
                        </a:rPr>
                        <a:t>&lt;0.001</a:t>
                      </a:r>
                      <a:endParaRPr lang="en-US" sz="1000" b="0" i="0" u="none" strike="noStrike" dirty="0">
                        <a:solidFill>
                          <a:schemeClr val="tx1"/>
                        </a:solidFill>
                        <a:effectLst/>
                        <a:highlight>
                          <a:srgbClr val="FFFF00"/>
                        </a:highlight>
                        <a:latin typeface="+mn-lt"/>
                      </a:endParaRPr>
                    </a:p>
                  </a:txBody>
                  <a:tcPr marL="9525" marR="9525" marT="9525" marB="0" anchor="b">
                    <a:solidFill>
                      <a:schemeClr val="bg1"/>
                    </a:solidFill>
                  </a:tcPr>
                </a:tc>
                <a:extLst>
                  <a:ext uri="{0D108BD9-81ED-4DB2-BD59-A6C34878D82A}">
                    <a16:rowId xmlns:a16="http://schemas.microsoft.com/office/drawing/2014/main" val="3945919193"/>
                  </a:ext>
                </a:extLst>
              </a:tr>
              <a:tr h="239607">
                <a:tc>
                  <a:txBody>
                    <a:bodyPr/>
                    <a:lstStyle/>
                    <a:p>
                      <a:pPr algn="r" fontAlgn="b"/>
                      <a:r>
                        <a:rPr lang="en-US" sz="1000" b="1" u="none" strike="noStrike" dirty="0">
                          <a:effectLst/>
                        </a:rPr>
                        <a:t>Help-Seeking Behavior </a:t>
                      </a:r>
                      <a:r>
                        <a:rPr lang="en-US" sz="1000" u="none" strike="noStrike" dirty="0">
                          <a:effectLst/>
                        </a:rPr>
                        <a:t> </a:t>
                      </a:r>
                      <a:endParaRPr lang="en-US" sz="10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000" u="none" strike="noStrike" dirty="0">
                          <a:solidFill>
                            <a:schemeClr val="tx1"/>
                          </a:solidFill>
                          <a:effectLst/>
                          <a:latin typeface="+mn-lt"/>
                        </a:rPr>
                        <a:t>0.015</a:t>
                      </a:r>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0.008</a:t>
                      </a: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1.744</a:t>
                      </a:r>
                    </a:p>
                  </a:txBody>
                  <a:tcPr marL="9525" marR="9525" marT="9525" marB="0" anchor="b">
                    <a:solidFill>
                      <a:schemeClr val="bg1"/>
                    </a:solidFill>
                  </a:tcPr>
                </a:tc>
                <a:tc>
                  <a:txBody>
                    <a:bodyPr/>
                    <a:lstStyle/>
                    <a:p>
                      <a:pPr algn="r" fontAlgn="b"/>
                      <a:r>
                        <a:rPr lang="en-US" sz="1000" b="0" u="none" strike="noStrike" dirty="0">
                          <a:solidFill>
                            <a:schemeClr val="tx1"/>
                          </a:solidFill>
                          <a:effectLst/>
                          <a:latin typeface="+mn-lt"/>
                        </a:rPr>
                        <a:t>0.0813</a:t>
                      </a:r>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l" fontAlgn="b"/>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l" fontAlgn="b"/>
                      <a:endParaRPr lang="en-US" sz="1000" b="0" i="0" u="none" strike="noStrike" dirty="0">
                        <a:solidFill>
                          <a:schemeClr val="tx1"/>
                        </a:solidFill>
                        <a:effectLst/>
                        <a:latin typeface="+mn-lt"/>
                      </a:endParaRPr>
                    </a:p>
                  </a:txBody>
                  <a:tcPr marL="9525" marR="9525" marT="9525" marB="0" anchor="b">
                    <a:solidFill>
                      <a:schemeClr val="bg1"/>
                    </a:solidFill>
                  </a:tcPr>
                </a:tc>
                <a:extLst>
                  <a:ext uri="{0D108BD9-81ED-4DB2-BD59-A6C34878D82A}">
                    <a16:rowId xmlns:a16="http://schemas.microsoft.com/office/drawing/2014/main" val="953594797"/>
                  </a:ext>
                </a:extLst>
              </a:tr>
              <a:tr h="226295">
                <a:tc>
                  <a:txBody>
                    <a:bodyPr/>
                    <a:lstStyle/>
                    <a:p>
                      <a:pPr algn="r" fontAlgn="b"/>
                      <a:r>
                        <a:rPr lang="en-US" sz="1000" b="1" u="none" strike="noStrike" dirty="0">
                          <a:effectLst/>
                        </a:rPr>
                        <a:t>Military Calling </a:t>
                      </a:r>
                      <a:r>
                        <a:rPr lang="en-US" sz="1000" u="none" strike="noStrike" dirty="0">
                          <a:effectLst/>
                        </a:rPr>
                        <a:t> </a:t>
                      </a:r>
                      <a:endParaRPr lang="en-US" sz="10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0.003</a:t>
                      </a: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0.110</a:t>
                      </a: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0.244</a:t>
                      </a: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0.8076</a:t>
                      </a:r>
                    </a:p>
                  </a:txBody>
                  <a:tcPr marL="9525" marR="9525" marT="9525" marB="0" anchor="b">
                    <a:solidFill>
                      <a:schemeClr val="bg1"/>
                    </a:solidFill>
                  </a:tcPr>
                </a:tc>
                <a:tc>
                  <a:txBody>
                    <a:bodyPr/>
                    <a:lstStyle/>
                    <a:p>
                      <a:pPr algn="l" fontAlgn="b"/>
                      <a:r>
                        <a:rPr lang="en-US" sz="1000" b="0" u="none" strike="noStrike" dirty="0">
                          <a:solidFill>
                            <a:schemeClr val="tx1"/>
                          </a:solidFill>
                          <a:effectLst/>
                          <a:latin typeface="+mn-lt"/>
                        </a:rPr>
                        <a:t> </a:t>
                      </a:r>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l" fontAlgn="b"/>
                      <a:endParaRPr lang="en-US" sz="1000" b="0" i="0" u="none" strike="noStrike" dirty="0">
                        <a:solidFill>
                          <a:schemeClr val="tx1"/>
                        </a:solidFill>
                        <a:effectLst/>
                        <a:latin typeface="+mn-lt"/>
                      </a:endParaRPr>
                    </a:p>
                  </a:txBody>
                  <a:tcPr marL="9525" marR="9525" marT="9525" marB="0" anchor="b">
                    <a:solidFill>
                      <a:schemeClr val="bg1"/>
                    </a:solidFill>
                  </a:tcPr>
                </a:tc>
                <a:extLst>
                  <a:ext uri="{0D108BD9-81ED-4DB2-BD59-A6C34878D82A}">
                    <a16:rowId xmlns:a16="http://schemas.microsoft.com/office/drawing/2014/main" val="2330407592"/>
                  </a:ext>
                </a:extLst>
              </a:tr>
              <a:tr h="239607">
                <a:tc>
                  <a:txBody>
                    <a:bodyPr/>
                    <a:lstStyle/>
                    <a:p>
                      <a:pPr algn="r" fontAlgn="b"/>
                      <a:r>
                        <a:rPr lang="en-US" sz="1000" b="1" u="none" strike="noStrike" dirty="0">
                          <a:effectLst/>
                        </a:rPr>
                        <a:t>Quality of Life </a:t>
                      </a:r>
                      <a:r>
                        <a:rPr lang="en-US" sz="1000" u="none" strike="noStrike" dirty="0">
                          <a:effectLst/>
                        </a:rPr>
                        <a:t> </a:t>
                      </a:r>
                      <a:endParaRPr lang="en-US" sz="10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000" u="none" strike="noStrike" dirty="0">
                          <a:solidFill>
                            <a:schemeClr val="tx1"/>
                          </a:solidFill>
                          <a:effectLst/>
                          <a:latin typeface="+mn-lt"/>
                        </a:rPr>
                        <a:t>-0.002</a:t>
                      </a:r>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0.003</a:t>
                      </a: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-0.716</a:t>
                      </a: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0.4742</a:t>
                      </a:r>
                    </a:p>
                  </a:txBody>
                  <a:tcPr marL="9525" marR="9525" marT="9525" marB="0" anchor="b">
                    <a:solidFill>
                      <a:schemeClr val="bg1"/>
                    </a:solidFill>
                  </a:tcPr>
                </a:tc>
                <a:tc>
                  <a:txBody>
                    <a:bodyPr/>
                    <a:lstStyle/>
                    <a:p>
                      <a:pPr algn="l" fontAlgn="b"/>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l" fontAlgn="b"/>
                      <a:endParaRPr lang="en-US" sz="1000" b="0" i="0" u="none" strike="noStrike" dirty="0">
                        <a:solidFill>
                          <a:schemeClr val="tx1"/>
                        </a:solidFill>
                        <a:effectLst/>
                        <a:latin typeface="+mn-lt"/>
                      </a:endParaRPr>
                    </a:p>
                  </a:txBody>
                  <a:tcPr marL="9525" marR="9525" marT="9525" marB="0" anchor="b">
                    <a:solidFill>
                      <a:schemeClr val="bg1"/>
                    </a:solidFill>
                  </a:tcPr>
                </a:tc>
                <a:extLst>
                  <a:ext uri="{0D108BD9-81ED-4DB2-BD59-A6C34878D82A}">
                    <a16:rowId xmlns:a16="http://schemas.microsoft.com/office/drawing/2014/main" val="1351151314"/>
                  </a:ext>
                </a:extLst>
              </a:tr>
              <a:tr h="226295">
                <a:tc>
                  <a:txBody>
                    <a:bodyPr/>
                    <a:lstStyle/>
                    <a:p>
                      <a:pPr algn="r" fontAlgn="b"/>
                      <a:r>
                        <a:rPr lang="en-US" sz="1000" b="1" u="none" strike="noStrike" dirty="0">
                          <a:effectLst/>
                        </a:rPr>
                        <a:t>Public Service Motivation </a:t>
                      </a:r>
                      <a:r>
                        <a:rPr lang="en-US" sz="1000" u="none" strike="noStrike" dirty="0">
                          <a:effectLst/>
                        </a:rPr>
                        <a:t> </a:t>
                      </a:r>
                      <a:endParaRPr lang="en-US" sz="10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000" u="none" strike="noStrike" dirty="0">
                          <a:solidFill>
                            <a:schemeClr val="tx1"/>
                          </a:solidFill>
                          <a:effectLst/>
                          <a:latin typeface="+mn-lt"/>
                        </a:rPr>
                        <a:t>-0.002</a:t>
                      </a:r>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0.013</a:t>
                      </a: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-0.142</a:t>
                      </a:r>
                    </a:p>
                  </a:txBody>
                  <a:tcPr marL="9525" marR="9525" marT="9525" marB="0" anchor="b">
                    <a:solidFill>
                      <a:schemeClr val="bg1"/>
                    </a:solidFill>
                  </a:tcPr>
                </a:tc>
                <a:tc>
                  <a:txBody>
                    <a:bodyPr/>
                    <a:lstStyle/>
                    <a:p>
                      <a:pPr algn="r" fontAlgn="b"/>
                      <a:r>
                        <a:rPr lang="en-US" sz="1000" b="0" u="none" strike="noStrike" dirty="0">
                          <a:solidFill>
                            <a:schemeClr val="tx1"/>
                          </a:solidFill>
                          <a:effectLst/>
                          <a:latin typeface="+mn-lt"/>
                        </a:rPr>
                        <a:t>0.8873</a:t>
                      </a:r>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l" fontAlgn="b"/>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l" fontAlgn="b"/>
                      <a:endParaRPr lang="en-US" sz="1000" b="0" i="0" u="none" strike="noStrike" dirty="0">
                        <a:solidFill>
                          <a:schemeClr val="tx1"/>
                        </a:solidFill>
                        <a:effectLst/>
                        <a:latin typeface="+mn-lt"/>
                      </a:endParaRPr>
                    </a:p>
                  </a:txBody>
                  <a:tcPr marL="9525" marR="9525" marT="9525" marB="0" anchor="b">
                    <a:solidFill>
                      <a:schemeClr val="bg1"/>
                    </a:solidFill>
                  </a:tcPr>
                </a:tc>
                <a:extLst>
                  <a:ext uri="{0D108BD9-81ED-4DB2-BD59-A6C34878D82A}">
                    <a16:rowId xmlns:a16="http://schemas.microsoft.com/office/drawing/2014/main" val="640869050"/>
                  </a:ext>
                </a:extLst>
              </a:tr>
              <a:tr h="239607">
                <a:tc>
                  <a:txBody>
                    <a:bodyPr/>
                    <a:lstStyle/>
                    <a:p>
                      <a:pPr algn="r" fontAlgn="b"/>
                      <a:r>
                        <a:rPr lang="en-US" sz="1000" b="1" u="none" strike="noStrike" dirty="0">
                          <a:effectLst/>
                          <a:latin typeface="+mn-lt"/>
                        </a:rPr>
                        <a:t>Overall Wellness </a:t>
                      </a:r>
                      <a:r>
                        <a:rPr lang="en-US" sz="1000" u="none" strike="noStrike" dirty="0">
                          <a:effectLst/>
                          <a:latin typeface="+mn-lt"/>
                        </a:rPr>
                        <a:t> </a:t>
                      </a:r>
                      <a:endParaRPr lang="en-US" sz="1000" b="0" i="0" u="none" strike="noStrike" dirty="0">
                        <a:solidFill>
                          <a:srgbClr val="000000"/>
                        </a:solidFill>
                        <a:effectLst/>
                        <a:latin typeface="+mn-lt"/>
                      </a:endParaRPr>
                    </a:p>
                  </a:txBody>
                  <a:tcPr marL="9525" marR="9525" marT="9525" marB="0" anchor="b">
                    <a:solidFill>
                      <a:schemeClr val="bg1"/>
                    </a:solidFill>
                  </a:tcPr>
                </a:tc>
                <a:tc>
                  <a:txBody>
                    <a:bodyPr/>
                    <a:lstStyle/>
                    <a:p>
                      <a:pPr algn="r" fontAlgn="b"/>
                      <a:r>
                        <a:rPr lang="en-US" sz="1000" u="none" strike="noStrike" dirty="0">
                          <a:solidFill>
                            <a:schemeClr val="tx1"/>
                          </a:solidFill>
                          <a:effectLst/>
                          <a:latin typeface="+mn-lt"/>
                        </a:rPr>
                        <a:t>-0.000</a:t>
                      </a:r>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0.003</a:t>
                      </a: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-0.184</a:t>
                      </a: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0.8542</a:t>
                      </a:r>
                    </a:p>
                  </a:txBody>
                  <a:tcPr marL="9525" marR="9525" marT="9525" marB="0" anchor="b">
                    <a:solidFill>
                      <a:schemeClr val="bg1"/>
                    </a:solidFill>
                  </a:tcPr>
                </a:tc>
                <a:tc>
                  <a:txBody>
                    <a:bodyPr/>
                    <a:lstStyle/>
                    <a:p>
                      <a:pPr algn="l" fontAlgn="b"/>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l" fontAlgn="b"/>
                      <a:endParaRPr lang="en-US" sz="1000" b="0" i="0" u="none" strike="noStrike" dirty="0">
                        <a:solidFill>
                          <a:schemeClr val="tx1"/>
                        </a:solidFill>
                        <a:effectLst/>
                        <a:latin typeface="+mn-lt"/>
                      </a:endParaRPr>
                    </a:p>
                  </a:txBody>
                  <a:tcPr marL="9525" marR="9525" marT="9525" marB="0" anchor="b">
                    <a:solidFill>
                      <a:schemeClr val="bg1"/>
                    </a:solidFill>
                  </a:tcPr>
                </a:tc>
                <a:extLst>
                  <a:ext uri="{0D108BD9-81ED-4DB2-BD59-A6C34878D82A}">
                    <a16:rowId xmlns:a16="http://schemas.microsoft.com/office/drawing/2014/main" val="4232133080"/>
                  </a:ext>
                </a:extLst>
              </a:tr>
              <a:tr h="226295">
                <a:tc>
                  <a:txBody>
                    <a:bodyPr/>
                    <a:lstStyle/>
                    <a:p>
                      <a:pPr algn="r" fontAlgn="b"/>
                      <a:r>
                        <a:rPr lang="en-US" sz="1000" b="1" u="none" strike="noStrike" dirty="0">
                          <a:effectLst/>
                        </a:rPr>
                        <a:t>Combat Exposure</a:t>
                      </a:r>
                      <a:endParaRPr lang="en-US" sz="10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0.011</a:t>
                      </a: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0.006</a:t>
                      </a: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1.771</a:t>
                      </a:r>
                    </a:p>
                  </a:txBody>
                  <a:tcPr marL="9525" marR="9525" marT="9525" marB="0" anchor="b">
                    <a:solidFill>
                      <a:schemeClr val="bg1"/>
                    </a:solidFill>
                  </a:tcPr>
                </a:tc>
                <a:tc>
                  <a:txBody>
                    <a:bodyPr/>
                    <a:lstStyle/>
                    <a:p>
                      <a:pPr algn="r" fontAlgn="b"/>
                      <a:r>
                        <a:rPr lang="en-US" sz="1000" b="0" u="none" strike="noStrike" dirty="0">
                          <a:solidFill>
                            <a:schemeClr val="tx1"/>
                          </a:solidFill>
                          <a:effectLst/>
                          <a:latin typeface="+mn-lt"/>
                        </a:rPr>
                        <a:t>0.0768</a:t>
                      </a:r>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l" fontAlgn="b"/>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l" fontAlgn="b"/>
                      <a:endParaRPr lang="en-US" sz="1000" b="0" i="0" u="none" strike="noStrike" dirty="0">
                        <a:solidFill>
                          <a:schemeClr val="tx1"/>
                        </a:solidFill>
                        <a:effectLst/>
                        <a:latin typeface="+mn-lt"/>
                      </a:endParaRPr>
                    </a:p>
                  </a:txBody>
                  <a:tcPr marL="9525" marR="9525" marT="9525" marB="0" anchor="b">
                    <a:solidFill>
                      <a:schemeClr val="bg1"/>
                    </a:solidFill>
                  </a:tcPr>
                </a:tc>
                <a:extLst>
                  <a:ext uri="{0D108BD9-81ED-4DB2-BD59-A6C34878D82A}">
                    <a16:rowId xmlns:a16="http://schemas.microsoft.com/office/drawing/2014/main" val="2241567776"/>
                  </a:ext>
                </a:extLst>
              </a:tr>
              <a:tr h="226295">
                <a:tc>
                  <a:txBody>
                    <a:bodyPr/>
                    <a:lstStyle/>
                    <a:p>
                      <a:pPr algn="r" fontAlgn="b"/>
                      <a:r>
                        <a:rPr lang="en-US" sz="1000" b="1" u="none" strike="noStrike" dirty="0">
                          <a:effectLst/>
                        </a:rPr>
                        <a:t>Daily Stress</a:t>
                      </a:r>
                      <a:endParaRPr lang="en-US" sz="10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0.124</a:t>
                      </a: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0.021</a:t>
                      </a: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6.034</a:t>
                      </a:r>
                    </a:p>
                  </a:txBody>
                  <a:tcPr marL="9525" marR="9525" marT="9525" marB="0" anchor="b">
                    <a:solidFill>
                      <a:schemeClr val="bg1"/>
                    </a:solidFill>
                  </a:tcPr>
                </a:tc>
                <a:tc>
                  <a:txBody>
                    <a:bodyPr/>
                    <a:lstStyle/>
                    <a:p>
                      <a:pPr algn="r" fontAlgn="b"/>
                      <a:r>
                        <a:rPr lang="en-US" sz="1000" b="0" i="0" u="none" strike="noStrike" dirty="0">
                          <a:solidFill>
                            <a:schemeClr val="tx1"/>
                          </a:solidFill>
                          <a:effectLst/>
                          <a:highlight>
                            <a:srgbClr val="FFFF00"/>
                          </a:highlight>
                          <a:latin typeface="+mn-lt"/>
                        </a:rPr>
                        <a:t>&lt;0.001</a:t>
                      </a:r>
                    </a:p>
                  </a:txBody>
                  <a:tcPr marL="9525" marR="9525" marT="9525" marB="0" anchor="b">
                    <a:solidFill>
                      <a:schemeClr val="bg1"/>
                    </a:solidFill>
                  </a:tcPr>
                </a:tc>
                <a:tc>
                  <a:txBody>
                    <a:bodyPr/>
                    <a:lstStyle/>
                    <a:p>
                      <a:pPr algn="l" fontAlgn="b"/>
                      <a:r>
                        <a:rPr lang="en-US" sz="1000" b="0" i="0" u="none" strike="noStrike" dirty="0">
                          <a:solidFill>
                            <a:schemeClr val="tx1"/>
                          </a:solidFill>
                          <a:effectLst/>
                          <a:latin typeface="+mn-lt"/>
                        </a:rPr>
                        <a:t>*</a:t>
                      </a:r>
                    </a:p>
                  </a:txBody>
                  <a:tcPr marL="9525" marR="9525" marT="9525" marB="0" anchor="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l" fontAlgn="b"/>
                      <a:endParaRPr lang="en-US" sz="1000" b="0" i="0" u="none" strike="noStrike" dirty="0">
                        <a:solidFill>
                          <a:schemeClr val="tx1"/>
                        </a:solidFill>
                        <a:effectLst/>
                        <a:latin typeface="+mn-lt"/>
                      </a:endParaRPr>
                    </a:p>
                  </a:txBody>
                  <a:tcPr marL="9525" marR="9525" marT="9525" marB="0" anchor="b">
                    <a:solidFill>
                      <a:schemeClr val="bg1"/>
                    </a:solidFill>
                  </a:tcPr>
                </a:tc>
                <a:extLst>
                  <a:ext uri="{0D108BD9-81ED-4DB2-BD59-A6C34878D82A}">
                    <a16:rowId xmlns:a16="http://schemas.microsoft.com/office/drawing/2014/main" val="3474680152"/>
                  </a:ext>
                </a:extLst>
              </a:tr>
              <a:tr h="226295">
                <a:tc>
                  <a:txBody>
                    <a:bodyPr/>
                    <a:lstStyle/>
                    <a:p>
                      <a:pPr algn="r" fontAlgn="b"/>
                      <a:r>
                        <a:rPr lang="en-US" sz="1000" b="1" u="none" strike="noStrike" dirty="0">
                          <a:effectLst/>
                        </a:rPr>
                        <a:t>Loneliness </a:t>
                      </a:r>
                      <a:r>
                        <a:rPr lang="en-US" sz="1000" u="none" strike="noStrike" dirty="0">
                          <a:effectLst/>
                        </a:rPr>
                        <a:t> </a:t>
                      </a:r>
                      <a:endParaRPr lang="en-US" sz="10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0.048</a:t>
                      </a: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0.022</a:t>
                      </a: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2.233</a:t>
                      </a:r>
                    </a:p>
                  </a:txBody>
                  <a:tcPr marL="9525" marR="9525" marT="9525" marB="0" anchor="b">
                    <a:solidFill>
                      <a:schemeClr val="bg1"/>
                    </a:solidFill>
                  </a:tcPr>
                </a:tc>
                <a:tc>
                  <a:txBody>
                    <a:bodyPr/>
                    <a:lstStyle/>
                    <a:p>
                      <a:pPr algn="r" fontAlgn="b"/>
                      <a:r>
                        <a:rPr lang="en-US" sz="1000" b="0" u="none" strike="noStrike" dirty="0">
                          <a:solidFill>
                            <a:schemeClr val="tx1"/>
                          </a:solidFill>
                          <a:effectLst/>
                          <a:highlight>
                            <a:srgbClr val="FFFF00"/>
                          </a:highlight>
                          <a:latin typeface="+mn-lt"/>
                        </a:rPr>
                        <a:t>0.0257</a:t>
                      </a:r>
                      <a:endParaRPr lang="en-US" sz="1000" b="0" i="0" u="none" strike="noStrike" dirty="0">
                        <a:solidFill>
                          <a:schemeClr val="tx1"/>
                        </a:solidFill>
                        <a:effectLst/>
                        <a:highlight>
                          <a:srgbClr val="FFFF00"/>
                        </a:highlight>
                        <a:latin typeface="+mn-lt"/>
                      </a:endParaRPr>
                    </a:p>
                  </a:txBody>
                  <a:tcPr marL="9525" marR="9525" marT="9525" marB="0" anchor="b">
                    <a:solidFill>
                      <a:schemeClr val="bg1"/>
                    </a:solidFill>
                  </a:tcPr>
                </a:tc>
                <a:tc>
                  <a:txBody>
                    <a:bodyPr/>
                    <a:lstStyle/>
                    <a:p>
                      <a:pPr algn="l" fontAlgn="b"/>
                      <a:r>
                        <a:rPr lang="en-US" sz="1000" b="0" i="0" u="none" strike="noStrike" dirty="0">
                          <a:solidFill>
                            <a:schemeClr val="tx1"/>
                          </a:solidFill>
                          <a:effectLst/>
                          <a:latin typeface="+mn-lt"/>
                        </a:rPr>
                        <a:t>*</a:t>
                      </a:r>
                    </a:p>
                  </a:txBody>
                  <a:tcPr marL="9525" marR="9525" marT="9525" marB="0" anchor="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l" fontAlgn="b"/>
                      <a:endParaRPr lang="en-US" sz="1000" b="0" i="0" u="none" strike="noStrike" dirty="0">
                        <a:solidFill>
                          <a:schemeClr val="tx1"/>
                        </a:solidFill>
                        <a:effectLst/>
                        <a:latin typeface="+mn-lt"/>
                      </a:endParaRPr>
                    </a:p>
                  </a:txBody>
                  <a:tcPr marL="9525" marR="9525" marT="9525" marB="0" anchor="b">
                    <a:solidFill>
                      <a:schemeClr val="bg1"/>
                    </a:solidFill>
                  </a:tcPr>
                </a:tc>
                <a:extLst>
                  <a:ext uri="{0D108BD9-81ED-4DB2-BD59-A6C34878D82A}">
                    <a16:rowId xmlns:a16="http://schemas.microsoft.com/office/drawing/2014/main" val="2896190407"/>
                  </a:ext>
                </a:extLst>
              </a:tr>
              <a:tr h="226295">
                <a:tc>
                  <a:txBody>
                    <a:bodyPr/>
                    <a:lstStyle/>
                    <a:p>
                      <a:pPr algn="r" fontAlgn="b"/>
                      <a:r>
                        <a:rPr lang="en-US" sz="1000" b="1" u="none" strike="noStrike" dirty="0">
                          <a:effectLst/>
                        </a:rPr>
                        <a:t>Moral Injury</a:t>
                      </a:r>
                      <a:endParaRPr lang="en-US" sz="10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0.013</a:t>
                      </a: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0.003</a:t>
                      </a: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4.079</a:t>
                      </a:r>
                    </a:p>
                  </a:txBody>
                  <a:tcPr marL="9525" marR="9525" marT="9525" marB="0" anchor="b">
                    <a:solidFill>
                      <a:schemeClr val="bg1"/>
                    </a:solidFill>
                  </a:tcPr>
                </a:tc>
                <a:tc>
                  <a:txBody>
                    <a:bodyPr/>
                    <a:lstStyle/>
                    <a:p>
                      <a:pPr algn="r" fontAlgn="b"/>
                      <a:r>
                        <a:rPr lang="en-US" sz="1000" b="0" i="0" u="none" strike="noStrike" dirty="0">
                          <a:solidFill>
                            <a:schemeClr val="tx1"/>
                          </a:solidFill>
                          <a:effectLst/>
                          <a:highlight>
                            <a:srgbClr val="FFFF00"/>
                          </a:highlight>
                          <a:latin typeface="+mn-lt"/>
                        </a:rPr>
                        <a:t>&lt;0.001</a:t>
                      </a:r>
                    </a:p>
                  </a:txBody>
                  <a:tcPr marL="9525" marR="9525" marT="9525" marB="0" anchor="b">
                    <a:solidFill>
                      <a:schemeClr val="bg1"/>
                    </a:solidFill>
                  </a:tcPr>
                </a:tc>
                <a:tc>
                  <a:txBody>
                    <a:bodyPr/>
                    <a:lstStyle/>
                    <a:p>
                      <a:pPr algn="l" fontAlgn="b"/>
                      <a:r>
                        <a:rPr lang="en-US" sz="1000" b="0" i="0" u="none" strike="noStrike" dirty="0">
                          <a:solidFill>
                            <a:schemeClr val="tx1"/>
                          </a:solidFill>
                          <a:effectLst/>
                          <a:latin typeface="+mn-lt"/>
                        </a:rPr>
                        <a:t>*</a:t>
                      </a:r>
                    </a:p>
                  </a:txBody>
                  <a:tcPr marL="9525" marR="9525" marT="9525" marB="0" anchor="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l" fontAlgn="b"/>
                      <a:endParaRPr lang="en-US" sz="1000" b="0" i="0" u="none" strike="noStrike" dirty="0">
                        <a:solidFill>
                          <a:schemeClr val="tx1"/>
                        </a:solidFill>
                        <a:effectLst/>
                        <a:latin typeface="+mn-lt"/>
                      </a:endParaRPr>
                    </a:p>
                  </a:txBody>
                  <a:tcPr marL="9525" marR="9525" marT="9525" marB="0" anchor="b">
                    <a:solidFill>
                      <a:schemeClr val="bg1"/>
                    </a:solidFill>
                  </a:tcPr>
                </a:tc>
                <a:extLst>
                  <a:ext uri="{0D108BD9-81ED-4DB2-BD59-A6C34878D82A}">
                    <a16:rowId xmlns:a16="http://schemas.microsoft.com/office/drawing/2014/main" val="3600961463"/>
                  </a:ext>
                </a:extLst>
              </a:tr>
              <a:tr h="226295">
                <a:tc>
                  <a:txBody>
                    <a:bodyPr/>
                    <a:lstStyle/>
                    <a:p>
                      <a:pPr algn="r" fontAlgn="b"/>
                      <a:r>
                        <a:rPr lang="en-US" sz="1000" b="1" u="none" strike="noStrike" dirty="0">
                          <a:effectLst/>
                        </a:rPr>
                        <a:t>Self-Stigmatization</a:t>
                      </a:r>
                      <a:endParaRPr lang="en-US" sz="10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0.004</a:t>
                      </a: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0.008</a:t>
                      </a: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0.567</a:t>
                      </a: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0.5709</a:t>
                      </a:r>
                    </a:p>
                  </a:txBody>
                  <a:tcPr marL="9525" marR="9525" marT="9525" marB="0" anchor="b">
                    <a:solidFill>
                      <a:schemeClr val="bg1"/>
                    </a:solidFill>
                  </a:tcPr>
                </a:tc>
                <a:tc>
                  <a:txBody>
                    <a:bodyPr/>
                    <a:lstStyle/>
                    <a:p>
                      <a:pPr algn="l" fontAlgn="b"/>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l" fontAlgn="b"/>
                      <a:endParaRPr lang="en-US" sz="1000" b="0" i="0" u="none" strike="noStrike" dirty="0">
                        <a:solidFill>
                          <a:schemeClr val="tx1"/>
                        </a:solidFill>
                        <a:effectLst/>
                        <a:latin typeface="+mn-lt"/>
                      </a:endParaRPr>
                    </a:p>
                  </a:txBody>
                  <a:tcPr marL="9525" marR="9525" marT="9525" marB="0" anchor="b">
                    <a:solidFill>
                      <a:schemeClr val="bg1"/>
                    </a:solidFill>
                  </a:tcPr>
                </a:tc>
                <a:extLst>
                  <a:ext uri="{0D108BD9-81ED-4DB2-BD59-A6C34878D82A}">
                    <a16:rowId xmlns:a16="http://schemas.microsoft.com/office/drawing/2014/main" val="3250865418"/>
                  </a:ext>
                </a:extLst>
              </a:tr>
              <a:tr h="226295">
                <a:tc>
                  <a:txBody>
                    <a:bodyPr/>
                    <a:lstStyle/>
                    <a:p>
                      <a:pPr algn="r" fontAlgn="b"/>
                      <a:r>
                        <a:rPr lang="en-US" sz="1000" b="1" i="0" u="none" strike="noStrike" dirty="0">
                          <a:solidFill>
                            <a:srgbClr val="000000"/>
                          </a:solidFill>
                          <a:effectLst/>
                          <a:latin typeface="Avenir Next Regular" panose="020B0503020202020204" pitchFamily="34" charset="0"/>
                        </a:rPr>
                        <a:t>Suicide Risk</a:t>
                      </a:r>
                      <a:endParaRPr lang="en-US" sz="10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0.081</a:t>
                      </a: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0.010</a:t>
                      </a: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7.765</a:t>
                      </a:r>
                    </a:p>
                  </a:txBody>
                  <a:tcPr marL="9525" marR="9525" marT="9525" marB="0" anchor="b">
                    <a:solidFill>
                      <a:schemeClr val="bg1"/>
                    </a:solidFill>
                  </a:tcPr>
                </a:tc>
                <a:tc>
                  <a:txBody>
                    <a:bodyPr/>
                    <a:lstStyle/>
                    <a:p>
                      <a:pPr algn="r" fontAlgn="b"/>
                      <a:r>
                        <a:rPr lang="en-US" sz="1000" b="0" i="0" u="none" strike="noStrike" dirty="0">
                          <a:solidFill>
                            <a:schemeClr val="tx1"/>
                          </a:solidFill>
                          <a:effectLst/>
                          <a:highlight>
                            <a:srgbClr val="FFFF00"/>
                          </a:highlight>
                          <a:latin typeface="+mn-lt"/>
                        </a:rPr>
                        <a:t>&lt;0.001</a:t>
                      </a:r>
                    </a:p>
                  </a:txBody>
                  <a:tcPr marL="9525" marR="9525" marT="9525" marB="0" anchor="b">
                    <a:solidFill>
                      <a:schemeClr val="bg1"/>
                    </a:solidFill>
                  </a:tcPr>
                </a:tc>
                <a:tc>
                  <a:txBody>
                    <a:bodyPr/>
                    <a:lstStyle/>
                    <a:p>
                      <a:pPr algn="l" fontAlgn="b"/>
                      <a:r>
                        <a:rPr lang="en-US" sz="1000" b="0" i="0" u="none" strike="noStrike" dirty="0">
                          <a:solidFill>
                            <a:schemeClr val="tx1"/>
                          </a:solidFill>
                          <a:effectLst/>
                          <a:latin typeface="+mn-lt"/>
                        </a:rPr>
                        <a:t>*</a:t>
                      </a:r>
                    </a:p>
                  </a:txBody>
                  <a:tcPr marL="9525" marR="9525" marT="9525" marB="0" anchor="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l" fontAlgn="b"/>
                      <a:endParaRPr lang="en-US" sz="1000" b="0" i="0" u="none" strike="noStrike" dirty="0">
                        <a:solidFill>
                          <a:schemeClr val="tx1"/>
                        </a:solidFill>
                        <a:effectLst/>
                        <a:latin typeface="+mn-lt"/>
                      </a:endParaRPr>
                    </a:p>
                  </a:txBody>
                  <a:tcPr marL="9525" marR="9525" marT="9525" marB="0" anchor="b">
                    <a:solidFill>
                      <a:schemeClr val="bg1"/>
                    </a:solidFill>
                  </a:tcPr>
                </a:tc>
                <a:extLst>
                  <a:ext uri="{0D108BD9-81ED-4DB2-BD59-A6C34878D82A}">
                    <a16:rowId xmlns:a16="http://schemas.microsoft.com/office/drawing/2014/main" val="417637731"/>
                  </a:ext>
                </a:extLst>
              </a:tr>
              <a:tr h="226295">
                <a:tc>
                  <a:txBody>
                    <a:bodyPr/>
                    <a:lstStyle/>
                    <a:p>
                      <a:pPr algn="r" fontAlgn="b"/>
                      <a:r>
                        <a:rPr lang="en-US" sz="1000" b="1" u="none" strike="noStrike" dirty="0">
                          <a:effectLst/>
                          <a:latin typeface="+mn-lt"/>
                        </a:rPr>
                        <a:t>History of Traumatic Brain Injury</a:t>
                      </a:r>
                      <a:endParaRPr lang="en-US" sz="1000" b="0" i="0" u="none" strike="noStrike" dirty="0">
                        <a:solidFill>
                          <a:srgbClr val="000000"/>
                        </a:solidFill>
                        <a:effectLst/>
                        <a:latin typeface="+mn-lt"/>
                      </a:endParaRP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0.014</a:t>
                      </a: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0.084</a:t>
                      </a: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0.167</a:t>
                      </a: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0.8677</a:t>
                      </a:r>
                    </a:p>
                  </a:txBody>
                  <a:tcPr marL="9525" marR="9525" marT="9525" marB="0" anchor="b">
                    <a:solidFill>
                      <a:schemeClr val="bg1"/>
                    </a:solidFill>
                  </a:tcPr>
                </a:tc>
                <a:tc>
                  <a:txBody>
                    <a:bodyPr/>
                    <a:lstStyle/>
                    <a:p>
                      <a:pPr algn="l" fontAlgn="b"/>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l" fontAlgn="b"/>
                      <a:endParaRPr lang="en-US" sz="1000" b="0" i="0" u="none" strike="noStrike" dirty="0">
                        <a:solidFill>
                          <a:schemeClr val="tx1"/>
                        </a:solidFill>
                        <a:effectLst/>
                        <a:latin typeface="+mn-lt"/>
                      </a:endParaRPr>
                    </a:p>
                  </a:txBody>
                  <a:tcPr marL="9525" marR="9525" marT="9525" marB="0" anchor="b">
                    <a:solidFill>
                      <a:schemeClr val="bg1"/>
                    </a:solidFill>
                  </a:tcPr>
                </a:tc>
                <a:extLst>
                  <a:ext uri="{0D108BD9-81ED-4DB2-BD59-A6C34878D82A}">
                    <a16:rowId xmlns:a16="http://schemas.microsoft.com/office/drawing/2014/main" val="1890236677"/>
                  </a:ext>
                </a:extLst>
              </a:tr>
              <a:tr h="226295">
                <a:tc>
                  <a:txBody>
                    <a:bodyPr/>
                    <a:lstStyle/>
                    <a:p>
                      <a:pPr algn="l" fontAlgn="b"/>
                      <a:r>
                        <a:rPr lang="en-US" sz="1000" b="1" i="0" u="none" strike="noStrike" dirty="0">
                          <a:solidFill>
                            <a:srgbClr val="000000"/>
                          </a:solidFill>
                          <a:effectLst/>
                          <a:latin typeface="+mn-lt"/>
                        </a:rPr>
                        <a:t>Confounders</a:t>
                      </a:r>
                    </a:p>
                  </a:txBody>
                  <a:tcPr marL="9525" marR="9525" marT="9525" marB="0" anchor="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l" fontAlgn="b"/>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l" fontAlgn="b"/>
                      <a:endParaRPr lang="en-US" sz="1000" b="0" i="0" u="none" strike="noStrike" dirty="0">
                        <a:solidFill>
                          <a:schemeClr val="tx1"/>
                        </a:solidFill>
                        <a:effectLst/>
                        <a:latin typeface="+mn-lt"/>
                      </a:endParaRPr>
                    </a:p>
                  </a:txBody>
                  <a:tcPr marL="9525" marR="9525" marT="9525" marB="0" anchor="b">
                    <a:solidFill>
                      <a:schemeClr val="bg1"/>
                    </a:solidFill>
                  </a:tcPr>
                </a:tc>
                <a:extLst>
                  <a:ext uri="{0D108BD9-81ED-4DB2-BD59-A6C34878D82A}">
                    <a16:rowId xmlns:a16="http://schemas.microsoft.com/office/drawing/2014/main" val="976083148"/>
                  </a:ext>
                </a:extLst>
              </a:tr>
              <a:tr h="226295">
                <a:tc>
                  <a:txBody>
                    <a:bodyPr/>
                    <a:lstStyle/>
                    <a:p>
                      <a:pPr algn="r" fontAlgn="b"/>
                      <a:r>
                        <a:rPr lang="en-US" sz="1000" b="1" i="0" u="none" strike="noStrike" dirty="0">
                          <a:solidFill>
                            <a:srgbClr val="000000"/>
                          </a:solidFill>
                          <a:effectLst/>
                          <a:latin typeface="+mn-lt"/>
                        </a:rPr>
                        <a:t>Age </a:t>
                      </a:r>
                      <a:r>
                        <a:rPr lang="en-US" sz="1000" b="0" i="0" u="none" strike="noStrike" dirty="0">
                          <a:solidFill>
                            <a:srgbClr val="000000"/>
                          </a:solidFill>
                          <a:effectLst/>
                          <a:latin typeface="+mn-lt"/>
                        </a:rPr>
                        <a:t> </a:t>
                      </a:r>
                      <a:endParaRPr lang="en-US" sz="1000" b="1" i="0" u="none" strike="noStrike" dirty="0">
                        <a:solidFill>
                          <a:srgbClr val="000000"/>
                        </a:solidFill>
                        <a:effectLst/>
                        <a:latin typeface="+mn-lt"/>
                      </a:endParaRP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-0.000</a:t>
                      </a: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0.003</a:t>
                      </a: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-0.071</a:t>
                      </a: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0.9431</a:t>
                      </a:r>
                    </a:p>
                  </a:txBody>
                  <a:tcPr marL="9525" marR="9525" marT="9525" marB="0" anchor="b">
                    <a:solidFill>
                      <a:schemeClr val="bg1"/>
                    </a:solidFill>
                  </a:tcPr>
                </a:tc>
                <a:tc>
                  <a:txBody>
                    <a:bodyPr/>
                    <a:lstStyle/>
                    <a:p>
                      <a:pPr algn="l" fontAlgn="b"/>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l" fontAlgn="b"/>
                      <a:endParaRPr lang="en-US" sz="1000" b="0" i="0" u="none" strike="noStrike" dirty="0">
                        <a:solidFill>
                          <a:schemeClr val="tx1"/>
                        </a:solidFill>
                        <a:effectLst/>
                        <a:latin typeface="+mn-lt"/>
                      </a:endParaRPr>
                    </a:p>
                  </a:txBody>
                  <a:tcPr marL="9525" marR="9525" marT="9525" marB="0" anchor="b">
                    <a:solidFill>
                      <a:schemeClr val="bg1"/>
                    </a:solidFill>
                  </a:tcPr>
                </a:tc>
                <a:extLst>
                  <a:ext uri="{0D108BD9-81ED-4DB2-BD59-A6C34878D82A}">
                    <a16:rowId xmlns:a16="http://schemas.microsoft.com/office/drawing/2014/main" val="235844515"/>
                  </a:ext>
                </a:extLst>
              </a:tr>
              <a:tr h="226295">
                <a:tc>
                  <a:txBody>
                    <a:bodyPr/>
                    <a:lstStyle/>
                    <a:p>
                      <a:pPr algn="r" fontAlgn="b"/>
                      <a:r>
                        <a:rPr lang="en-US" sz="1000" b="1" i="0" u="none" strike="noStrike" dirty="0">
                          <a:solidFill>
                            <a:srgbClr val="000000"/>
                          </a:solidFill>
                          <a:effectLst/>
                          <a:latin typeface="+mn-lt"/>
                        </a:rPr>
                        <a:t>Gender </a:t>
                      </a:r>
                      <a:r>
                        <a:rPr lang="en-US" sz="1000" b="0" i="0" u="none" strike="noStrike" dirty="0">
                          <a:solidFill>
                            <a:srgbClr val="000000"/>
                          </a:solidFill>
                          <a:effectLst/>
                          <a:latin typeface="+mn-lt"/>
                        </a:rPr>
                        <a:t>(</a:t>
                      </a:r>
                      <a:r>
                        <a:rPr lang="en-US" sz="1000" b="0" i="1" u="none" strike="noStrike" dirty="0">
                          <a:solidFill>
                            <a:srgbClr val="000000"/>
                          </a:solidFill>
                          <a:effectLst/>
                          <a:latin typeface="+mn-lt"/>
                        </a:rPr>
                        <a:t>Male vs. Female vs. Other</a:t>
                      </a:r>
                      <a:r>
                        <a:rPr lang="en-US" sz="1000" b="0" i="0" u="none" strike="noStrike" dirty="0">
                          <a:solidFill>
                            <a:srgbClr val="000000"/>
                          </a:solidFill>
                          <a:effectLst/>
                          <a:latin typeface="+mn-lt"/>
                        </a:rPr>
                        <a:t>)  </a:t>
                      </a:r>
                      <a:endParaRPr lang="en-US" sz="1000" b="1" i="0" u="none" strike="noStrike" dirty="0">
                        <a:solidFill>
                          <a:srgbClr val="000000"/>
                        </a:solidFill>
                        <a:effectLst/>
                        <a:latin typeface="+mn-lt"/>
                      </a:endParaRP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-0.027</a:t>
                      </a: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0.066</a:t>
                      </a: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-4.115</a:t>
                      </a:r>
                    </a:p>
                  </a:txBody>
                  <a:tcPr marL="9525" marR="9525" marT="9525" marB="0" anchor="b">
                    <a:solidFill>
                      <a:schemeClr val="bg1"/>
                    </a:solidFill>
                  </a:tcPr>
                </a:tc>
                <a:tc>
                  <a:txBody>
                    <a:bodyPr/>
                    <a:lstStyle/>
                    <a:p>
                      <a:pPr algn="r" fontAlgn="b"/>
                      <a:r>
                        <a:rPr lang="en-US" sz="1000" b="0" i="0" u="none" strike="noStrike" dirty="0">
                          <a:solidFill>
                            <a:schemeClr val="tx1"/>
                          </a:solidFill>
                          <a:effectLst/>
                          <a:highlight>
                            <a:srgbClr val="FFFF00"/>
                          </a:highlight>
                          <a:latin typeface="+mn-lt"/>
                        </a:rPr>
                        <a:t>&lt; 0.001</a:t>
                      </a:r>
                    </a:p>
                  </a:txBody>
                  <a:tcPr marL="9525" marR="9525" marT="9525" marB="0" anchor="b">
                    <a:solidFill>
                      <a:schemeClr val="bg1"/>
                    </a:solidFill>
                  </a:tcPr>
                </a:tc>
                <a:tc>
                  <a:txBody>
                    <a:bodyPr/>
                    <a:lstStyle/>
                    <a:p>
                      <a:pPr algn="l" fontAlgn="b"/>
                      <a:r>
                        <a:rPr lang="en-US" sz="1000" b="0" i="0" u="none" strike="noStrike" dirty="0">
                          <a:solidFill>
                            <a:schemeClr val="tx1"/>
                          </a:solidFill>
                          <a:effectLst/>
                          <a:latin typeface="+mn-lt"/>
                        </a:rPr>
                        <a:t>*</a:t>
                      </a:r>
                    </a:p>
                  </a:txBody>
                  <a:tcPr marL="9525" marR="9525" marT="9525" marB="0" anchor="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l" fontAlgn="b"/>
                      <a:endParaRPr lang="en-US" sz="1000" b="0" i="0" u="none" strike="noStrike" dirty="0">
                        <a:solidFill>
                          <a:schemeClr val="tx1"/>
                        </a:solidFill>
                        <a:effectLst/>
                        <a:latin typeface="+mn-lt"/>
                      </a:endParaRPr>
                    </a:p>
                  </a:txBody>
                  <a:tcPr marL="9525" marR="9525" marT="9525" marB="0" anchor="b">
                    <a:solidFill>
                      <a:schemeClr val="bg1"/>
                    </a:solidFill>
                  </a:tcPr>
                </a:tc>
                <a:extLst>
                  <a:ext uri="{0D108BD9-81ED-4DB2-BD59-A6C34878D82A}">
                    <a16:rowId xmlns:a16="http://schemas.microsoft.com/office/drawing/2014/main" val="721889943"/>
                  </a:ext>
                </a:extLst>
              </a:tr>
              <a:tr h="226295">
                <a:tc>
                  <a:txBody>
                    <a:bodyPr/>
                    <a:lstStyle/>
                    <a:p>
                      <a:pPr algn="r" fontAlgn="b"/>
                      <a:r>
                        <a:rPr lang="en-US" sz="1000" b="1" i="0" u="none" strike="noStrike" dirty="0">
                          <a:solidFill>
                            <a:srgbClr val="000000"/>
                          </a:solidFill>
                          <a:effectLst/>
                          <a:latin typeface="+mn-lt"/>
                        </a:rPr>
                        <a:t>Race</a:t>
                      </a:r>
                      <a:r>
                        <a:rPr lang="en-US" sz="1000" b="0" i="0" u="none" strike="noStrike" dirty="0">
                          <a:solidFill>
                            <a:srgbClr val="000000"/>
                          </a:solidFill>
                          <a:effectLst/>
                          <a:latin typeface="+mn-lt"/>
                        </a:rPr>
                        <a:t> (</a:t>
                      </a:r>
                      <a:r>
                        <a:rPr lang="en-US" sz="1000" b="0" i="1" u="none" strike="noStrike" dirty="0">
                          <a:solidFill>
                            <a:srgbClr val="000000"/>
                          </a:solidFill>
                          <a:effectLst/>
                          <a:latin typeface="+mn-lt"/>
                        </a:rPr>
                        <a:t>White vs. Non-white</a:t>
                      </a:r>
                      <a:r>
                        <a:rPr lang="en-US" sz="1000" b="0" i="0" u="none" strike="noStrike" dirty="0">
                          <a:solidFill>
                            <a:srgbClr val="000000"/>
                          </a:solidFill>
                          <a:effectLst/>
                          <a:latin typeface="+mn-lt"/>
                        </a:rPr>
                        <a:t>)</a:t>
                      </a:r>
                      <a:r>
                        <a:rPr lang="en-US" sz="1000" b="1" i="0" u="none" strike="noStrike" dirty="0">
                          <a:solidFill>
                            <a:srgbClr val="000000"/>
                          </a:solidFill>
                          <a:effectLst/>
                          <a:latin typeface="+mn-lt"/>
                        </a:rPr>
                        <a:t> </a:t>
                      </a: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0.139</a:t>
                      </a: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0.080</a:t>
                      </a: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1.741</a:t>
                      </a: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0.0820</a:t>
                      </a:r>
                    </a:p>
                  </a:txBody>
                  <a:tcPr marL="9525" marR="9525" marT="9525" marB="0" anchor="b">
                    <a:solidFill>
                      <a:schemeClr val="bg1"/>
                    </a:solidFill>
                  </a:tcPr>
                </a:tc>
                <a:tc>
                  <a:txBody>
                    <a:bodyPr/>
                    <a:lstStyle/>
                    <a:p>
                      <a:pPr algn="l" fontAlgn="b"/>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l" fontAlgn="b"/>
                      <a:endParaRPr lang="en-US" sz="1000" b="0" i="0" u="none" strike="noStrike" dirty="0">
                        <a:solidFill>
                          <a:schemeClr val="tx1"/>
                        </a:solidFill>
                        <a:effectLst/>
                        <a:latin typeface="+mn-lt"/>
                      </a:endParaRPr>
                    </a:p>
                  </a:txBody>
                  <a:tcPr marL="9525" marR="9525" marT="9525" marB="0" anchor="b">
                    <a:solidFill>
                      <a:schemeClr val="bg1"/>
                    </a:solidFill>
                  </a:tcPr>
                </a:tc>
                <a:extLst>
                  <a:ext uri="{0D108BD9-81ED-4DB2-BD59-A6C34878D82A}">
                    <a16:rowId xmlns:a16="http://schemas.microsoft.com/office/drawing/2014/main" val="1240106232"/>
                  </a:ext>
                </a:extLst>
              </a:tr>
              <a:tr h="226295">
                <a:tc>
                  <a:txBody>
                    <a:bodyPr/>
                    <a:lstStyle/>
                    <a:p>
                      <a:pPr algn="r" fontAlgn="b"/>
                      <a:r>
                        <a:rPr lang="en-US" sz="1000" b="1" i="0" u="none" strike="noStrike" dirty="0">
                          <a:solidFill>
                            <a:srgbClr val="000000"/>
                          </a:solidFill>
                          <a:effectLst/>
                          <a:latin typeface="+mn-lt"/>
                        </a:rPr>
                        <a:t>Income</a:t>
                      </a: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0.000</a:t>
                      </a: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0.000</a:t>
                      </a: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-1.336</a:t>
                      </a: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0.1818</a:t>
                      </a:r>
                    </a:p>
                  </a:txBody>
                  <a:tcPr marL="9525" marR="9525" marT="9525" marB="0" anchor="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l" fontAlgn="b"/>
                      <a:endParaRPr lang="en-US" sz="1000" b="0" i="0" u="none" strike="noStrike" dirty="0">
                        <a:solidFill>
                          <a:schemeClr val="tx1"/>
                        </a:solidFill>
                        <a:effectLst/>
                        <a:latin typeface="+mn-lt"/>
                      </a:endParaRPr>
                    </a:p>
                  </a:txBody>
                  <a:tcPr marL="9525" marR="9525" marT="9525" marB="0" anchor="b">
                    <a:solidFill>
                      <a:schemeClr val="bg1"/>
                    </a:solidFill>
                  </a:tcPr>
                </a:tc>
                <a:extLst>
                  <a:ext uri="{0D108BD9-81ED-4DB2-BD59-A6C34878D82A}">
                    <a16:rowId xmlns:a16="http://schemas.microsoft.com/office/drawing/2014/main" val="305186341"/>
                  </a:ext>
                </a:extLst>
              </a:tr>
              <a:tr h="226295">
                <a:tc>
                  <a:txBody>
                    <a:bodyPr/>
                    <a:lstStyle/>
                    <a:p>
                      <a:pPr algn="l" fontAlgn="b"/>
                      <a:r>
                        <a:rPr lang="en-US" sz="1000" u="none" strike="noStrike" dirty="0">
                          <a:effectLst/>
                          <a:latin typeface="+mn-lt"/>
                        </a:rPr>
                        <a:t>*Denotes p-value &lt; 0.05</a:t>
                      </a:r>
                      <a:endParaRPr lang="en-US" sz="1000" b="0" i="0" u="none" strike="noStrike" dirty="0">
                        <a:solidFill>
                          <a:srgbClr val="000000"/>
                        </a:solidFill>
                        <a:effectLst/>
                        <a:latin typeface="+mn-lt"/>
                      </a:endParaRPr>
                    </a:p>
                  </a:txBody>
                  <a:tcPr marL="9525" marR="9525" marT="9525" marB="0" anchor="b">
                    <a:solidFill>
                      <a:schemeClr val="bg1"/>
                    </a:solidFill>
                  </a:tcPr>
                </a:tc>
                <a:tc>
                  <a:txBody>
                    <a:bodyPr/>
                    <a:lstStyle/>
                    <a:p>
                      <a:pPr algn="l" fontAlgn="b"/>
                      <a:endParaRPr lang="en-US" sz="1000" b="0" i="0" u="none" strike="noStrike" dirty="0">
                        <a:solidFill>
                          <a:srgbClr val="000000"/>
                        </a:solidFill>
                        <a:effectLst/>
                        <a:latin typeface="+mn-lt"/>
                      </a:endParaRPr>
                    </a:p>
                  </a:txBody>
                  <a:tcPr marL="9525" marR="9525" marT="9525" marB="0" anchor="b">
                    <a:solidFill>
                      <a:schemeClr val="bg1"/>
                    </a:solidFill>
                  </a:tcPr>
                </a:tc>
                <a:tc>
                  <a:txBody>
                    <a:bodyPr/>
                    <a:lstStyle/>
                    <a:p>
                      <a:pPr algn="r" fontAlgn="b"/>
                      <a:endParaRPr lang="en-US" sz="1000" b="0" i="0" u="none" strike="noStrike" dirty="0">
                        <a:solidFill>
                          <a:srgbClr val="000000"/>
                        </a:solidFill>
                        <a:effectLst/>
                        <a:latin typeface="+mn-lt"/>
                      </a:endParaRPr>
                    </a:p>
                  </a:txBody>
                  <a:tcPr marL="9525" marR="9525" marT="9525" marB="0" anchor="b">
                    <a:solidFill>
                      <a:schemeClr val="bg1"/>
                    </a:solidFill>
                  </a:tcPr>
                </a:tc>
                <a:tc>
                  <a:txBody>
                    <a:bodyPr/>
                    <a:lstStyle/>
                    <a:p>
                      <a:pPr algn="r" fontAlgn="b"/>
                      <a:endParaRPr lang="en-US" sz="1000" b="0" i="0" u="none" strike="noStrike" dirty="0">
                        <a:solidFill>
                          <a:srgbClr val="000000"/>
                        </a:solidFill>
                        <a:effectLst/>
                        <a:latin typeface="+mn-lt"/>
                      </a:endParaRPr>
                    </a:p>
                  </a:txBody>
                  <a:tcPr marL="9525" marR="9525" marT="9525" marB="0" anchor="b">
                    <a:solidFill>
                      <a:schemeClr val="bg1"/>
                    </a:solidFill>
                  </a:tcPr>
                </a:tc>
                <a:tc>
                  <a:txBody>
                    <a:bodyPr/>
                    <a:lstStyle/>
                    <a:p>
                      <a:pPr algn="r" fontAlgn="b"/>
                      <a:endParaRPr lang="en-US" sz="1000" b="0" i="0" u="none" strike="noStrike" dirty="0">
                        <a:solidFill>
                          <a:srgbClr val="000000"/>
                        </a:solidFill>
                        <a:effectLst/>
                        <a:latin typeface="+mn-lt"/>
                      </a:endParaRPr>
                    </a:p>
                  </a:txBody>
                  <a:tcPr marL="9525" marR="9525" marT="9525" marB="0" anchor="b">
                    <a:solidFill>
                      <a:schemeClr val="bg1"/>
                    </a:solidFill>
                  </a:tcPr>
                </a:tc>
                <a:tc>
                  <a:txBody>
                    <a:bodyPr/>
                    <a:lstStyle/>
                    <a:p>
                      <a:pPr algn="r" fontAlgn="b"/>
                      <a:endParaRPr lang="en-US" sz="1000" b="0" i="0" u="none" strike="noStrike" dirty="0">
                        <a:solidFill>
                          <a:srgbClr val="000000"/>
                        </a:solidFill>
                        <a:effectLst/>
                        <a:latin typeface="+mn-lt"/>
                      </a:endParaRPr>
                    </a:p>
                  </a:txBody>
                  <a:tcPr marL="9525" marR="9525" marT="9525" marB="0" anchor="b">
                    <a:solidFill>
                      <a:schemeClr val="bg1"/>
                    </a:solidFill>
                  </a:tcPr>
                </a:tc>
                <a:tc>
                  <a:txBody>
                    <a:bodyPr/>
                    <a:lstStyle/>
                    <a:p>
                      <a:pPr algn="r" fontAlgn="b"/>
                      <a:endParaRPr lang="en-US" sz="1000" b="0" i="0" u="none" strike="noStrike" dirty="0">
                        <a:solidFill>
                          <a:srgbClr val="000000"/>
                        </a:solidFill>
                        <a:effectLst/>
                        <a:latin typeface="+mn-lt"/>
                      </a:endParaRPr>
                    </a:p>
                  </a:txBody>
                  <a:tcPr marL="9525" marR="9525" marT="9525" marB="0" anchor="b">
                    <a:solidFill>
                      <a:schemeClr val="bg1"/>
                    </a:solidFill>
                  </a:tcPr>
                </a:tc>
                <a:tc>
                  <a:txBody>
                    <a:bodyPr/>
                    <a:lstStyle/>
                    <a:p>
                      <a:pPr algn="l" fontAlgn="b"/>
                      <a:endParaRPr lang="en-US" sz="1000" b="0" i="0" u="none" strike="noStrike" dirty="0">
                        <a:solidFill>
                          <a:srgbClr val="000000"/>
                        </a:solidFill>
                        <a:effectLst/>
                        <a:latin typeface="+mn-lt"/>
                      </a:endParaRPr>
                    </a:p>
                  </a:txBody>
                  <a:tcPr marL="9525" marR="9525" marT="9525" marB="0" anchor="b">
                    <a:solidFill>
                      <a:schemeClr val="bg1"/>
                    </a:solidFill>
                  </a:tcPr>
                </a:tc>
                <a:extLst>
                  <a:ext uri="{0D108BD9-81ED-4DB2-BD59-A6C34878D82A}">
                    <a16:rowId xmlns:a16="http://schemas.microsoft.com/office/drawing/2014/main" val="3229945434"/>
                  </a:ext>
                </a:extLst>
              </a:tr>
              <a:tr h="405424">
                <a:tc gridSpan="8">
                  <a:txBody>
                    <a:bodyPr/>
                    <a:lstStyle/>
                    <a:p>
                      <a:pPr algn="ctr" fontAlgn="b"/>
                      <a:endParaRPr lang="en-US" sz="1000" b="0" i="0" u="none" strike="noStrike" dirty="0">
                        <a:solidFill>
                          <a:srgbClr val="000000"/>
                        </a:solidFill>
                        <a:effectLst/>
                        <a:latin typeface="+mn-lt"/>
                      </a:endParaRPr>
                    </a:p>
                  </a:txBody>
                  <a:tcPr marL="9525" marR="9525" marT="9525" marB="0" anchor="b">
                    <a:solidFill>
                      <a:schemeClr val="bg1"/>
                    </a:solidFill>
                  </a:tcPr>
                </a:tc>
                <a:tc hMerge="1">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hMerge="1">
                  <a:txBody>
                    <a:bodyPr/>
                    <a:lstStyle/>
                    <a:p>
                      <a:endParaRPr lang="en-US"/>
                    </a:p>
                  </a:txBody>
                  <a:tcPr/>
                </a:tc>
                <a:tc hMerge="1">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hMerge="1">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hMerge="1">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hMerge="1">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hMerge="1">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367356542"/>
                  </a:ext>
                </a:extLst>
              </a:tr>
            </a:tbl>
          </a:graphicData>
        </a:graphic>
      </p:graphicFrame>
      <p:sp>
        <p:nvSpPr>
          <p:cNvPr id="4" name="AutoShape 2">
            <a:extLst>
              <a:ext uri="{FF2B5EF4-FFF2-40B4-BE49-F238E27FC236}">
                <a16:creationId xmlns:a16="http://schemas.microsoft.com/office/drawing/2014/main" id="{67985C5C-11F5-EA5E-A0DA-D47B66381CF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294485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109C0-B5E0-2A7C-8439-484D0D4FBF3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99BD8B1-75A1-625C-6B93-C9FA04D395A8}"/>
              </a:ext>
            </a:extLst>
          </p:cNvPr>
          <p:cNvSpPr txBox="1"/>
          <p:nvPr/>
        </p:nvSpPr>
        <p:spPr>
          <a:xfrm>
            <a:off x="0" y="-32219"/>
            <a:ext cx="12192000" cy="1200329"/>
          </a:xfrm>
          <a:prstGeom prst="rect">
            <a:avLst/>
          </a:prstGeom>
          <a:solidFill>
            <a:srgbClr val="FF8300"/>
          </a:solidFill>
        </p:spPr>
        <p:txBody>
          <a:bodyPr wrap="square" lIns="91440" tIns="45720" rIns="91440" bIns="45720" rtlCol="0" anchor="t">
            <a:spAutoFit/>
          </a:bodyPr>
          <a:lstStyle/>
          <a:p>
            <a:pPr algn="ctr"/>
            <a:r>
              <a:rPr lang="en-US" sz="2400" b="1" dirty="0">
                <a:ea typeface="+mn-lt"/>
                <a:cs typeface="+mn-lt"/>
              </a:rPr>
              <a:t>MULITPLE LINEAR REGRESSION </a:t>
            </a:r>
            <a:endParaRPr lang="en-US" sz="2400" dirty="0">
              <a:ea typeface="+mn-lt"/>
              <a:cs typeface="+mn-lt"/>
            </a:endParaRPr>
          </a:p>
          <a:p>
            <a:pPr algn="ctr"/>
            <a:r>
              <a:rPr lang="en-US" sz="2400" b="1" dirty="0">
                <a:ea typeface="+mn-lt"/>
                <a:cs typeface="+mn-lt"/>
              </a:rPr>
              <a:t>Regression Analysis for Protective and Risk Factors </a:t>
            </a:r>
          </a:p>
          <a:p>
            <a:pPr algn="ctr"/>
            <a:r>
              <a:rPr lang="en-US" sz="2400" b="1" dirty="0">
                <a:ea typeface="+mn-lt"/>
                <a:cs typeface="+mn-lt"/>
              </a:rPr>
              <a:t>(adjusted for confounders)</a:t>
            </a:r>
          </a:p>
        </p:txBody>
      </p:sp>
      <p:sp>
        <p:nvSpPr>
          <p:cNvPr id="4" name="TextBox 3">
            <a:extLst>
              <a:ext uri="{FF2B5EF4-FFF2-40B4-BE49-F238E27FC236}">
                <a16:creationId xmlns:a16="http://schemas.microsoft.com/office/drawing/2014/main" id="{26A1783A-FDD6-11A0-98AC-FF5CA2BB66C6}"/>
              </a:ext>
            </a:extLst>
          </p:cNvPr>
          <p:cNvSpPr txBox="1"/>
          <p:nvPr/>
        </p:nvSpPr>
        <p:spPr>
          <a:xfrm>
            <a:off x="266620" y="1269471"/>
            <a:ext cx="11827313" cy="4247317"/>
          </a:xfrm>
          <a:prstGeom prst="rect">
            <a:avLst/>
          </a:prstGeom>
          <a:noFill/>
        </p:spPr>
        <p:txBody>
          <a:bodyPr wrap="square">
            <a:spAutoFit/>
          </a:bodyPr>
          <a:lstStyle/>
          <a:p>
            <a:pPr algn="ctr" fontAlgn="b"/>
            <a:r>
              <a:rPr lang="en-US" sz="2100" b="1" u="none" strike="noStrike" dirty="0">
                <a:solidFill>
                  <a:schemeClr val="tx1"/>
                </a:solidFill>
                <a:effectLst/>
                <a:latin typeface="Calibri" panose="020F0502020204030204" pitchFamily="34" charset="0"/>
                <a:cs typeface="Calibri" panose="020F0502020204030204" pitchFamily="34" charset="0"/>
              </a:rPr>
              <a:t>Interpretation Statements</a:t>
            </a:r>
          </a:p>
          <a:p>
            <a:pPr algn="ctr" fontAlgn="b"/>
            <a:endParaRPr lang="en-US" sz="2100" b="1" u="none" strike="noStrike" dirty="0">
              <a:solidFill>
                <a:schemeClr val="tx1"/>
              </a:solidFill>
              <a:effectLst/>
              <a:latin typeface="Calibri" panose="020F0502020204030204" pitchFamily="34" charset="0"/>
              <a:cs typeface="Calibri" panose="020F0502020204030204" pitchFamily="34" charset="0"/>
            </a:endParaRPr>
          </a:p>
          <a:p>
            <a:pPr marL="0" marR="0" lvl="0" algn="l">
              <a:spcBef>
                <a:spcPts val="0"/>
              </a:spcBef>
              <a:spcAft>
                <a:spcPts val="0"/>
              </a:spcAft>
              <a:buNone/>
            </a:pPr>
            <a:r>
              <a:rPr lang="en-US" sz="2100" b="0" i="0" u="none" strike="noStrike" noProof="0" dirty="0">
                <a:solidFill>
                  <a:srgbClr val="000000"/>
                </a:solidFill>
                <a:effectLst/>
                <a:latin typeface="Calibri" panose="020F0502020204030204" pitchFamily="34" charset="0"/>
                <a:cs typeface="Calibri" panose="020F0502020204030204" pitchFamily="34" charset="0"/>
              </a:rPr>
              <a:t>There is </a:t>
            </a:r>
            <a:r>
              <a:rPr lang="en-US" sz="2100" b="1" i="0" u="none" strike="noStrike" noProof="0" dirty="0">
                <a:solidFill>
                  <a:srgbClr val="000000"/>
                </a:solidFill>
                <a:effectLst/>
                <a:latin typeface="Calibri" panose="020F0502020204030204" pitchFamily="34" charset="0"/>
                <a:cs typeface="Calibri" panose="020F0502020204030204" pitchFamily="34" charset="0"/>
              </a:rPr>
              <a:t>a correlation </a:t>
            </a:r>
            <a:r>
              <a:rPr lang="en-US" sz="2100" b="0" i="0" u="none" strike="noStrike" noProof="0" dirty="0">
                <a:solidFill>
                  <a:srgbClr val="000000"/>
                </a:solidFill>
                <a:effectLst/>
                <a:latin typeface="Calibri" panose="020F0502020204030204" pitchFamily="34" charset="0"/>
                <a:cs typeface="Calibri" panose="020F0502020204030204" pitchFamily="34" charset="0"/>
              </a:rPr>
              <a:t>between Alcohol and Drug </a:t>
            </a:r>
            <a:r>
              <a:rPr lang="en-US" sz="2100" dirty="0">
                <a:solidFill>
                  <a:srgbClr val="000000"/>
                </a:solidFill>
                <a:latin typeface="Calibri" panose="020F0502020204030204" pitchFamily="34" charset="0"/>
                <a:cs typeface="Calibri" panose="020F0502020204030204" pitchFamily="34" charset="0"/>
              </a:rPr>
              <a:t>A</a:t>
            </a:r>
            <a:r>
              <a:rPr lang="en-US" sz="2100" b="0" i="0" u="none" strike="noStrike" noProof="0" dirty="0" err="1">
                <a:solidFill>
                  <a:srgbClr val="000000"/>
                </a:solidFill>
                <a:effectLst/>
                <a:latin typeface="Calibri" panose="020F0502020204030204" pitchFamily="34" charset="0"/>
                <a:cs typeface="Calibri" panose="020F0502020204030204" pitchFamily="34" charset="0"/>
              </a:rPr>
              <a:t>buse</a:t>
            </a:r>
            <a:r>
              <a:rPr lang="en-US" sz="2100" b="0" i="0" u="none" strike="noStrike" noProof="0" dirty="0">
                <a:solidFill>
                  <a:srgbClr val="000000"/>
                </a:solidFill>
                <a:effectLst/>
                <a:latin typeface="Calibri" panose="020F0502020204030204" pitchFamily="34" charset="0"/>
                <a:cs typeface="Calibri" panose="020F0502020204030204" pitchFamily="34" charset="0"/>
              </a:rPr>
              <a:t> Risk and</a:t>
            </a:r>
            <a:r>
              <a:rPr lang="en-US" sz="2100" u="none" strike="noStrike" dirty="0">
                <a:effectLst/>
                <a:latin typeface="Calibri" panose="020F0502020204030204" pitchFamily="34" charset="0"/>
                <a:cs typeface="Calibri" panose="020F0502020204030204" pitchFamily="34" charset="0"/>
              </a:rPr>
              <a:t> the Risk </a:t>
            </a:r>
            <a:r>
              <a:rPr lang="en-US" sz="2100" dirty="0">
                <a:latin typeface="Calibri" panose="020F0502020204030204" pitchFamily="34" charset="0"/>
                <a:cs typeface="Calibri" panose="020F0502020204030204" pitchFamily="34" charset="0"/>
              </a:rPr>
              <a:t>F</a:t>
            </a:r>
            <a:r>
              <a:rPr lang="en-US" sz="2100" u="none" strike="noStrike" dirty="0">
                <a:effectLst/>
                <a:latin typeface="Calibri" panose="020F0502020204030204" pitchFamily="34" charset="0"/>
                <a:cs typeface="Calibri" panose="020F0502020204030204" pitchFamily="34" charset="0"/>
              </a:rPr>
              <a:t>actors  </a:t>
            </a:r>
            <a:r>
              <a:rPr lang="en-US" sz="2100" b="0" i="0" u="none" strike="noStrike" noProof="0" dirty="0">
                <a:solidFill>
                  <a:srgbClr val="000000"/>
                </a:solidFill>
                <a:effectLst/>
                <a:latin typeface="Calibri" panose="020F0502020204030204" pitchFamily="34" charset="0"/>
                <a:cs typeface="Calibri" panose="020F0502020204030204" pitchFamily="34" charset="0"/>
              </a:rPr>
              <a:t>(R = 0.5181). </a:t>
            </a:r>
          </a:p>
          <a:p>
            <a:pPr marL="0" marR="0" lvl="0" algn="l">
              <a:spcBef>
                <a:spcPts val="0"/>
              </a:spcBef>
              <a:spcAft>
                <a:spcPts val="0"/>
              </a:spcAft>
              <a:buNone/>
            </a:pPr>
            <a:endParaRPr lang="en-US" sz="2100" b="0" i="0" u="none" strike="noStrike" noProof="0" dirty="0">
              <a:solidFill>
                <a:srgbClr val="000000"/>
              </a:solidFill>
              <a:effectLst/>
              <a:latin typeface="Calibri" panose="020F0502020204030204" pitchFamily="34" charset="0"/>
              <a:cs typeface="Calibri" panose="020F0502020204030204" pitchFamily="34" charset="0"/>
            </a:endParaRPr>
          </a:p>
          <a:p>
            <a:pPr marL="0" marR="0" lvl="0" algn="l">
              <a:spcBef>
                <a:spcPts val="0"/>
              </a:spcBef>
              <a:spcAft>
                <a:spcPts val="0"/>
              </a:spcAft>
              <a:buNone/>
            </a:pPr>
            <a:r>
              <a:rPr lang="en-US" sz="2100" b="1" i="0" u="none" strike="noStrike" noProof="0" dirty="0">
                <a:solidFill>
                  <a:srgbClr val="000000"/>
                </a:solidFill>
                <a:effectLst/>
                <a:latin typeface="Calibri" panose="020F0502020204030204" pitchFamily="34" charset="0"/>
                <a:cs typeface="Calibri" panose="020F0502020204030204" pitchFamily="34" charset="0"/>
              </a:rPr>
              <a:t>26.8 % of the variance </a:t>
            </a:r>
            <a:r>
              <a:rPr lang="en-US" sz="2100" b="0" i="0" u="none" strike="noStrike" noProof="0" dirty="0">
                <a:solidFill>
                  <a:srgbClr val="000000"/>
                </a:solidFill>
                <a:effectLst/>
                <a:latin typeface="Calibri" panose="020F0502020204030204" pitchFamily="34" charset="0"/>
                <a:cs typeface="Calibri" panose="020F0502020204030204" pitchFamily="34" charset="0"/>
              </a:rPr>
              <a:t>in Alcohol and Drug Abuse Risk is explained </a:t>
            </a:r>
            <a:r>
              <a:rPr lang="en-US" sz="2100" u="none" strike="noStrike" dirty="0">
                <a:effectLst/>
                <a:latin typeface="Calibri" panose="020F0502020204030204" pitchFamily="34" charset="0"/>
                <a:cs typeface="Calibri" panose="020F0502020204030204" pitchFamily="34" charset="0"/>
              </a:rPr>
              <a:t>by the Protective and Risk </a:t>
            </a:r>
            <a:r>
              <a:rPr lang="en-US" sz="2100" dirty="0">
                <a:latin typeface="Calibri" panose="020F0502020204030204" pitchFamily="34" charset="0"/>
                <a:cs typeface="Calibri" panose="020F0502020204030204" pitchFamily="34" charset="0"/>
              </a:rPr>
              <a:t>F</a:t>
            </a:r>
            <a:r>
              <a:rPr lang="en-US" sz="2100" u="none" strike="noStrike" dirty="0">
                <a:effectLst/>
                <a:latin typeface="Calibri" panose="020F0502020204030204" pitchFamily="34" charset="0"/>
                <a:cs typeface="Calibri" panose="020F0502020204030204" pitchFamily="34" charset="0"/>
              </a:rPr>
              <a:t>actors.</a:t>
            </a:r>
            <a:endParaRPr lang="en-US" sz="2100" b="0" i="0" u="none" strike="noStrike" noProof="0" dirty="0">
              <a:solidFill>
                <a:srgbClr val="000000"/>
              </a:solidFill>
              <a:effectLst/>
              <a:latin typeface="Calibri" panose="020F0502020204030204" pitchFamily="34" charset="0"/>
              <a:cs typeface="Calibri" panose="020F0502020204030204" pitchFamily="34" charset="0"/>
            </a:endParaRPr>
          </a:p>
          <a:p>
            <a:pPr algn="l" fontAlgn="b"/>
            <a:endParaRPr lang="en-US" sz="2100" dirty="0">
              <a:solidFill>
                <a:srgbClr val="000000"/>
              </a:solidFill>
              <a:latin typeface="Calibri" panose="020F0502020204030204" pitchFamily="34" charset="0"/>
              <a:cs typeface="Calibri" panose="020F0502020204030204" pitchFamily="34" charset="0"/>
            </a:endParaRPr>
          </a:p>
          <a:p>
            <a:pPr algn="l" fontAlgn="b"/>
            <a:r>
              <a:rPr lang="en-US" sz="2100" b="0" i="0" u="none" strike="noStrike" dirty="0">
                <a:solidFill>
                  <a:srgbClr val="000000"/>
                </a:solidFill>
                <a:effectLst/>
                <a:latin typeface="Calibri" panose="020F0502020204030204" pitchFamily="34" charset="0"/>
                <a:cs typeface="Calibri" panose="020F0502020204030204" pitchFamily="34" charset="0"/>
              </a:rPr>
              <a:t>The Protective and Risk F</a:t>
            </a:r>
            <a:r>
              <a:rPr lang="en-US" sz="2100" dirty="0">
                <a:solidFill>
                  <a:srgbClr val="000000"/>
                </a:solidFill>
                <a:latin typeface="Calibri" panose="020F0502020204030204" pitchFamily="34" charset="0"/>
                <a:cs typeface="Calibri" panose="020F0502020204030204" pitchFamily="34" charset="0"/>
              </a:rPr>
              <a:t>actors </a:t>
            </a:r>
            <a:r>
              <a:rPr lang="en-US" sz="2100" b="0" i="0" u="none" strike="noStrike" dirty="0">
                <a:solidFill>
                  <a:srgbClr val="000000"/>
                </a:solidFill>
                <a:effectLst/>
                <a:latin typeface="Calibri" panose="020F0502020204030204" pitchFamily="34" charset="0"/>
                <a:cs typeface="Calibri" panose="020F0502020204030204" pitchFamily="34" charset="0"/>
              </a:rPr>
              <a:t>are </a:t>
            </a:r>
            <a:r>
              <a:rPr lang="en-US" sz="2100" b="1" i="0" u="none" strike="noStrike" dirty="0">
                <a:solidFill>
                  <a:srgbClr val="000000"/>
                </a:solidFill>
                <a:effectLst/>
                <a:latin typeface="Calibri" panose="020F0502020204030204" pitchFamily="34" charset="0"/>
                <a:cs typeface="Calibri" panose="020F0502020204030204" pitchFamily="34" charset="0"/>
              </a:rPr>
              <a:t>independently associated </a:t>
            </a:r>
            <a:r>
              <a:rPr lang="en-US" sz="2100" b="0" i="0" u="none" strike="noStrike" dirty="0">
                <a:solidFill>
                  <a:srgbClr val="000000"/>
                </a:solidFill>
                <a:effectLst/>
                <a:latin typeface="Calibri" panose="020F0502020204030204" pitchFamily="34" charset="0"/>
                <a:cs typeface="Calibri" panose="020F0502020204030204" pitchFamily="34" charset="0"/>
              </a:rPr>
              <a:t>with </a:t>
            </a:r>
            <a:r>
              <a:rPr lang="en-US" sz="2100" dirty="0">
                <a:solidFill>
                  <a:srgbClr val="000000"/>
                </a:solidFill>
                <a:latin typeface="Calibri" panose="020F0502020204030204" pitchFamily="34" charset="0"/>
                <a:cs typeface="Calibri" panose="020F0502020204030204" pitchFamily="34" charset="0"/>
              </a:rPr>
              <a:t>A</a:t>
            </a:r>
            <a:r>
              <a:rPr lang="en-US" sz="2100" b="0" i="0" u="none" strike="noStrike" dirty="0">
                <a:solidFill>
                  <a:srgbClr val="000000"/>
                </a:solidFill>
                <a:effectLst/>
                <a:latin typeface="Calibri" panose="020F0502020204030204" pitchFamily="34" charset="0"/>
                <a:cs typeface="Calibri" panose="020F0502020204030204" pitchFamily="34" charset="0"/>
              </a:rPr>
              <a:t>lcohol and Drug Abuse Risk (p &lt; 0.001).</a:t>
            </a:r>
          </a:p>
          <a:p>
            <a:pPr algn="l" fontAlgn="b"/>
            <a:endParaRPr lang="en-US" sz="2100" dirty="0">
              <a:solidFill>
                <a:srgbClr val="000000"/>
              </a:solidFill>
              <a:latin typeface="Calibri" panose="020F0502020204030204" pitchFamily="34" charset="0"/>
              <a:cs typeface="Calibri" panose="020F0502020204030204" pitchFamily="34" charset="0"/>
            </a:endParaRPr>
          </a:p>
          <a:p>
            <a:pPr fontAlgn="b"/>
            <a:r>
              <a:rPr lang="en-US" sz="2100" dirty="0">
                <a:solidFill>
                  <a:srgbClr val="000000"/>
                </a:solidFill>
                <a:latin typeface="Calibri" panose="020F0502020204030204" pitchFamily="34" charset="0"/>
                <a:cs typeface="Calibri" panose="020F0502020204030204" pitchFamily="34" charset="0"/>
              </a:rPr>
              <a:t>Among all the factors, Daily Stress contributes the greatest to the variance (0.124) of</a:t>
            </a:r>
            <a:r>
              <a:rPr lang="en-US" sz="2100" b="0" i="0" u="none" strike="noStrike" dirty="0">
                <a:solidFill>
                  <a:srgbClr val="000000"/>
                </a:solidFill>
                <a:effectLst/>
                <a:latin typeface="Calibri" panose="020F0502020204030204" pitchFamily="34" charset="0"/>
                <a:cs typeface="Calibri" panose="020F0502020204030204" pitchFamily="34" charset="0"/>
              </a:rPr>
              <a:t> alcohol and drug abuse.</a:t>
            </a:r>
          </a:p>
          <a:p>
            <a:pPr fontAlgn="b"/>
            <a:endParaRPr lang="en-US" sz="2400" dirty="0">
              <a:solidFill>
                <a:srgbClr val="000000"/>
              </a:solidFill>
              <a:latin typeface="Calibri" panose="020F0502020204030204" pitchFamily="34" charset="0"/>
              <a:cs typeface="Calibri" panose="020F0502020204030204" pitchFamily="34" charset="0"/>
            </a:endParaRPr>
          </a:p>
          <a:p>
            <a:pPr algn="l" fontAlgn="b"/>
            <a:endParaRPr lang="en-US" dirty="0">
              <a:solidFill>
                <a:srgbClr val="000000"/>
              </a:solidFill>
              <a:latin typeface="Calibri" panose="020F0502020204030204" pitchFamily="34" charset="0"/>
              <a:cs typeface="Calibri" panose="020F0502020204030204" pitchFamily="34" charset="0"/>
            </a:endParaRPr>
          </a:p>
          <a:p>
            <a:pPr algn="l" fontAlgn="b"/>
            <a:endParaRPr lang="en-US" sz="1800" b="0" i="0" u="none" strike="noStrike" dirty="0">
              <a:solidFill>
                <a:srgbClr val="000000"/>
              </a:solidFill>
              <a:effectLst/>
              <a:latin typeface="+mn-lt"/>
            </a:endParaRPr>
          </a:p>
        </p:txBody>
      </p:sp>
    </p:spTree>
    <p:extLst>
      <p:ext uri="{BB962C8B-B14F-4D97-AF65-F5344CB8AC3E}">
        <p14:creationId xmlns:p14="http://schemas.microsoft.com/office/powerpoint/2010/main" val="10325335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00B45-EB94-4A5A-D880-D25A13CA44B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64840D6-B2BC-51EF-F916-33B3026D4D4C}"/>
              </a:ext>
            </a:extLst>
          </p:cNvPr>
          <p:cNvSpPr txBox="1"/>
          <p:nvPr/>
        </p:nvSpPr>
        <p:spPr>
          <a:xfrm>
            <a:off x="0" y="-32219"/>
            <a:ext cx="12192000" cy="1200329"/>
          </a:xfrm>
          <a:prstGeom prst="rect">
            <a:avLst/>
          </a:prstGeom>
          <a:solidFill>
            <a:srgbClr val="FF8300"/>
          </a:solidFill>
        </p:spPr>
        <p:txBody>
          <a:bodyPr wrap="square" lIns="91440" tIns="45720" rIns="91440" bIns="45720" rtlCol="0" anchor="t">
            <a:spAutoFit/>
          </a:bodyPr>
          <a:lstStyle/>
          <a:p>
            <a:pPr algn="ctr"/>
            <a:r>
              <a:rPr lang="en-US" sz="2400" b="1" dirty="0">
                <a:ea typeface="+mn-lt"/>
                <a:cs typeface="+mn-lt"/>
              </a:rPr>
              <a:t>MULITPLE LINEAR REGRESSION </a:t>
            </a:r>
            <a:endParaRPr lang="en-US" sz="2400" dirty="0">
              <a:ea typeface="+mn-lt"/>
              <a:cs typeface="+mn-lt"/>
            </a:endParaRPr>
          </a:p>
          <a:p>
            <a:pPr algn="ctr"/>
            <a:r>
              <a:rPr lang="en-US" sz="2400" b="1" dirty="0">
                <a:ea typeface="+mn-lt"/>
                <a:cs typeface="+mn-lt"/>
              </a:rPr>
              <a:t>Regression Analysis Protective and Risk Factors </a:t>
            </a:r>
          </a:p>
          <a:p>
            <a:pPr algn="ctr"/>
            <a:r>
              <a:rPr lang="en-US" sz="2400" b="1" dirty="0">
                <a:ea typeface="+mn-lt"/>
                <a:cs typeface="+mn-lt"/>
              </a:rPr>
              <a:t>(adjusted for confounders)</a:t>
            </a:r>
          </a:p>
        </p:txBody>
      </p:sp>
      <p:sp>
        <p:nvSpPr>
          <p:cNvPr id="4" name="TextBox 3">
            <a:extLst>
              <a:ext uri="{FF2B5EF4-FFF2-40B4-BE49-F238E27FC236}">
                <a16:creationId xmlns:a16="http://schemas.microsoft.com/office/drawing/2014/main" id="{B94122C4-8CE5-3526-48A9-25D2B9517152}"/>
              </a:ext>
            </a:extLst>
          </p:cNvPr>
          <p:cNvSpPr txBox="1"/>
          <p:nvPr/>
        </p:nvSpPr>
        <p:spPr>
          <a:xfrm>
            <a:off x="449563" y="1393285"/>
            <a:ext cx="11457829" cy="4932119"/>
          </a:xfrm>
          <a:prstGeom prst="rect">
            <a:avLst/>
          </a:prstGeom>
          <a:noFill/>
        </p:spPr>
        <p:txBody>
          <a:bodyPr wrap="square">
            <a:spAutoFit/>
          </a:bodyPr>
          <a:lstStyle/>
          <a:p>
            <a:pPr algn="ctr" fontAlgn="b"/>
            <a:r>
              <a:rPr lang="en-US" sz="1850" b="1" u="none" strike="noStrike" dirty="0">
                <a:solidFill>
                  <a:schemeClr val="tx1"/>
                </a:solidFill>
                <a:effectLst/>
                <a:latin typeface="Calibri" panose="020F0502020204030204" pitchFamily="34" charset="0"/>
                <a:cs typeface="Calibri" panose="020F0502020204030204" pitchFamily="34" charset="0"/>
              </a:rPr>
              <a:t>Interpretation Statements</a:t>
            </a:r>
          </a:p>
          <a:p>
            <a:pPr algn="ctr" fontAlgn="b"/>
            <a:endParaRPr lang="en-US" sz="1850" b="1" u="none" strike="noStrike" dirty="0">
              <a:solidFill>
                <a:schemeClr val="tx1"/>
              </a:solidFill>
              <a:effectLst/>
              <a:latin typeface="Calibri" panose="020F0502020204030204" pitchFamily="34" charset="0"/>
              <a:cs typeface="Calibri" panose="020F0502020204030204" pitchFamily="34" charset="0"/>
            </a:endParaRPr>
          </a:p>
          <a:p>
            <a:pPr fontAlgn="b"/>
            <a:r>
              <a:rPr lang="en-US" sz="1850" dirty="0">
                <a:solidFill>
                  <a:srgbClr val="000000"/>
                </a:solidFill>
                <a:latin typeface="Calibri" panose="020F0502020204030204" pitchFamily="34" charset="0"/>
                <a:cs typeface="Calibri" panose="020F0502020204030204" pitchFamily="34" charset="0"/>
              </a:rPr>
              <a:t>After adjusting for </a:t>
            </a:r>
            <a:r>
              <a:rPr lang="en-US" sz="1850" u="none" strike="noStrike" dirty="0">
                <a:effectLst/>
                <a:latin typeface="Calibri" panose="020F0502020204030204" pitchFamily="34" charset="0"/>
                <a:cs typeface="Calibri" panose="020F0502020204030204" pitchFamily="34" charset="0"/>
              </a:rPr>
              <a:t>Calling and Purpose, Community Engagement, Help-Seeking Behaviors, Military Calling, Quality of Life, Public Service Motivation, Overall Wellness, Loneliness, Moral Injury, Self-Stigmatization, Suicide Risk, and History of Traumatic Brain Injury, </a:t>
            </a:r>
            <a:r>
              <a:rPr lang="en-US" sz="1850" b="1" u="none" strike="noStrike" dirty="0">
                <a:effectLst/>
                <a:latin typeface="Calibri" panose="020F0502020204030204" pitchFamily="34" charset="0"/>
                <a:cs typeface="Calibri" panose="020F0502020204030204" pitchFamily="34" charset="0"/>
              </a:rPr>
              <a:t> Daily Stress is significantly associated </a:t>
            </a:r>
            <a:r>
              <a:rPr lang="en-US" sz="1850" u="none" strike="noStrike" dirty="0">
                <a:effectLst/>
                <a:latin typeface="Calibri" panose="020F0502020204030204" pitchFamily="34" charset="0"/>
                <a:cs typeface="Calibri" panose="020F0502020204030204" pitchFamily="34" charset="0"/>
              </a:rPr>
              <a:t>with Alcohol and Drug Risk Abuse(p </a:t>
            </a:r>
            <a:r>
              <a:rPr lang="en-US" sz="1850" dirty="0">
                <a:latin typeface="Calibri" panose="020F0502020204030204" pitchFamily="34" charset="0"/>
                <a:cs typeface="Calibri" panose="020F0502020204030204" pitchFamily="34" charset="0"/>
              </a:rPr>
              <a:t>&lt; 0.001</a:t>
            </a:r>
            <a:r>
              <a:rPr lang="en-US" sz="1850" u="none" strike="noStrike" dirty="0">
                <a:effectLst/>
                <a:latin typeface="Calibri" panose="020F0502020204030204" pitchFamily="34" charset="0"/>
                <a:cs typeface="Calibri" panose="020F0502020204030204" pitchFamily="34" charset="0"/>
              </a:rPr>
              <a:t>).</a:t>
            </a:r>
          </a:p>
          <a:p>
            <a:pPr fontAlgn="b"/>
            <a:endParaRPr lang="en-US" sz="1850" dirty="0">
              <a:solidFill>
                <a:srgbClr val="000000"/>
              </a:solidFill>
              <a:latin typeface="Calibri" panose="020F0502020204030204" pitchFamily="34" charset="0"/>
              <a:cs typeface="Calibri" panose="020F0502020204030204" pitchFamily="34" charset="0"/>
            </a:endParaRPr>
          </a:p>
          <a:p>
            <a:pPr fontAlgn="b"/>
            <a:r>
              <a:rPr lang="en-US" sz="1850" dirty="0">
                <a:solidFill>
                  <a:srgbClr val="000000"/>
                </a:solidFill>
                <a:latin typeface="Calibri" panose="020F0502020204030204" pitchFamily="34" charset="0"/>
                <a:cs typeface="Calibri" panose="020F0502020204030204" pitchFamily="34" charset="0"/>
              </a:rPr>
              <a:t>After adjusting for </a:t>
            </a:r>
            <a:r>
              <a:rPr lang="en-US" sz="1850" u="none" strike="noStrike" dirty="0">
                <a:effectLst/>
                <a:latin typeface="Calibri" panose="020F0502020204030204" pitchFamily="34" charset="0"/>
                <a:cs typeface="Calibri" panose="020F0502020204030204" pitchFamily="34" charset="0"/>
              </a:rPr>
              <a:t>Calling and Purpose, Community Engagement, Help-Seeking Behaviors, Military Calling, Quality of Life, Public Service Motivation, and Overall Wellness, Daily Stress, Moral Injury, Self-Stigmatization, Suicide Risk, and History of Traumatic Brain Injury, </a:t>
            </a:r>
            <a:r>
              <a:rPr lang="en-US" sz="1850" b="1" u="none" strike="noStrike" dirty="0">
                <a:effectLst/>
                <a:latin typeface="Calibri" panose="020F0502020204030204" pitchFamily="34" charset="0"/>
                <a:cs typeface="Calibri" panose="020F0502020204030204" pitchFamily="34" charset="0"/>
              </a:rPr>
              <a:t>Loneliness</a:t>
            </a:r>
            <a:r>
              <a:rPr lang="en-US" sz="1850" u="none" strike="noStrike" dirty="0">
                <a:effectLst/>
                <a:latin typeface="Calibri" panose="020F0502020204030204" pitchFamily="34" charset="0"/>
                <a:cs typeface="Calibri" panose="020F0502020204030204" pitchFamily="34" charset="0"/>
              </a:rPr>
              <a:t> </a:t>
            </a:r>
            <a:r>
              <a:rPr lang="en-US" sz="1850" b="1" u="none" strike="noStrike" dirty="0">
                <a:effectLst/>
                <a:latin typeface="Calibri" panose="020F0502020204030204" pitchFamily="34" charset="0"/>
                <a:cs typeface="Calibri" panose="020F0502020204030204" pitchFamily="34" charset="0"/>
              </a:rPr>
              <a:t>is significantly associated </a:t>
            </a:r>
            <a:r>
              <a:rPr lang="en-US" sz="1850" u="none" strike="noStrike" dirty="0">
                <a:effectLst/>
                <a:latin typeface="Calibri" panose="020F0502020204030204" pitchFamily="34" charset="0"/>
                <a:cs typeface="Calibri" panose="020F0502020204030204" pitchFamily="34" charset="0"/>
              </a:rPr>
              <a:t>with Alcohol and Drug Risk Abuse(p = </a:t>
            </a:r>
            <a:r>
              <a:rPr lang="en-US" sz="1850" dirty="0">
                <a:latin typeface="Calibri" panose="020F0502020204030204" pitchFamily="34" charset="0"/>
                <a:cs typeface="Calibri" panose="020F0502020204030204" pitchFamily="34" charset="0"/>
              </a:rPr>
              <a:t>0.0257</a:t>
            </a:r>
            <a:r>
              <a:rPr lang="en-US" sz="1850" u="none" strike="noStrike" dirty="0">
                <a:effectLst/>
                <a:latin typeface="Calibri" panose="020F0502020204030204" pitchFamily="34" charset="0"/>
                <a:cs typeface="Calibri" panose="020F0502020204030204" pitchFamily="34" charset="0"/>
              </a:rPr>
              <a:t>).</a:t>
            </a:r>
          </a:p>
          <a:p>
            <a:pPr fontAlgn="b"/>
            <a:endParaRPr lang="en-US" sz="1850" dirty="0">
              <a:solidFill>
                <a:srgbClr val="000000"/>
              </a:solidFill>
              <a:latin typeface="Calibri" panose="020F0502020204030204" pitchFamily="34" charset="0"/>
              <a:cs typeface="Calibri" panose="020F0502020204030204" pitchFamily="34" charset="0"/>
            </a:endParaRPr>
          </a:p>
          <a:p>
            <a:pPr fontAlgn="b"/>
            <a:r>
              <a:rPr lang="en-US" sz="1850" dirty="0">
                <a:solidFill>
                  <a:srgbClr val="000000"/>
                </a:solidFill>
                <a:latin typeface="Calibri" panose="020F0502020204030204" pitchFamily="34" charset="0"/>
                <a:cs typeface="Calibri" panose="020F0502020204030204" pitchFamily="34" charset="0"/>
              </a:rPr>
              <a:t>After adjusting for </a:t>
            </a:r>
            <a:r>
              <a:rPr lang="en-US" sz="1850" u="none" strike="noStrike" dirty="0">
                <a:effectLst/>
                <a:latin typeface="Calibri" panose="020F0502020204030204" pitchFamily="34" charset="0"/>
                <a:cs typeface="Calibri" panose="020F0502020204030204" pitchFamily="34" charset="0"/>
              </a:rPr>
              <a:t>Calling and Purpose, Community Engagement, Help-Seeking Behaviors, Military Calling, Quality of Life, Public Service Motivation, Overall Wellness, Daily Stress, Loneliness, Self-Stigmatization, Suicide Risk, and History of Traumatic Brain Injury, </a:t>
            </a:r>
            <a:r>
              <a:rPr lang="en-US" sz="1850" b="1" u="none" strike="noStrike" dirty="0">
                <a:effectLst/>
                <a:latin typeface="Calibri" panose="020F0502020204030204" pitchFamily="34" charset="0"/>
                <a:cs typeface="Calibri" panose="020F0502020204030204" pitchFamily="34" charset="0"/>
              </a:rPr>
              <a:t>Moral Injury is significantly associated </a:t>
            </a:r>
            <a:r>
              <a:rPr lang="en-US" sz="1850" u="none" strike="noStrike" dirty="0">
                <a:effectLst/>
                <a:latin typeface="Calibri" panose="020F0502020204030204" pitchFamily="34" charset="0"/>
                <a:cs typeface="Calibri" panose="020F0502020204030204" pitchFamily="34" charset="0"/>
              </a:rPr>
              <a:t>with Alcohol and Drug Risk Abuse(p &lt; 0.001).</a:t>
            </a:r>
          </a:p>
          <a:p>
            <a:pPr fontAlgn="b"/>
            <a:endParaRPr lang="en-US" sz="1850" dirty="0">
              <a:solidFill>
                <a:srgbClr val="000000"/>
              </a:solidFill>
              <a:latin typeface="Calibri" panose="020F0502020204030204" pitchFamily="34" charset="0"/>
              <a:cs typeface="Calibri" panose="020F0502020204030204" pitchFamily="34" charset="0"/>
            </a:endParaRPr>
          </a:p>
          <a:p>
            <a:pPr fontAlgn="b"/>
            <a:r>
              <a:rPr lang="en-US" sz="1850" dirty="0">
                <a:solidFill>
                  <a:srgbClr val="000000"/>
                </a:solidFill>
                <a:latin typeface="Calibri" panose="020F0502020204030204" pitchFamily="34" charset="0"/>
                <a:cs typeface="Calibri" panose="020F0502020204030204" pitchFamily="34" charset="0"/>
              </a:rPr>
              <a:t>After adjusting for </a:t>
            </a:r>
            <a:r>
              <a:rPr lang="en-US" sz="1850" u="none" strike="noStrike" dirty="0">
                <a:effectLst/>
                <a:latin typeface="Calibri" panose="020F0502020204030204" pitchFamily="34" charset="0"/>
                <a:cs typeface="Calibri" panose="020F0502020204030204" pitchFamily="34" charset="0"/>
              </a:rPr>
              <a:t>Calling and Purpose, Community Engagement, Help-Seeking Behaviors, Military Calling, Quality of Life, Public Service Motivation, Overall Wellness, Daily Stress, Loneliness, Moral Injury, Self-Stigmatization, and History of Traumatic Brain Injury, </a:t>
            </a:r>
            <a:r>
              <a:rPr lang="en-US" sz="1850" b="1" u="none" strike="noStrike" dirty="0">
                <a:effectLst/>
                <a:latin typeface="Calibri" panose="020F0502020204030204" pitchFamily="34" charset="0"/>
                <a:cs typeface="Calibri" panose="020F0502020204030204" pitchFamily="34" charset="0"/>
              </a:rPr>
              <a:t>Suicide Risk is significantly associated </a:t>
            </a:r>
            <a:r>
              <a:rPr lang="en-US" sz="1850" u="none" strike="noStrike" dirty="0">
                <a:effectLst/>
                <a:latin typeface="Calibri" panose="020F0502020204030204" pitchFamily="34" charset="0"/>
                <a:cs typeface="Calibri" panose="020F0502020204030204" pitchFamily="34" charset="0"/>
              </a:rPr>
              <a:t>with Alcohol and </a:t>
            </a:r>
            <a:r>
              <a:rPr lang="en-US" sz="1850" dirty="0">
                <a:latin typeface="Calibri" panose="020F0502020204030204" pitchFamily="34" charset="0"/>
                <a:cs typeface="Calibri" panose="020F0502020204030204" pitchFamily="34" charset="0"/>
              </a:rPr>
              <a:t>D</a:t>
            </a:r>
            <a:r>
              <a:rPr lang="en-US" sz="1850" u="none" strike="noStrike" dirty="0">
                <a:effectLst/>
                <a:latin typeface="Calibri" panose="020F0502020204030204" pitchFamily="34" charset="0"/>
                <a:cs typeface="Calibri" panose="020F0502020204030204" pitchFamily="34" charset="0"/>
              </a:rPr>
              <a:t>rug Abuse Risk (p &lt; 0.001).</a:t>
            </a:r>
            <a:endParaRPr lang="en-US" sz="1800" b="0" i="0" u="none" strike="noStrike" dirty="0">
              <a:solidFill>
                <a:srgbClr val="000000"/>
              </a:solidFill>
              <a:effectLst/>
              <a:latin typeface="+mn-lt"/>
            </a:endParaRPr>
          </a:p>
        </p:txBody>
      </p:sp>
    </p:spTree>
    <p:extLst>
      <p:ext uri="{BB962C8B-B14F-4D97-AF65-F5344CB8AC3E}">
        <p14:creationId xmlns:p14="http://schemas.microsoft.com/office/powerpoint/2010/main" val="33923216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C1ED73-536D-7A6E-DACF-0B78EC3E062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9564173-1A53-6CA9-EB85-C832CEB764C7}"/>
              </a:ext>
            </a:extLst>
          </p:cNvPr>
          <p:cNvSpPr txBox="1"/>
          <p:nvPr/>
        </p:nvSpPr>
        <p:spPr>
          <a:xfrm>
            <a:off x="0" y="0"/>
            <a:ext cx="12083969" cy="1569660"/>
          </a:xfrm>
          <a:prstGeom prst="rect">
            <a:avLst/>
          </a:prstGeom>
          <a:solidFill>
            <a:srgbClr val="FF8300"/>
          </a:solidFill>
        </p:spPr>
        <p:txBody>
          <a:bodyPr wrap="square" lIns="91440" tIns="45720" rIns="91440" bIns="45720" rtlCol="0" anchor="t">
            <a:spAutoFit/>
          </a:bodyPr>
          <a:lstStyle/>
          <a:p>
            <a:pPr algn="ctr"/>
            <a:r>
              <a:rPr lang="en-US" sz="2400" b="1" dirty="0"/>
              <a:t>MULTIPLE LINEAR REGRESSION</a:t>
            </a:r>
          </a:p>
          <a:p>
            <a:pPr algn="ctr"/>
            <a:r>
              <a:rPr lang="en-US" sz="2400" b="1" dirty="0"/>
              <a:t>Combined Saturated Model </a:t>
            </a:r>
            <a:endParaRPr lang="en-US" sz="2400" dirty="0"/>
          </a:p>
          <a:p>
            <a:pPr algn="ctr"/>
            <a:r>
              <a:rPr lang="en-US" sz="2400" b="1" dirty="0"/>
              <a:t>Research Aims</a:t>
            </a:r>
          </a:p>
          <a:p>
            <a:pPr algn="ctr"/>
            <a:r>
              <a:rPr lang="en-US" sz="2400" b="1" dirty="0">
                <a:ea typeface="Calibri"/>
                <a:cs typeface="Calibri"/>
              </a:rPr>
              <a:t>(adjusted for confounders)</a:t>
            </a:r>
            <a:endParaRPr lang="en-US" sz="2400" dirty="0">
              <a:ea typeface="Calibri"/>
              <a:cs typeface="Calibri"/>
            </a:endParaRPr>
          </a:p>
        </p:txBody>
      </p:sp>
      <p:sp>
        <p:nvSpPr>
          <p:cNvPr id="2" name="TextBox 1">
            <a:extLst>
              <a:ext uri="{FF2B5EF4-FFF2-40B4-BE49-F238E27FC236}">
                <a16:creationId xmlns:a16="http://schemas.microsoft.com/office/drawing/2014/main" id="{D2886C85-300C-5EB0-B3BB-301718B0E623}"/>
              </a:ext>
            </a:extLst>
          </p:cNvPr>
          <p:cNvSpPr txBox="1"/>
          <p:nvPr/>
        </p:nvSpPr>
        <p:spPr>
          <a:xfrm>
            <a:off x="1327868" y="1914526"/>
            <a:ext cx="10864132" cy="4493538"/>
          </a:xfrm>
          <a:prstGeom prst="rect">
            <a:avLst/>
          </a:prstGeom>
          <a:noFill/>
        </p:spPr>
        <p:txBody>
          <a:bodyPr wrap="square" lIns="91440" tIns="45720" rIns="91440" bIns="45720" anchor="t">
            <a:spAutoFit/>
          </a:bodyPr>
          <a:lstStyle/>
          <a:p>
            <a:pPr marL="342900" marR="0" lvl="0" indent="-342900">
              <a:buFont typeface="+mj-lt"/>
              <a:buAutoNum type="arabicPeriod"/>
              <a:tabLst>
                <a:tab pos="457200" algn="l"/>
              </a:tabLst>
            </a:pPr>
            <a:r>
              <a:rPr lang="en-US" sz="2400" b="1" kern="0" dirty="0">
                <a:effectLst/>
                <a:ea typeface="Times New Roman" panose="02020603050405020304" pitchFamily="18" charset="0"/>
              </a:rPr>
              <a:t>What is the buffering effect of protective factors on the risk factors related to </a:t>
            </a:r>
            <a:r>
              <a:rPr lang="en-US" sz="2400" b="1" kern="0" dirty="0">
                <a:ea typeface="Times New Roman" panose="02020603050405020304" pitchFamily="18" charset="0"/>
              </a:rPr>
              <a:t>alcohol abuse risk </a:t>
            </a:r>
            <a:r>
              <a:rPr lang="en-US" sz="2400" b="1" kern="0" dirty="0">
                <a:effectLst/>
                <a:ea typeface="Times New Roman" panose="02020603050405020304" pitchFamily="18" charset="0"/>
              </a:rPr>
              <a:t>in US Veterans? </a:t>
            </a:r>
          </a:p>
          <a:p>
            <a:pPr marR="0" lvl="0">
              <a:tabLst>
                <a:tab pos="457200" algn="l"/>
              </a:tabLst>
            </a:pPr>
            <a:r>
              <a:rPr lang="en-US" sz="2400" kern="0" dirty="0">
                <a:ea typeface="Times New Roman" panose="02020603050405020304" pitchFamily="18" charset="0"/>
              </a:rPr>
              <a:t>	Minimal buffering effect.</a:t>
            </a:r>
            <a:endParaRPr lang="en-US" sz="2400" kern="0" dirty="0">
              <a:effectLst/>
              <a:ea typeface="Times New Roman" panose="02020603050405020304" pitchFamily="18" charset="0"/>
            </a:endParaRPr>
          </a:p>
          <a:p>
            <a:pPr marL="342900" marR="0" lvl="0" indent="-342900">
              <a:buFont typeface="+mj-lt"/>
              <a:buAutoNum type="arabicPeriod"/>
              <a:tabLst>
                <a:tab pos="457200" algn="l"/>
              </a:tabLst>
            </a:pPr>
            <a:endParaRPr lang="en-US" sz="2400" kern="100" dirty="0">
              <a:effectLst/>
              <a:ea typeface="Aptos" panose="020B0004020202020204" pitchFamily="34" charset="0"/>
            </a:endParaRPr>
          </a:p>
          <a:p>
            <a:pPr marL="457200" marR="0" lvl="0" indent="-457200">
              <a:buFont typeface="+mj-lt"/>
              <a:buAutoNum type="arabicPeriod" startAt="2"/>
              <a:tabLst>
                <a:tab pos="457200" algn="l"/>
              </a:tabLst>
            </a:pPr>
            <a:r>
              <a:rPr lang="en-US" sz="2400" b="1" kern="0" dirty="0">
                <a:effectLst/>
                <a:ea typeface="Times New Roman" panose="02020603050405020304" pitchFamily="18" charset="0"/>
              </a:rPr>
              <a:t>What is the association of protective and risk factors with alcohol abuse risk use among US Veterans?</a:t>
            </a:r>
          </a:p>
          <a:p>
            <a:pPr>
              <a:tabLst>
                <a:tab pos="457200" algn="l"/>
              </a:tabLst>
            </a:pPr>
            <a:r>
              <a:rPr lang="en-US" sz="2400" b="0" i="0" u="none" strike="noStrike" noProof="0" dirty="0">
                <a:solidFill>
                  <a:srgbClr val="000000"/>
                </a:solidFill>
                <a:effectLst/>
                <a:latin typeface="Calibri" panose="020F0502020204030204" pitchFamily="34" charset="0"/>
                <a:cs typeface="Calibri" panose="020F0502020204030204" pitchFamily="34" charset="0"/>
              </a:rPr>
              <a:t>	</a:t>
            </a:r>
            <a:r>
              <a:rPr lang="en-US" sz="2200" b="0" i="0" u="none" strike="noStrike" noProof="0" dirty="0">
                <a:solidFill>
                  <a:srgbClr val="000000"/>
                </a:solidFill>
                <a:effectLst/>
                <a:latin typeface="Calibri" panose="020F0502020204030204" pitchFamily="34" charset="0"/>
                <a:cs typeface="Calibri" panose="020F0502020204030204" pitchFamily="34" charset="0"/>
              </a:rPr>
              <a:t>There is </a:t>
            </a:r>
            <a:r>
              <a:rPr lang="en-US" sz="2200" b="1" i="0" u="none" strike="noStrike" noProof="0" dirty="0">
                <a:solidFill>
                  <a:srgbClr val="000000"/>
                </a:solidFill>
                <a:effectLst/>
                <a:latin typeface="Calibri" panose="020F0502020204030204" pitchFamily="34" charset="0"/>
                <a:cs typeface="Calibri" panose="020F0502020204030204" pitchFamily="34" charset="0"/>
              </a:rPr>
              <a:t>a correlation </a:t>
            </a:r>
            <a:r>
              <a:rPr lang="en-US" sz="2200" b="0" i="0" u="none" strike="noStrike" noProof="0" dirty="0">
                <a:solidFill>
                  <a:srgbClr val="000000"/>
                </a:solidFill>
                <a:effectLst/>
                <a:latin typeface="Calibri" panose="020F0502020204030204" pitchFamily="34" charset="0"/>
                <a:cs typeface="Calibri" panose="020F0502020204030204" pitchFamily="34" charset="0"/>
              </a:rPr>
              <a:t>between Alcohol and Drug </a:t>
            </a:r>
            <a:r>
              <a:rPr lang="en-US" sz="2200" dirty="0">
                <a:solidFill>
                  <a:srgbClr val="000000"/>
                </a:solidFill>
                <a:latin typeface="Calibri" panose="020F0502020204030204" pitchFamily="34" charset="0"/>
                <a:cs typeface="Calibri" panose="020F0502020204030204" pitchFamily="34" charset="0"/>
              </a:rPr>
              <a:t>A</a:t>
            </a:r>
            <a:r>
              <a:rPr lang="en-US" sz="2200" b="0" i="0" u="none" strike="noStrike" noProof="0" dirty="0" err="1">
                <a:solidFill>
                  <a:srgbClr val="000000"/>
                </a:solidFill>
                <a:effectLst/>
                <a:latin typeface="Calibri" panose="020F0502020204030204" pitchFamily="34" charset="0"/>
                <a:cs typeface="Calibri" panose="020F0502020204030204" pitchFamily="34" charset="0"/>
              </a:rPr>
              <a:t>buse</a:t>
            </a:r>
            <a:r>
              <a:rPr lang="en-US" sz="2200" b="0" i="0" u="none" strike="noStrike" noProof="0" dirty="0">
                <a:solidFill>
                  <a:srgbClr val="000000"/>
                </a:solidFill>
                <a:effectLst/>
                <a:latin typeface="Calibri" panose="020F0502020204030204" pitchFamily="34" charset="0"/>
                <a:cs typeface="Calibri" panose="020F0502020204030204" pitchFamily="34" charset="0"/>
              </a:rPr>
              <a:t> Risk and</a:t>
            </a:r>
            <a:r>
              <a:rPr lang="en-US" sz="2200" u="none" strike="noStrike" dirty="0">
                <a:effectLst/>
                <a:latin typeface="Calibri" panose="020F0502020204030204" pitchFamily="34" charset="0"/>
                <a:cs typeface="Calibri" panose="020F0502020204030204" pitchFamily="34" charset="0"/>
              </a:rPr>
              <a:t> the protective</a:t>
            </a:r>
          </a:p>
          <a:p>
            <a:pPr>
              <a:tabLst>
                <a:tab pos="457200" algn="l"/>
              </a:tabLst>
            </a:pPr>
            <a:r>
              <a:rPr lang="en-US" sz="2200" u="none" strike="noStrike" dirty="0">
                <a:effectLst/>
                <a:latin typeface="Calibri" panose="020F0502020204030204" pitchFamily="34" charset="0"/>
                <a:cs typeface="Calibri" panose="020F0502020204030204" pitchFamily="34" charset="0"/>
              </a:rPr>
              <a:t> 	and risk factors  </a:t>
            </a:r>
            <a:r>
              <a:rPr lang="en-US" sz="2200" b="0" i="0" u="none" strike="noStrike" noProof="0" dirty="0">
                <a:solidFill>
                  <a:srgbClr val="000000"/>
                </a:solidFill>
                <a:effectLst/>
                <a:latin typeface="Calibri" panose="020F0502020204030204" pitchFamily="34" charset="0"/>
                <a:cs typeface="Calibri" panose="020F0502020204030204" pitchFamily="34" charset="0"/>
              </a:rPr>
              <a:t>(R = 0.5181). </a:t>
            </a:r>
          </a:p>
          <a:p>
            <a:pPr marR="0" lvl="0">
              <a:tabLst>
                <a:tab pos="457200" algn="l"/>
              </a:tabLst>
            </a:pPr>
            <a:endParaRPr lang="en-US" sz="2400" kern="100" dirty="0">
              <a:effectLst/>
              <a:ea typeface="Aptos" panose="020B0004020202020204" pitchFamily="34" charset="0"/>
            </a:endParaRPr>
          </a:p>
          <a:p>
            <a:pPr marL="457200" marR="0" lvl="0" indent="-457200">
              <a:buFont typeface="+mj-lt"/>
              <a:buAutoNum type="arabicPeriod" startAt="3"/>
              <a:tabLst>
                <a:tab pos="457200" algn="l"/>
              </a:tabLst>
            </a:pPr>
            <a:r>
              <a:rPr lang="en-US" sz="2400" b="1" kern="0" dirty="0">
                <a:effectLst/>
                <a:ea typeface="Times New Roman" panose="02020603050405020304" pitchFamily="18" charset="0"/>
              </a:rPr>
              <a:t>When evaluating all the factors simultaneously, which construct accounts for the greatest variability in alcohol abuse risk? </a:t>
            </a:r>
          </a:p>
          <a:p>
            <a:pPr marR="0" lvl="0">
              <a:tabLst>
                <a:tab pos="457200" algn="l"/>
              </a:tabLst>
            </a:pPr>
            <a:r>
              <a:rPr lang="en-US" sz="2400" kern="0" dirty="0">
                <a:effectLst/>
                <a:ea typeface="Aptos" panose="020B0004020202020204" pitchFamily="34" charset="0"/>
              </a:rPr>
              <a:t>	</a:t>
            </a:r>
            <a:r>
              <a:rPr lang="en-US" sz="2200" kern="0" dirty="0">
                <a:effectLst/>
                <a:ea typeface="Aptos" panose="020B0004020202020204" pitchFamily="34" charset="0"/>
              </a:rPr>
              <a:t>Daily Stress (0.1240)</a:t>
            </a:r>
            <a:endParaRPr lang="en-US" sz="2200" b="1" kern="1200" dirty="0">
              <a:effectLst/>
              <a:latin typeface="+mn-lt"/>
              <a:ea typeface="Calibri"/>
              <a:cs typeface="Calibri"/>
            </a:endParaRPr>
          </a:p>
        </p:txBody>
      </p:sp>
    </p:spTree>
    <p:extLst>
      <p:ext uri="{BB962C8B-B14F-4D97-AF65-F5344CB8AC3E}">
        <p14:creationId xmlns:p14="http://schemas.microsoft.com/office/powerpoint/2010/main" val="5957139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DC1FBB-829A-A05D-59CA-2D57CBB151AF}"/>
              </a:ext>
            </a:extLst>
          </p:cNvPr>
          <p:cNvSpPr txBox="1"/>
          <p:nvPr/>
        </p:nvSpPr>
        <p:spPr>
          <a:xfrm>
            <a:off x="0" y="2967335"/>
            <a:ext cx="12192000" cy="461665"/>
          </a:xfrm>
          <a:prstGeom prst="rect">
            <a:avLst/>
          </a:prstGeom>
          <a:solidFill>
            <a:srgbClr val="FF8300"/>
          </a:solidFill>
        </p:spPr>
        <p:txBody>
          <a:bodyPr wrap="square" lIns="91440" tIns="45720" rIns="91440" bIns="45720" rtlCol="0" anchor="t">
            <a:spAutoFit/>
          </a:bodyPr>
          <a:lstStyle/>
          <a:p>
            <a:pPr algn="ctr"/>
            <a:r>
              <a:rPr lang="en-US" sz="2400" b="1" dirty="0"/>
              <a:t>Reduced Model</a:t>
            </a:r>
          </a:p>
        </p:txBody>
      </p:sp>
    </p:spTree>
    <p:extLst>
      <p:ext uri="{BB962C8B-B14F-4D97-AF65-F5344CB8AC3E}">
        <p14:creationId xmlns:p14="http://schemas.microsoft.com/office/powerpoint/2010/main" val="20641050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E8CE8-5E1D-7A21-81B2-8EB3EBA08B4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6B35DCB-9F37-3557-0D16-511F89F3E455}"/>
              </a:ext>
            </a:extLst>
          </p:cNvPr>
          <p:cNvSpPr txBox="1"/>
          <p:nvPr/>
        </p:nvSpPr>
        <p:spPr>
          <a:xfrm>
            <a:off x="1006660" y="2157211"/>
            <a:ext cx="10175631" cy="1111843"/>
          </a:xfrm>
          <a:prstGeom prst="rect">
            <a:avLst/>
          </a:prstGeom>
        </p:spPr>
        <p:txBody>
          <a:bodyPr vert="horz" lIns="91440" tIns="45720" rIns="91440" bIns="45720" rtlCol="0" anchor="ctr">
            <a:normAutofit/>
          </a:bodyPr>
          <a:lstStyle/>
          <a:p>
            <a:pPr algn="ctr">
              <a:lnSpc>
                <a:spcPct val="90000"/>
              </a:lnSpc>
              <a:spcBef>
                <a:spcPct val="0"/>
              </a:spcBef>
              <a:spcAft>
                <a:spcPts val="600"/>
              </a:spcAft>
            </a:pPr>
            <a:endParaRPr lang="en-US" sz="3400" kern="1200" dirty="0">
              <a:solidFill>
                <a:schemeClr val="tx1"/>
              </a:solidFill>
              <a:latin typeface="+mj-lt"/>
              <a:ea typeface="+mj-ea"/>
              <a:cs typeface="+mj-cs"/>
            </a:endParaRPr>
          </a:p>
        </p:txBody>
      </p:sp>
      <p:sp>
        <p:nvSpPr>
          <p:cNvPr id="6" name="TextBox 5">
            <a:extLst>
              <a:ext uri="{FF2B5EF4-FFF2-40B4-BE49-F238E27FC236}">
                <a16:creationId xmlns:a16="http://schemas.microsoft.com/office/drawing/2014/main" id="{45000D40-79EF-AEE6-CE17-E7DB9CD367E1}"/>
              </a:ext>
            </a:extLst>
          </p:cNvPr>
          <p:cNvSpPr txBox="1"/>
          <p:nvPr/>
        </p:nvSpPr>
        <p:spPr>
          <a:xfrm>
            <a:off x="0" y="15149"/>
            <a:ext cx="12192000" cy="1034129"/>
          </a:xfrm>
          <a:prstGeom prst="rect">
            <a:avLst/>
          </a:prstGeom>
          <a:solidFill>
            <a:srgbClr val="FF8300"/>
          </a:solidFill>
        </p:spPr>
        <p:txBody>
          <a:bodyPr wrap="square" lIns="91440" tIns="45720" rIns="91440" bIns="45720" rtlCol="0" anchor="t">
            <a:spAutoFit/>
          </a:bodyPr>
          <a:lstStyle/>
          <a:p>
            <a:pPr algn="ctr">
              <a:lnSpc>
                <a:spcPct val="90000"/>
              </a:lnSpc>
              <a:spcBef>
                <a:spcPct val="0"/>
              </a:spcBef>
            </a:pPr>
            <a:r>
              <a:rPr lang="en-US" sz="2400" b="1" kern="1200" dirty="0">
                <a:solidFill>
                  <a:schemeClr val="tx1"/>
                </a:solidFill>
                <a:ea typeface="+mj-ea"/>
                <a:cs typeface="+mj-cs"/>
              </a:rPr>
              <a:t>MULTIPLE LINEAR REGRESSION </a:t>
            </a:r>
          </a:p>
          <a:p>
            <a:pPr algn="ctr">
              <a:lnSpc>
                <a:spcPct val="90000"/>
              </a:lnSpc>
              <a:spcBef>
                <a:spcPct val="0"/>
              </a:spcBef>
            </a:pPr>
            <a:r>
              <a:rPr lang="en-US" sz="2200" b="1" kern="1200" dirty="0">
                <a:solidFill>
                  <a:schemeClr val="tx1"/>
                </a:solidFill>
                <a:ea typeface="+mj-ea"/>
                <a:cs typeface="+mj-cs"/>
              </a:rPr>
              <a:t>Pearson’s Correlation Table Between Reduced Model </a:t>
            </a:r>
            <a:r>
              <a:rPr lang="en-US" sz="2200" b="1" dirty="0">
                <a:ea typeface="+mj-ea"/>
                <a:cs typeface="+mj-cs"/>
              </a:rPr>
              <a:t>Factors* </a:t>
            </a:r>
            <a:r>
              <a:rPr lang="en-US" sz="2200" b="1" kern="1200" dirty="0">
                <a:solidFill>
                  <a:schemeClr val="tx1"/>
                </a:solidFill>
                <a:ea typeface="+mj-ea"/>
                <a:cs typeface="+mj-cs"/>
              </a:rPr>
              <a:t>and Alcohol and Drug Abuse Risk (adjusted for confounders**)</a:t>
            </a:r>
          </a:p>
        </p:txBody>
      </p:sp>
      <p:sp>
        <p:nvSpPr>
          <p:cNvPr id="4" name="TextBox 3">
            <a:extLst>
              <a:ext uri="{FF2B5EF4-FFF2-40B4-BE49-F238E27FC236}">
                <a16:creationId xmlns:a16="http://schemas.microsoft.com/office/drawing/2014/main" id="{D27F34CC-A213-4511-3332-1680393DE8BF}"/>
              </a:ext>
            </a:extLst>
          </p:cNvPr>
          <p:cNvSpPr txBox="1"/>
          <p:nvPr/>
        </p:nvSpPr>
        <p:spPr>
          <a:xfrm>
            <a:off x="734117" y="4278909"/>
            <a:ext cx="10418966" cy="553998"/>
          </a:xfrm>
          <a:prstGeom prst="rect">
            <a:avLst/>
          </a:prstGeom>
          <a:noFill/>
        </p:spPr>
        <p:txBody>
          <a:bodyPr wrap="square" rtlCol="0">
            <a:spAutoFit/>
          </a:bodyPr>
          <a:lstStyle/>
          <a:p>
            <a:r>
              <a:rPr lang="en-US" sz="1000" b="1" dirty="0"/>
              <a:t>*Reduced Model Factors </a:t>
            </a:r>
            <a:r>
              <a:rPr lang="en-US" sz="1000" dirty="0"/>
              <a:t>= </a:t>
            </a:r>
            <a:r>
              <a:rPr lang="en-US" sz="1000" u="none" strike="noStrike" dirty="0">
                <a:effectLst/>
              </a:rPr>
              <a:t>Daily Stress, Loneliness, Moral Injury, and Suicide Risk</a:t>
            </a:r>
          </a:p>
          <a:p>
            <a:r>
              <a:rPr lang="en-US" sz="1000" b="1" u="none" strike="noStrike" dirty="0">
                <a:solidFill>
                  <a:srgbClr val="000000"/>
                </a:solidFill>
                <a:effectLst/>
              </a:rPr>
              <a:t>**Confounding Factors </a:t>
            </a:r>
            <a:r>
              <a:rPr lang="en-US" sz="1000" u="none" strike="noStrike" dirty="0">
                <a:solidFill>
                  <a:srgbClr val="000000"/>
                </a:solidFill>
                <a:effectLst/>
              </a:rPr>
              <a:t>= Age, Gender, Race, and Income (Brown, 1995)</a:t>
            </a:r>
          </a:p>
          <a:p>
            <a:r>
              <a:rPr lang="en-US" sz="1000" u="none" strike="noStrike" dirty="0">
                <a:solidFill>
                  <a:srgbClr val="000000"/>
                </a:solidFill>
                <a:effectLst/>
              </a:rPr>
              <a:t>Green filled boxes indicate correlation &gt;0.50</a:t>
            </a:r>
          </a:p>
        </p:txBody>
      </p:sp>
      <p:sp>
        <p:nvSpPr>
          <p:cNvPr id="8" name="TextBox 7">
            <a:extLst>
              <a:ext uri="{FF2B5EF4-FFF2-40B4-BE49-F238E27FC236}">
                <a16:creationId xmlns:a16="http://schemas.microsoft.com/office/drawing/2014/main" id="{6C5C7CF0-589F-0882-FD58-29A87611554B}"/>
              </a:ext>
            </a:extLst>
          </p:cNvPr>
          <p:cNvSpPr txBox="1"/>
          <p:nvPr/>
        </p:nvSpPr>
        <p:spPr>
          <a:xfrm>
            <a:off x="763325" y="5001087"/>
            <a:ext cx="9700517" cy="1569660"/>
          </a:xfrm>
          <a:prstGeom prst="rect">
            <a:avLst/>
          </a:prstGeom>
          <a:noFill/>
        </p:spPr>
        <p:txBody>
          <a:bodyPr wrap="square">
            <a:spAutoFit/>
          </a:bodyPr>
          <a:lstStyle/>
          <a:p>
            <a:pPr algn="ctr"/>
            <a:r>
              <a:rPr lang="en-US" sz="2400" b="1" dirty="0"/>
              <a:t>Interpretation Statements</a:t>
            </a:r>
          </a:p>
          <a:p>
            <a:r>
              <a:rPr lang="en-US" sz="2400" b="1" dirty="0"/>
              <a:t>Direct Correlations</a:t>
            </a:r>
            <a:r>
              <a:rPr lang="en-US" sz="2400" dirty="0"/>
              <a:t> 							</a:t>
            </a:r>
            <a:r>
              <a:rPr lang="en-US" sz="2400" b="1" dirty="0"/>
              <a:t> 	</a:t>
            </a:r>
            <a:endParaRPr lang="en-US" sz="2400" dirty="0"/>
          </a:p>
          <a:p>
            <a:r>
              <a:rPr lang="en-US" sz="2400" dirty="0"/>
              <a:t>	Moral Injury and Loneliness (0.54)			</a:t>
            </a:r>
          </a:p>
          <a:p>
            <a:r>
              <a:rPr lang="en-US" sz="2400" dirty="0"/>
              <a:t>	Moral Injury and Suicide Risk (0.51)			</a:t>
            </a:r>
            <a:r>
              <a:rPr lang="en-US" sz="1400" dirty="0"/>
              <a:t>	</a:t>
            </a:r>
          </a:p>
        </p:txBody>
      </p:sp>
      <p:sp>
        <p:nvSpPr>
          <p:cNvPr id="5" name="AutoShape 2">
            <a:extLst>
              <a:ext uri="{FF2B5EF4-FFF2-40B4-BE49-F238E27FC236}">
                <a16:creationId xmlns:a16="http://schemas.microsoft.com/office/drawing/2014/main" id="{EAB601C9-8E17-FB4E-5D17-8975B60A38F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7" name="Table 6">
            <a:extLst>
              <a:ext uri="{FF2B5EF4-FFF2-40B4-BE49-F238E27FC236}">
                <a16:creationId xmlns:a16="http://schemas.microsoft.com/office/drawing/2014/main" id="{F3D5B3DA-2573-6F92-308B-60A7528D5D26}"/>
              </a:ext>
            </a:extLst>
          </p:cNvPr>
          <p:cNvGraphicFramePr>
            <a:graphicFrameLocks noGrp="1"/>
          </p:cNvGraphicFramePr>
          <p:nvPr>
            <p:extLst>
              <p:ext uri="{D42A27DB-BD31-4B8C-83A1-F6EECF244321}">
                <p14:modId xmlns:p14="http://schemas.microsoft.com/office/powerpoint/2010/main" val="2928104902"/>
              </p:ext>
            </p:extLst>
          </p:nvPr>
        </p:nvGraphicFramePr>
        <p:xfrm>
          <a:off x="763325" y="1170843"/>
          <a:ext cx="10515596" cy="3060229"/>
        </p:xfrm>
        <a:graphic>
          <a:graphicData uri="http://schemas.openxmlformats.org/drawingml/2006/table">
            <a:tbl>
              <a:tblPr>
                <a:tableStyleId>{5C22544A-7EE6-4342-B048-85BDC9FD1C3A}</a:tableStyleId>
              </a:tblPr>
              <a:tblGrid>
                <a:gridCol w="2273968">
                  <a:extLst>
                    <a:ext uri="{9D8B030D-6E8A-4147-A177-3AD203B41FA5}">
                      <a16:colId xmlns:a16="http://schemas.microsoft.com/office/drawing/2014/main" val="591105292"/>
                    </a:ext>
                  </a:extLst>
                </a:gridCol>
                <a:gridCol w="902368">
                  <a:extLst>
                    <a:ext uri="{9D8B030D-6E8A-4147-A177-3AD203B41FA5}">
                      <a16:colId xmlns:a16="http://schemas.microsoft.com/office/drawing/2014/main" val="678586404"/>
                    </a:ext>
                  </a:extLst>
                </a:gridCol>
                <a:gridCol w="902368">
                  <a:extLst>
                    <a:ext uri="{9D8B030D-6E8A-4147-A177-3AD203B41FA5}">
                      <a16:colId xmlns:a16="http://schemas.microsoft.com/office/drawing/2014/main" val="1481875961"/>
                    </a:ext>
                  </a:extLst>
                </a:gridCol>
                <a:gridCol w="1022684">
                  <a:extLst>
                    <a:ext uri="{9D8B030D-6E8A-4147-A177-3AD203B41FA5}">
                      <a16:colId xmlns:a16="http://schemas.microsoft.com/office/drawing/2014/main" val="1634275652"/>
                    </a:ext>
                  </a:extLst>
                </a:gridCol>
                <a:gridCol w="902368">
                  <a:extLst>
                    <a:ext uri="{9D8B030D-6E8A-4147-A177-3AD203B41FA5}">
                      <a16:colId xmlns:a16="http://schemas.microsoft.com/office/drawing/2014/main" val="1929622858"/>
                    </a:ext>
                  </a:extLst>
                </a:gridCol>
                <a:gridCol w="902368">
                  <a:extLst>
                    <a:ext uri="{9D8B030D-6E8A-4147-A177-3AD203B41FA5}">
                      <a16:colId xmlns:a16="http://schemas.microsoft.com/office/drawing/2014/main" val="1729997752"/>
                    </a:ext>
                  </a:extLst>
                </a:gridCol>
                <a:gridCol w="902368">
                  <a:extLst>
                    <a:ext uri="{9D8B030D-6E8A-4147-A177-3AD203B41FA5}">
                      <a16:colId xmlns:a16="http://schemas.microsoft.com/office/drawing/2014/main" val="1110036897"/>
                    </a:ext>
                  </a:extLst>
                </a:gridCol>
                <a:gridCol w="902368">
                  <a:extLst>
                    <a:ext uri="{9D8B030D-6E8A-4147-A177-3AD203B41FA5}">
                      <a16:colId xmlns:a16="http://schemas.microsoft.com/office/drawing/2014/main" val="2394738091"/>
                    </a:ext>
                  </a:extLst>
                </a:gridCol>
                <a:gridCol w="902368">
                  <a:extLst>
                    <a:ext uri="{9D8B030D-6E8A-4147-A177-3AD203B41FA5}">
                      <a16:colId xmlns:a16="http://schemas.microsoft.com/office/drawing/2014/main" val="3174137973"/>
                    </a:ext>
                  </a:extLst>
                </a:gridCol>
                <a:gridCol w="902368">
                  <a:extLst>
                    <a:ext uri="{9D8B030D-6E8A-4147-A177-3AD203B41FA5}">
                      <a16:colId xmlns:a16="http://schemas.microsoft.com/office/drawing/2014/main" val="2266837377"/>
                    </a:ext>
                  </a:extLst>
                </a:gridCol>
              </a:tblGrid>
              <a:tr h="914400">
                <a:tc>
                  <a:txBody>
                    <a:bodyPr/>
                    <a:lstStyle/>
                    <a:p>
                      <a:pPr algn="l" fontAlgn="b"/>
                      <a:r>
                        <a:rPr lang="en-US" sz="1300" b="1" i="0" u="none" strike="noStrike" dirty="0">
                          <a:solidFill>
                            <a:schemeClr val="bg1"/>
                          </a:solidFill>
                          <a:effectLst/>
                          <a:latin typeface="Arial" panose="020B0604020202020204" pitchFamily="34" charset="0"/>
                        </a:rPr>
                        <a:t>Table 11</a:t>
                      </a:r>
                    </a:p>
                    <a:p>
                      <a:pPr algn="l" fontAlgn="b"/>
                      <a:endParaRPr lang="en-US" sz="1300" b="1" i="0" u="none" strike="noStrike" dirty="0">
                        <a:solidFill>
                          <a:schemeClr val="bg1"/>
                        </a:solidFill>
                        <a:effectLst/>
                        <a:latin typeface="Arial" panose="020B0604020202020204" pitchFamily="34" charset="0"/>
                      </a:endParaRPr>
                    </a:p>
                    <a:p>
                      <a:pPr algn="l" fontAlgn="b"/>
                      <a:endParaRPr lang="en-US" sz="1300" b="1" i="0" u="none" strike="noStrike" dirty="0">
                        <a:solidFill>
                          <a:schemeClr val="bg1"/>
                        </a:solidFill>
                        <a:effectLst/>
                        <a:latin typeface="Arial" panose="020B0604020202020204" pitchFamily="34" charset="0"/>
                      </a:endParaRPr>
                    </a:p>
                    <a:p>
                      <a:pPr algn="l" fontAlgn="b"/>
                      <a:endParaRPr lang="en-US" sz="1300" b="1" i="0" u="none" strike="noStrike" dirty="0">
                        <a:solidFill>
                          <a:schemeClr val="bg1"/>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300" u="none" strike="noStrike" dirty="0">
                          <a:solidFill>
                            <a:schemeClr val="bg1"/>
                          </a:solidFill>
                          <a:effectLst/>
                        </a:rPr>
                        <a:t>Alcohol and Drug Abuse Risk</a:t>
                      </a:r>
                      <a:endParaRPr lang="en-US" sz="1300" b="1" i="0" u="none" strike="noStrike" dirty="0">
                        <a:solidFill>
                          <a:schemeClr val="bg1"/>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300" u="none" strike="noStrike" dirty="0">
                          <a:solidFill>
                            <a:schemeClr val="bg1"/>
                          </a:solidFill>
                          <a:effectLst/>
                        </a:rPr>
                        <a:t>Daily Stress</a:t>
                      </a:r>
                      <a:endParaRPr lang="en-US" sz="1300" b="1" i="0" u="none" strike="noStrike" dirty="0">
                        <a:solidFill>
                          <a:schemeClr val="bg1"/>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300" u="none" strike="noStrike" dirty="0">
                          <a:solidFill>
                            <a:schemeClr val="bg1"/>
                          </a:solidFill>
                          <a:effectLst/>
                        </a:rPr>
                        <a:t>Loneliness</a:t>
                      </a:r>
                      <a:endParaRPr lang="en-US" sz="1300" b="1" i="0" u="none" strike="noStrike" dirty="0">
                        <a:solidFill>
                          <a:schemeClr val="bg1"/>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300" u="none" strike="noStrike" dirty="0">
                          <a:solidFill>
                            <a:schemeClr val="bg1"/>
                          </a:solidFill>
                          <a:effectLst/>
                        </a:rPr>
                        <a:t>Moral Injury</a:t>
                      </a:r>
                      <a:endParaRPr lang="en-US" sz="1300" b="1" i="0" u="none" strike="noStrike" dirty="0">
                        <a:solidFill>
                          <a:schemeClr val="bg1"/>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300" u="none" strike="noStrike" dirty="0">
                          <a:solidFill>
                            <a:schemeClr val="bg1"/>
                          </a:solidFill>
                          <a:effectLst/>
                        </a:rPr>
                        <a:t>Suicide Risk</a:t>
                      </a:r>
                      <a:endParaRPr lang="en-US" sz="1300" b="1" i="0" u="none" strike="noStrike" dirty="0">
                        <a:solidFill>
                          <a:schemeClr val="bg1"/>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300" u="none" strike="noStrike" dirty="0">
                          <a:solidFill>
                            <a:schemeClr val="bg1"/>
                          </a:solidFill>
                          <a:effectLst/>
                        </a:rPr>
                        <a:t>Age</a:t>
                      </a:r>
                      <a:endParaRPr lang="en-US" sz="1300" b="1" i="0" u="none" strike="noStrike" dirty="0">
                        <a:solidFill>
                          <a:schemeClr val="bg1"/>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300" u="none" strike="noStrike" dirty="0">
                          <a:solidFill>
                            <a:schemeClr val="bg1"/>
                          </a:solidFill>
                          <a:effectLst/>
                        </a:rPr>
                        <a:t>Gender</a:t>
                      </a:r>
                      <a:endParaRPr lang="en-US" sz="1300" b="1" i="0" u="none" strike="noStrike" dirty="0">
                        <a:solidFill>
                          <a:schemeClr val="bg1"/>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300" u="none" strike="noStrike" dirty="0">
                          <a:solidFill>
                            <a:schemeClr val="bg1"/>
                          </a:solidFill>
                          <a:effectLst/>
                        </a:rPr>
                        <a:t>Race</a:t>
                      </a:r>
                      <a:endParaRPr lang="en-US" sz="1300" b="1" i="0" u="none" strike="noStrike" dirty="0">
                        <a:solidFill>
                          <a:schemeClr val="bg1"/>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300" u="none" strike="noStrike" dirty="0">
                          <a:solidFill>
                            <a:schemeClr val="bg1"/>
                          </a:solidFill>
                          <a:effectLst/>
                        </a:rPr>
                        <a:t>Income</a:t>
                      </a:r>
                      <a:endParaRPr lang="en-US" sz="1300" b="1" i="0" u="none" strike="noStrike" dirty="0">
                        <a:solidFill>
                          <a:schemeClr val="bg1"/>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108511730"/>
                  </a:ext>
                </a:extLst>
              </a:tr>
              <a:tr h="413285">
                <a:tc>
                  <a:txBody>
                    <a:bodyPr/>
                    <a:lstStyle/>
                    <a:p>
                      <a:pPr algn="r" fontAlgn="b"/>
                      <a:r>
                        <a:rPr lang="en-US" sz="1300" u="none" strike="noStrike" dirty="0">
                          <a:solidFill>
                            <a:schemeClr val="bg1"/>
                          </a:solidFill>
                          <a:effectLst/>
                        </a:rPr>
                        <a:t>Alcohol and Drug Abuse Risk</a:t>
                      </a:r>
                      <a:endParaRPr lang="en-US" sz="1300" b="1" i="0" u="none" strike="noStrike" dirty="0">
                        <a:solidFill>
                          <a:schemeClr val="bg1"/>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1300" u="none" strike="noStrike">
                          <a:effectLst/>
                        </a:rPr>
                        <a:t>1</a:t>
                      </a:r>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300" b="0" i="0" u="none" strike="noStrike" dirty="0">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300" b="0" i="0" u="none" strike="noStrike" dirty="0">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300" b="0" i="0" u="none" strike="noStrike" dirty="0">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62667998"/>
                  </a:ext>
                </a:extLst>
              </a:tr>
              <a:tr h="216568">
                <a:tc>
                  <a:txBody>
                    <a:bodyPr/>
                    <a:lstStyle/>
                    <a:p>
                      <a:pPr algn="r" fontAlgn="b"/>
                      <a:r>
                        <a:rPr lang="en-US" sz="1300" u="none" strike="noStrike" dirty="0">
                          <a:solidFill>
                            <a:schemeClr val="bg1"/>
                          </a:solidFill>
                          <a:effectLst/>
                        </a:rPr>
                        <a:t>Daily Stress</a:t>
                      </a:r>
                      <a:endParaRPr lang="en-US" sz="1300" b="1" i="0" u="none" strike="noStrike" dirty="0">
                        <a:solidFill>
                          <a:schemeClr val="bg1"/>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1300" u="none" strike="noStrike">
                          <a:effectLst/>
                        </a:rPr>
                        <a:t>0.360395</a:t>
                      </a:r>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300" u="none" strike="noStrike">
                          <a:effectLst/>
                        </a:rPr>
                        <a:t>1</a:t>
                      </a:r>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300" b="0" i="0" u="none" strike="noStrike" dirty="0">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300" b="0" i="0" u="none" strike="noStrike" dirty="0">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6835163"/>
                  </a:ext>
                </a:extLst>
              </a:tr>
              <a:tr h="216568">
                <a:tc>
                  <a:txBody>
                    <a:bodyPr/>
                    <a:lstStyle/>
                    <a:p>
                      <a:pPr algn="r" fontAlgn="b"/>
                      <a:r>
                        <a:rPr lang="en-US" sz="1300" u="none" strike="noStrike" dirty="0">
                          <a:solidFill>
                            <a:schemeClr val="bg1"/>
                          </a:solidFill>
                          <a:effectLst/>
                        </a:rPr>
                        <a:t>Loneliness</a:t>
                      </a:r>
                      <a:endParaRPr lang="en-US" sz="1300" b="1" i="0" u="none" strike="noStrike" dirty="0">
                        <a:solidFill>
                          <a:schemeClr val="bg1"/>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1300" u="none" strike="noStrike">
                          <a:effectLst/>
                        </a:rPr>
                        <a:t>0.325762</a:t>
                      </a:r>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300" u="none" strike="noStrike">
                          <a:effectLst/>
                        </a:rPr>
                        <a:t>0.330626</a:t>
                      </a:r>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300" u="none" strike="noStrike">
                          <a:effectLst/>
                        </a:rPr>
                        <a:t>1</a:t>
                      </a:r>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300" b="0" i="0" u="none" strike="noStrike" dirty="0">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2537287"/>
                  </a:ext>
                </a:extLst>
              </a:tr>
              <a:tr h="216568">
                <a:tc>
                  <a:txBody>
                    <a:bodyPr/>
                    <a:lstStyle/>
                    <a:p>
                      <a:pPr algn="r" fontAlgn="b"/>
                      <a:r>
                        <a:rPr lang="en-US" sz="1300" u="none" strike="noStrike" dirty="0">
                          <a:solidFill>
                            <a:schemeClr val="bg1"/>
                          </a:solidFill>
                          <a:effectLst/>
                        </a:rPr>
                        <a:t>Moral Injury</a:t>
                      </a:r>
                      <a:endParaRPr lang="en-US" sz="1300" b="1" i="0" u="none" strike="noStrike" dirty="0">
                        <a:solidFill>
                          <a:schemeClr val="bg1"/>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1300" u="none" strike="noStrike">
                          <a:effectLst/>
                        </a:rPr>
                        <a:t>0.420049</a:t>
                      </a:r>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300" u="none" strike="noStrike">
                          <a:effectLst/>
                        </a:rPr>
                        <a:t>0.439269</a:t>
                      </a:r>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300" u="none" strike="noStrike" dirty="0">
                          <a:effectLst/>
                        </a:rPr>
                        <a:t>0.53509148</a:t>
                      </a:r>
                      <a:endParaRPr lang="en-US" sz="1300" b="0" i="0" u="none" strike="noStrike" dirty="0">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US" sz="1300" u="none" strike="noStrike">
                          <a:effectLst/>
                        </a:rPr>
                        <a:t>1</a:t>
                      </a:r>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300" b="0" i="0" u="none" strike="noStrike" dirty="0">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7578880"/>
                  </a:ext>
                </a:extLst>
              </a:tr>
              <a:tr h="216568">
                <a:tc>
                  <a:txBody>
                    <a:bodyPr/>
                    <a:lstStyle/>
                    <a:p>
                      <a:pPr algn="r" fontAlgn="b"/>
                      <a:r>
                        <a:rPr lang="en-US" sz="1300" u="none" strike="noStrike" dirty="0">
                          <a:solidFill>
                            <a:schemeClr val="bg1"/>
                          </a:solidFill>
                          <a:effectLst/>
                        </a:rPr>
                        <a:t>Suicide Risk</a:t>
                      </a:r>
                      <a:endParaRPr lang="en-US" sz="1300" b="1" i="0" u="none" strike="noStrike" dirty="0">
                        <a:solidFill>
                          <a:schemeClr val="bg1"/>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1300" u="none" strike="noStrike">
                          <a:effectLst/>
                        </a:rPr>
                        <a:t>0.40397</a:t>
                      </a:r>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300" u="none" strike="noStrike">
                          <a:effectLst/>
                        </a:rPr>
                        <a:t>0.330806</a:t>
                      </a:r>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300" u="none" strike="noStrike">
                          <a:effectLst/>
                        </a:rPr>
                        <a:t>0.41089095</a:t>
                      </a:r>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300" u="none" strike="noStrike" dirty="0">
                          <a:effectLst/>
                        </a:rPr>
                        <a:t>0.514361</a:t>
                      </a:r>
                      <a:endParaRPr lang="en-US" sz="1300" b="0" i="0" u="none" strike="noStrike" dirty="0">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US" sz="1300" u="none" strike="noStrike">
                          <a:effectLst/>
                        </a:rPr>
                        <a:t>1</a:t>
                      </a:r>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300" b="0" i="0" u="none" strike="noStrike" dirty="0">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19965854"/>
                  </a:ext>
                </a:extLst>
              </a:tr>
              <a:tr h="216568">
                <a:tc>
                  <a:txBody>
                    <a:bodyPr/>
                    <a:lstStyle/>
                    <a:p>
                      <a:pPr algn="r" fontAlgn="b"/>
                      <a:r>
                        <a:rPr lang="en-US" sz="1300" u="none" strike="noStrike" dirty="0">
                          <a:solidFill>
                            <a:schemeClr val="bg1"/>
                          </a:solidFill>
                          <a:effectLst/>
                        </a:rPr>
                        <a:t>Age</a:t>
                      </a:r>
                      <a:endParaRPr lang="en-US" sz="1300" b="1" i="0" u="none" strike="noStrike" dirty="0">
                        <a:solidFill>
                          <a:schemeClr val="bg1"/>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1300" u="none" strike="noStrike">
                          <a:effectLst/>
                        </a:rPr>
                        <a:t>-0.253868</a:t>
                      </a:r>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300" u="none" strike="noStrike">
                          <a:effectLst/>
                        </a:rPr>
                        <a:t>-0.434212</a:t>
                      </a:r>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300" u="none" strike="noStrike">
                          <a:effectLst/>
                        </a:rPr>
                        <a:t>-0.2635684</a:t>
                      </a:r>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300" u="none" strike="noStrike">
                          <a:effectLst/>
                        </a:rPr>
                        <a:t>-0.413756</a:t>
                      </a:r>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300" u="none" strike="noStrike">
                          <a:effectLst/>
                        </a:rPr>
                        <a:t>-0.248279</a:t>
                      </a:r>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300" u="none" strike="noStrike">
                          <a:effectLst/>
                        </a:rPr>
                        <a:t>1</a:t>
                      </a:r>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300" b="0" i="0" u="none" strike="noStrike" dirty="0">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19106784"/>
                  </a:ext>
                </a:extLst>
              </a:tr>
              <a:tr h="216568">
                <a:tc>
                  <a:txBody>
                    <a:bodyPr/>
                    <a:lstStyle/>
                    <a:p>
                      <a:pPr algn="r" fontAlgn="b"/>
                      <a:r>
                        <a:rPr lang="en-US" sz="1300" u="none" strike="noStrike" dirty="0">
                          <a:solidFill>
                            <a:schemeClr val="bg1"/>
                          </a:solidFill>
                          <a:effectLst/>
                        </a:rPr>
                        <a:t>Gender</a:t>
                      </a:r>
                      <a:endParaRPr lang="en-US" sz="1300" b="1" i="0" u="none" strike="noStrike" dirty="0">
                        <a:solidFill>
                          <a:schemeClr val="bg1"/>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1300" u="none" strike="noStrike">
                          <a:effectLst/>
                        </a:rPr>
                        <a:t>-0.005183</a:t>
                      </a:r>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300" u="none" strike="noStrike">
                          <a:effectLst/>
                        </a:rPr>
                        <a:t>0.100829</a:t>
                      </a:r>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300" u="none" strike="noStrike">
                          <a:effectLst/>
                        </a:rPr>
                        <a:t>0.10737591</a:t>
                      </a:r>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300" u="none" strike="noStrike">
                          <a:effectLst/>
                        </a:rPr>
                        <a:t>0.082135</a:t>
                      </a:r>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300" u="none" strike="noStrike">
                          <a:effectLst/>
                        </a:rPr>
                        <a:t>0.179158</a:t>
                      </a:r>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300" u="none" strike="noStrike">
                          <a:effectLst/>
                        </a:rPr>
                        <a:t>-0.15411</a:t>
                      </a:r>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300" u="none" strike="noStrike">
                          <a:effectLst/>
                        </a:rPr>
                        <a:t>1</a:t>
                      </a:r>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300" b="0" i="0" u="none" strike="noStrike" dirty="0">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3218169"/>
                  </a:ext>
                </a:extLst>
              </a:tr>
              <a:tr h="216568">
                <a:tc>
                  <a:txBody>
                    <a:bodyPr/>
                    <a:lstStyle/>
                    <a:p>
                      <a:pPr algn="r" fontAlgn="b"/>
                      <a:r>
                        <a:rPr lang="en-US" sz="1300" u="none" strike="noStrike" dirty="0">
                          <a:solidFill>
                            <a:schemeClr val="bg1"/>
                          </a:solidFill>
                          <a:effectLst/>
                        </a:rPr>
                        <a:t>Race</a:t>
                      </a:r>
                      <a:endParaRPr lang="en-US" sz="1300" b="1" i="0" u="none" strike="noStrike" dirty="0">
                        <a:solidFill>
                          <a:schemeClr val="bg1"/>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1300" u="none" strike="noStrike">
                          <a:effectLst/>
                        </a:rPr>
                        <a:t>0.090843</a:t>
                      </a:r>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300" u="none" strike="noStrike">
                          <a:effectLst/>
                        </a:rPr>
                        <a:t>0.0865</a:t>
                      </a:r>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300" u="none" strike="noStrike">
                          <a:effectLst/>
                        </a:rPr>
                        <a:t>0.03549848</a:t>
                      </a:r>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300" u="none" strike="noStrike">
                          <a:effectLst/>
                        </a:rPr>
                        <a:t>0.087059</a:t>
                      </a:r>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300" u="none" strike="noStrike">
                          <a:effectLst/>
                        </a:rPr>
                        <a:t>0.074025</a:t>
                      </a:r>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300" u="none" strike="noStrike">
                          <a:effectLst/>
                        </a:rPr>
                        <a:t>-0.152828</a:t>
                      </a:r>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300" u="none" strike="noStrike">
                          <a:effectLst/>
                        </a:rPr>
                        <a:t>0.080053</a:t>
                      </a:r>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300" u="none" strike="noStrike">
                          <a:effectLst/>
                        </a:rPr>
                        <a:t>1</a:t>
                      </a:r>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300" b="0" i="0" u="none" strike="noStrike" dirty="0">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1358784"/>
                  </a:ext>
                </a:extLst>
              </a:tr>
              <a:tr h="216568">
                <a:tc>
                  <a:txBody>
                    <a:bodyPr/>
                    <a:lstStyle/>
                    <a:p>
                      <a:pPr algn="r" fontAlgn="b"/>
                      <a:r>
                        <a:rPr lang="en-US" sz="1300" u="none" strike="noStrike" dirty="0">
                          <a:solidFill>
                            <a:schemeClr val="bg1"/>
                          </a:solidFill>
                          <a:effectLst/>
                        </a:rPr>
                        <a:t>Income</a:t>
                      </a:r>
                      <a:endParaRPr lang="en-US" sz="1300" b="1" i="0" u="none" strike="noStrike" dirty="0">
                        <a:solidFill>
                          <a:schemeClr val="bg1"/>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1300" u="none" strike="noStrike">
                          <a:effectLst/>
                        </a:rPr>
                        <a:t>-0.08578</a:t>
                      </a:r>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300" u="none" strike="noStrike">
                          <a:effectLst/>
                        </a:rPr>
                        <a:t>-0.01382</a:t>
                      </a:r>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300" u="none" strike="noStrike">
                          <a:effectLst/>
                        </a:rPr>
                        <a:t>-0.1826259</a:t>
                      </a:r>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300" u="none" strike="noStrike">
                          <a:effectLst/>
                        </a:rPr>
                        <a:t>-0.12795</a:t>
                      </a:r>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300" u="none" strike="noStrike">
                          <a:effectLst/>
                        </a:rPr>
                        <a:t>-0.120156</a:t>
                      </a:r>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300" u="none" strike="noStrike">
                          <a:effectLst/>
                        </a:rPr>
                        <a:t>0.05349</a:t>
                      </a:r>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300" u="none" strike="noStrike">
                          <a:effectLst/>
                        </a:rPr>
                        <a:t>-0.157907</a:t>
                      </a:r>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300" u="none" strike="noStrike">
                          <a:effectLst/>
                        </a:rPr>
                        <a:t>-0.073155</a:t>
                      </a:r>
                      <a:endParaRPr lang="en-US" sz="1300" b="0" i="0" u="none" strike="noStrike">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300" u="none" strike="noStrike" dirty="0">
                          <a:effectLst/>
                        </a:rPr>
                        <a:t>1</a:t>
                      </a:r>
                      <a:endParaRPr lang="en-US" sz="1300" b="0" i="0" u="none" strike="noStrike" dirty="0">
                        <a:solidFill>
                          <a:srgbClr val="000000"/>
                        </a:solidFill>
                        <a:effectLst/>
                        <a:latin typeface="Arial" panose="020B0604020202020204" pitchFamily="34" charset="0"/>
                      </a:endParaRPr>
                    </a:p>
                  </a:txBody>
                  <a:tcPr marL="9024" marR="9024" marT="90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19519732"/>
                  </a:ext>
                </a:extLst>
              </a:tr>
            </a:tbl>
          </a:graphicData>
        </a:graphic>
      </p:graphicFrame>
    </p:spTree>
    <p:extLst>
      <p:ext uri="{BB962C8B-B14F-4D97-AF65-F5344CB8AC3E}">
        <p14:creationId xmlns:p14="http://schemas.microsoft.com/office/powerpoint/2010/main" val="23191227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2ABBF-3C64-B0DA-7C2B-D254E2EB7C4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94E5E9A-A5F8-D77F-5F2E-70DBDE534FC4}"/>
              </a:ext>
            </a:extLst>
          </p:cNvPr>
          <p:cNvSpPr txBox="1"/>
          <p:nvPr/>
        </p:nvSpPr>
        <p:spPr>
          <a:xfrm>
            <a:off x="1006660" y="2157211"/>
            <a:ext cx="10175631" cy="1111843"/>
          </a:xfrm>
          <a:prstGeom prst="rect">
            <a:avLst/>
          </a:prstGeom>
        </p:spPr>
        <p:txBody>
          <a:bodyPr vert="horz" lIns="91440" tIns="45720" rIns="91440" bIns="45720" rtlCol="0" anchor="ctr">
            <a:normAutofit/>
          </a:bodyPr>
          <a:lstStyle/>
          <a:p>
            <a:pPr algn="ctr">
              <a:lnSpc>
                <a:spcPct val="90000"/>
              </a:lnSpc>
              <a:spcBef>
                <a:spcPct val="0"/>
              </a:spcBef>
              <a:spcAft>
                <a:spcPts val="600"/>
              </a:spcAft>
            </a:pPr>
            <a:endParaRPr lang="en-US" sz="3400" kern="1200" dirty="0">
              <a:solidFill>
                <a:schemeClr val="tx1"/>
              </a:solidFill>
              <a:latin typeface="+mj-lt"/>
              <a:ea typeface="+mj-ea"/>
              <a:cs typeface="+mj-cs"/>
            </a:endParaRPr>
          </a:p>
        </p:txBody>
      </p:sp>
      <p:sp>
        <p:nvSpPr>
          <p:cNvPr id="6" name="TextBox 5">
            <a:extLst>
              <a:ext uri="{FF2B5EF4-FFF2-40B4-BE49-F238E27FC236}">
                <a16:creationId xmlns:a16="http://schemas.microsoft.com/office/drawing/2014/main" id="{5CA2AA4E-174C-3D77-CF61-6D06D699A126}"/>
              </a:ext>
            </a:extLst>
          </p:cNvPr>
          <p:cNvSpPr txBox="1"/>
          <p:nvPr/>
        </p:nvSpPr>
        <p:spPr>
          <a:xfrm>
            <a:off x="0" y="15149"/>
            <a:ext cx="12192000" cy="1089529"/>
          </a:xfrm>
          <a:prstGeom prst="rect">
            <a:avLst/>
          </a:prstGeom>
          <a:solidFill>
            <a:srgbClr val="FF8300"/>
          </a:solidFill>
        </p:spPr>
        <p:txBody>
          <a:bodyPr wrap="square" lIns="91440" tIns="45720" rIns="91440" bIns="45720" rtlCol="0" anchor="t">
            <a:spAutoFit/>
          </a:bodyPr>
          <a:lstStyle/>
          <a:p>
            <a:pPr algn="ctr">
              <a:lnSpc>
                <a:spcPct val="90000"/>
              </a:lnSpc>
              <a:spcBef>
                <a:spcPct val="0"/>
              </a:spcBef>
            </a:pPr>
            <a:r>
              <a:rPr lang="en-US" sz="2400" b="1" kern="1200" dirty="0">
                <a:solidFill>
                  <a:schemeClr val="tx1"/>
                </a:solidFill>
                <a:ea typeface="+mj-ea"/>
                <a:cs typeface="+mj-cs"/>
              </a:rPr>
              <a:t>MULTIPLE LINEAR REGRESSION </a:t>
            </a:r>
          </a:p>
          <a:p>
            <a:pPr algn="ctr">
              <a:lnSpc>
                <a:spcPct val="90000"/>
              </a:lnSpc>
              <a:spcBef>
                <a:spcPct val="0"/>
              </a:spcBef>
            </a:pPr>
            <a:r>
              <a:rPr lang="en-US" sz="2400" b="1" kern="1200" dirty="0">
                <a:solidFill>
                  <a:schemeClr val="tx1"/>
                </a:solidFill>
                <a:ea typeface="+mj-ea"/>
                <a:cs typeface="+mj-cs"/>
              </a:rPr>
              <a:t>Correlation Plot Between </a:t>
            </a:r>
            <a:r>
              <a:rPr lang="en-US" sz="2400" b="1" dirty="0">
                <a:ea typeface="+mj-ea"/>
                <a:cs typeface="+mj-cs"/>
              </a:rPr>
              <a:t>Reduced </a:t>
            </a:r>
            <a:r>
              <a:rPr lang="en-US" sz="2400" b="1" kern="1200" dirty="0">
                <a:solidFill>
                  <a:schemeClr val="tx1"/>
                </a:solidFill>
                <a:ea typeface="+mj-ea"/>
                <a:cs typeface="+mj-cs"/>
              </a:rPr>
              <a:t>Factors* and Alcohol and Drug Abuse Risk</a:t>
            </a:r>
          </a:p>
          <a:p>
            <a:pPr algn="ctr">
              <a:lnSpc>
                <a:spcPct val="90000"/>
              </a:lnSpc>
              <a:spcBef>
                <a:spcPct val="0"/>
              </a:spcBef>
            </a:pPr>
            <a:r>
              <a:rPr lang="en-US" sz="2400" b="1" dirty="0">
                <a:ea typeface="+mj-ea"/>
                <a:cs typeface="+mj-cs"/>
              </a:rPr>
              <a:t>(adjusted for confounders**)</a:t>
            </a:r>
            <a:endParaRPr lang="en-US" sz="2400" b="1" kern="1200" dirty="0">
              <a:solidFill>
                <a:schemeClr val="tx1"/>
              </a:solidFill>
              <a:ea typeface="+mj-ea"/>
              <a:cs typeface="+mj-cs"/>
            </a:endParaRPr>
          </a:p>
        </p:txBody>
      </p:sp>
      <p:pic>
        <p:nvPicPr>
          <p:cNvPr id="3" name="Picture 2">
            <a:extLst>
              <a:ext uri="{FF2B5EF4-FFF2-40B4-BE49-F238E27FC236}">
                <a16:creationId xmlns:a16="http://schemas.microsoft.com/office/drawing/2014/main" id="{D253915A-55CE-592A-1F7F-90D3B1120BA7}"/>
              </a:ext>
            </a:extLst>
          </p:cNvPr>
          <p:cNvPicPr>
            <a:picLocks noChangeAspect="1"/>
          </p:cNvPicPr>
          <p:nvPr/>
        </p:nvPicPr>
        <p:blipFill>
          <a:blip r:embed="rId3"/>
          <a:srcRect/>
          <a:stretch/>
        </p:blipFill>
        <p:spPr>
          <a:xfrm>
            <a:off x="3960875" y="1295400"/>
            <a:ext cx="4267200" cy="4267200"/>
          </a:xfrm>
          <a:prstGeom prst="rect">
            <a:avLst/>
          </a:prstGeom>
        </p:spPr>
      </p:pic>
      <p:sp>
        <p:nvSpPr>
          <p:cNvPr id="4" name="TextBox 3">
            <a:extLst>
              <a:ext uri="{FF2B5EF4-FFF2-40B4-BE49-F238E27FC236}">
                <a16:creationId xmlns:a16="http://schemas.microsoft.com/office/drawing/2014/main" id="{6B2A8787-21C9-FBC9-4F79-49586755D1D7}"/>
              </a:ext>
            </a:extLst>
          </p:cNvPr>
          <p:cNvSpPr txBox="1"/>
          <p:nvPr/>
        </p:nvSpPr>
        <p:spPr>
          <a:xfrm>
            <a:off x="430751" y="5966559"/>
            <a:ext cx="5504223" cy="677108"/>
          </a:xfrm>
          <a:prstGeom prst="rect">
            <a:avLst/>
          </a:prstGeom>
          <a:noFill/>
        </p:spPr>
        <p:txBody>
          <a:bodyPr wrap="square" rtlCol="0">
            <a:spAutoFit/>
          </a:bodyPr>
          <a:lstStyle/>
          <a:p>
            <a:r>
              <a:rPr lang="en-US" sz="1000" b="1" dirty="0"/>
              <a:t>*Reduced Model Factors </a:t>
            </a:r>
            <a:r>
              <a:rPr lang="en-US" sz="1000" dirty="0"/>
              <a:t>= Daily Stress, Loneliness, Moral Injury, Suicide Risk</a:t>
            </a:r>
          </a:p>
          <a:p>
            <a:r>
              <a:rPr lang="en-US" sz="1000" b="1" u="none" strike="noStrike" dirty="0">
                <a:solidFill>
                  <a:srgbClr val="000000"/>
                </a:solidFill>
                <a:effectLst/>
              </a:rPr>
              <a:t>**Confounding Factors </a:t>
            </a:r>
            <a:r>
              <a:rPr lang="en-US" sz="1000" u="none" strike="noStrike" dirty="0">
                <a:solidFill>
                  <a:srgbClr val="000000"/>
                </a:solidFill>
                <a:effectLst/>
              </a:rPr>
              <a:t>= Age, Gender, Race, and Income (Brown, 1995)</a:t>
            </a:r>
            <a:endParaRPr lang="en-US" sz="1000" b="1" i="0" u="none" strike="noStrike" dirty="0">
              <a:solidFill>
                <a:srgbClr val="000000"/>
              </a:solidFill>
              <a:effectLst/>
            </a:endParaRPr>
          </a:p>
          <a:p>
            <a:endParaRPr lang="en-US" dirty="0"/>
          </a:p>
        </p:txBody>
      </p:sp>
      <p:sp>
        <p:nvSpPr>
          <p:cNvPr id="5" name="TextBox 4">
            <a:extLst>
              <a:ext uri="{FF2B5EF4-FFF2-40B4-BE49-F238E27FC236}">
                <a16:creationId xmlns:a16="http://schemas.microsoft.com/office/drawing/2014/main" id="{D346C565-87A8-1052-49CB-6FE04DF98315}"/>
              </a:ext>
            </a:extLst>
          </p:cNvPr>
          <p:cNvSpPr txBox="1"/>
          <p:nvPr/>
        </p:nvSpPr>
        <p:spPr>
          <a:xfrm>
            <a:off x="1785668" y="1261612"/>
            <a:ext cx="936667" cy="369332"/>
          </a:xfrm>
          <a:prstGeom prst="rect">
            <a:avLst/>
          </a:prstGeom>
          <a:noFill/>
        </p:spPr>
        <p:txBody>
          <a:bodyPr wrap="none" rtlCol="0">
            <a:spAutoFit/>
          </a:bodyPr>
          <a:lstStyle/>
          <a:p>
            <a:r>
              <a:rPr lang="en-US" b="1" dirty="0"/>
              <a:t>Figure 6</a:t>
            </a:r>
          </a:p>
        </p:txBody>
      </p:sp>
    </p:spTree>
    <p:extLst>
      <p:ext uri="{BB962C8B-B14F-4D97-AF65-F5344CB8AC3E}">
        <p14:creationId xmlns:p14="http://schemas.microsoft.com/office/powerpoint/2010/main" val="891864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7482B-EA50-4298-87CF-08758875306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D0563AF-5088-C3DD-AE5A-7B2C04205B93}"/>
              </a:ext>
            </a:extLst>
          </p:cNvPr>
          <p:cNvSpPr txBox="1"/>
          <p:nvPr/>
        </p:nvSpPr>
        <p:spPr>
          <a:xfrm>
            <a:off x="0" y="0"/>
            <a:ext cx="12192000" cy="461665"/>
          </a:xfrm>
          <a:prstGeom prst="rect">
            <a:avLst/>
          </a:prstGeom>
          <a:solidFill>
            <a:srgbClr val="FF8300"/>
          </a:solidFill>
        </p:spPr>
        <p:txBody>
          <a:bodyPr wrap="square" lIns="91440" tIns="45720" rIns="91440" bIns="45720" rtlCol="0" anchor="t">
            <a:spAutoFit/>
          </a:bodyPr>
          <a:lstStyle/>
          <a:p>
            <a:pPr algn="ctr"/>
            <a:r>
              <a:rPr lang="en-US" sz="2400" b="1" dirty="0">
                <a:ea typeface="+mn-lt"/>
                <a:cs typeface="+mn-lt"/>
              </a:rPr>
              <a:t>MULITPLE LINEAR REGRESSION SUMMARY TABLES</a:t>
            </a:r>
            <a:endParaRPr lang="en-US" sz="2400" dirty="0">
              <a:ea typeface="+mn-lt"/>
              <a:cs typeface="+mn-lt"/>
            </a:endParaRPr>
          </a:p>
        </p:txBody>
      </p:sp>
      <p:graphicFrame>
        <p:nvGraphicFramePr>
          <p:cNvPr id="3" name="Table 2">
            <a:extLst>
              <a:ext uri="{FF2B5EF4-FFF2-40B4-BE49-F238E27FC236}">
                <a16:creationId xmlns:a16="http://schemas.microsoft.com/office/drawing/2014/main" id="{A0DCEC8B-96B8-A303-CA74-CE4A0BC5F25F}"/>
              </a:ext>
            </a:extLst>
          </p:cNvPr>
          <p:cNvGraphicFramePr>
            <a:graphicFrameLocks noGrp="1"/>
          </p:cNvGraphicFramePr>
          <p:nvPr>
            <p:extLst>
              <p:ext uri="{D42A27DB-BD31-4B8C-83A1-F6EECF244321}">
                <p14:modId xmlns:p14="http://schemas.microsoft.com/office/powerpoint/2010/main" val="994472973"/>
              </p:ext>
            </p:extLst>
          </p:nvPr>
        </p:nvGraphicFramePr>
        <p:xfrm>
          <a:off x="625060" y="609488"/>
          <a:ext cx="10941880" cy="3776169"/>
        </p:xfrm>
        <a:graphic>
          <a:graphicData uri="http://schemas.openxmlformats.org/drawingml/2006/table">
            <a:tbl>
              <a:tblPr>
                <a:tableStyleId>{5C22544A-7EE6-4342-B048-85BDC9FD1C3A}</a:tableStyleId>
              </a:tblPr>
              <a:tblGrid>
                <a:gridCol w="2956868">
                  <a:extLst>
                    <a:ext uri="{9D8B030D-6E8A-4147-A177-3AD203B41FA5}">
                      <a16:colId xmlns:a16="http://schemas.microsoft.com/office/drawing/2014/main" val="884575010"/>
                    </a:ext>
                  </a:extLst>
                </a:gridCol>
                <a:gridCol w="836685">
                  <a:extLst>
                    <a:ext uri="{9D8B030D-6E8A-4147-A177-3AD203B41FA5}">
                      <a16:colId xmlns:a16="http://schemas.microsoft.com/office/drawing/2014/main" val="3568908494"/>
                    </a:ext>
                  </a:extLst>
                </a:gridCol>
                <a:gridCol w="1613498">
                  <a:extLst>
                    <a:ext uri="{9D8B030D-6E8A-4147-A177-3AD203B41FA5}">
                      <a16:colId xmlns:a16="http://schemas.microsoft.com/office/drawing/2014/main" val="3183591576"/>
                    </a:ext>
                  </a:extLst>
                </a:gridCol>
                <a:gridCol w="1613498">
                  <a:extLst>
                    <a:ext uri="{9D8B030D-6E8A-4147-A177-3AD203B41FA5}">
                      <a16:colId xmlns:a16="http://schemas.microsoft.com/office/drawing/2014/main" val="1894803706"/>
                    </a:ext>
                  </a:extLst>
                </a:gridCol>
                <a:gridCol w="1568122">
                  <a:extLst>
                    <a:ext uri="{9D8B030D-6E8A-4147-A177-3AD203B41FA5}">
                      <a16:colId xmlns:a16="http://schemas.microsoft.com/office/drawing/2014/main" val="3843548783"/>
                    </a:ext>
                  </a:extLst>
                </a:gridCol>
                <a:gridCol w="283503">
                  <a:extLst>
                    <a:ext uri="{9D8B030D-6E8A-4147-A177-3AD203B41FA5}">
                      <a16:colId xmlns:a16="http://schemas.microsoft.com/office/drawing/2014/main" val="820160202"/>
                    </a:ext>
                  </a:extLst>
                </a:gridCol>
                <a:gridCol w="1433603">
                  <a:extLst>
                    <a:ext uri="{9D8B030D-6E8A-4147-A177-3AD203B41FA5}">
                      <a16:colId xmlns:a16="http://schemas.microsoft.com/office/drawing/2014/main" val="1041632471"/>
                    </a:ext>
                  </a:extLst>
                </a:gridCol>
                <a:gridCol w="636103">
                  <a:extLst>
                    <a:ext uri="{9D8B030D-6E8A-4147-A177-3AD203B41FA5}">
                      <a16:colId xmlns:a16="http://schemas.microsoft.com/office/drawing/2014/main" val="2681424864"/>
                    </a:ext>
                  </a:extLst>
                </a:gridCol>
              </a:tblGrid>
              <a:tr h="466504">
                <a:tc gridSpan="8">
                  <a:txBody>
                    <a:bodyPr/>
                    <a:lstStyle/>
                    <a:p>
                      <a:pPr algn="l" fontAlgn="b"/>
                      <a:r>
                        <a:rPr lang="en-US" sz="1400" b="1" u="none" strike="noStrike" dirty="0">
                          <a:effectLst/>
                        </a:rPr>
                        <a:t>Table 12 Reduced Model Factors* Independently Associated with Alcohol and Drug Abuse Risk using Multiple Linear Regression among Veterans in The 2022 Military Health and Well-Being Project from ICPSR Michigan (N=1,495) (adjusted for confounders**) </a:t>
                      </a:r>
                    </a:p>
                    <a:p>
                      <a:pPr algn="l" fontAlgn="b"/>
                      <a:endParaRPr lang="en-US" sz="10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hMerge="1">
                  <a:txBody>
                    <a:bodyPr/>
                    <a:lstStyle/>
                    <a:p>
                      <a:pPr algn="l" fontAlgn="b"/>
                      <a:endParaRPr lang="en-US" sz="24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hMerge="1">
                  <a:txBody>
                    <a:bodyPr/>
                    <a:lstStyle/>
                    <a:p>
                      <a:endParaRPr lang="en-US"/>
                    </a:p>
                  </a:txBody>
                  <a:tcPr/>
                </a:tc>
                <a:tc hMerge="1">
                  <a:txBody>
                    <a:bodyPr/>
                    <a:lstStyle/>
                    <a:p>
                      <a:pPr algn="l" fontAlgn="b"/>
                      <a:endParaRPr lang="en-US" sz="24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hMerge="1">
                  <a:txBody>
                    <a:bodyPr/>
                    <a:lstStyle/>
                    <a:p>
                      <a:pPr algn="l" fontAlgn="b"/>
                      <a:endParaRPr lang="en-US" sz="24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hMerge="1">
                  <a:txBody>
                    <a:bodyPr/>
                    <a:lstStyle/>
                    <a:p>
                      <a:pPr algn="l" fontAlgn="b"/>
                      <a:endParaRPr lang="en-US" sz="24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hMerge="1">
                  <a:txBody>
                    <a:bodyPr/>
                    <a:lstStyle/>
                    <a:p>
                      <a:pPr algn="l" fontAlgn="b"/>
                      <a:endParaRPr lang="en-US" sz="24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hMerge="1">
                  <a:txBody>
                    <a:bodyPr/>
                    <a:lstStyle/>
                    <a:p>
                      <a:pPr algn="l" fontAlgn="b"/>
                      <a:endParaRPr lang="en-US" sz="24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4056487411"/>
                  </a:ext>
                </a:extLst>
              </a:tr>
              <a:tr h="239607">
                <a:tc>
                  <a:txBody>
                    <a:bodyPr/>
                    <a:lstStyle/>
                    <a:p>
                      <a:pPr algn="ctr" fontAlgn="b"/>
                      <a:r>
                        <a:rPr lang="en-US" sz="1000" u="none" strike="noStrike" dirty="0">
                          <a:solidFill>
                            <a:schemeClr val="bg1"/>
                          </a:solidFill>
                          <a:effectLst/>
                        </a:rPr>
                        <a:t>Measures</a:t>
                      </a:r>
                      <a:endParaRPr lang="en-US" sz="10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tc>
                  <a:txBody>
                    <a:bodyPr/>
                    <a:lstStyle/>
                    <a:p>
                      <a:pPr algn="ctr" fontAlgn="b"/>
                      <a:r>
                        <a:rPr lang="en-US" sz="1000" u="none" strike="noStrike" dirty="0" err="1">
                          <a:solidFill>
                            <a:schemeClr val="bg1"/>
                          </a:solidFill>
                          <a:effectLst/>
                        </a:rPr>
                        <a:t>ß</a:t>
                      </a:r>
                      <a:endParaRPr lang="en-US" sz="10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tc>
                  <a:txBody>
                    <a:bodyPr/>
                    <a:lstStyle/>
                    <a:p>
                      <a:pPr algn="ctr" fontAlgn="b"/>
                      <a:r>
                        <a:rPr lang="en-US" sz="1000" b="1" i="0" u="none" strike="noStrike" dirty="0">
                          <a:solidFill>
                            <a:schemeClr val="bg1"/>
                          </a:solidFill>
                          <a:effectLst/>
                          <a:latin typeface="Avenir Next Regular" panose="020B0503020202020204" pitchFamily="34" charset="0"/>
                        </a:rPr>
                        <a:t>SE</a:t>
                      </a:r>
                    </a:p>
                  </a:txBody>
                  <a:tcPr marL="9525" marR="9525" marT="9525" marB="0" anchor="b">
                    <a:solidFill>
                      <a:schemeClr val="tx1">
                        <a:lumMod val="95000"/>
                        <a:lumOff val="5000"/>
                      </a:schemeClr>
                    </a:solidFill>
                  </a:tcPr>
                </a:tc>
                <a:tc>
                  <a:txBody>
                    <a:bodyPr/>
                    <a:lstStyle/>
                    <a:p>
                      <a:pPr algn="ctr" fontAlgn="b"/>
                      <a:r>
                        <a:rPr lang="en-US" sz="1000" b="1" i="0" u="none" strike="noStrike" dirty="0">
                          <a:solidFill>
                            <a:schemeClr val="bg1"/>
                          </a:solidFill>
                          <a:effectLst/>
                          <a:latin typeface="Avenir Next Regular" panose="020B0503020202020204" pitchFamily="34" charset="0"/>
                        </a:rPr>
                        <a:t>t value</a:t>
                      </a:r>
                    </a:p>
                  </a:txBody>
                  <a:tcPr marL="9525" marR="9525" marT="9525" marB="0" anchor="b">
                    <a:solidFill>
                      <a:schemeClr val="tx1">
                        <a:lumMod val="95000"/>
                        <a:lumOff val="5000"/>
                      </a:schemeClr>
                    </a:solidFill>
                  </a:tcPr>
                </a:tc>
                <a:tc>
                  <a:txBody>
                    <a:bodyPr/>
                    <a:lstStyle/>
                    <a:p>
                      <a:pPr algn="ctr" fontAlgn="b"/>
                      <a:r>
                        <a:rPr lang="en-US" sz="1000" u="none" strike="noStrike" dirty="0">
                          <a:solidFill>
                            <a:schemeClr val="bg1"/>
                          </a:solidFill>
                          <a:effectLst/>
                        </a:rPr>
                        <a:t>p-value</a:t>
                      </a:r>
                      <a:endParaRPr lang="en-US" sz="10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tc>
                  <a:txBody>
                    <a:bodyPr/>
                    <a:lstStyle/>
                    <a:p>
                      <a:pPr algn="ctr" fontAlgn="b"/>
                      <a:r>
                        <a:rPr lang="en-US" sz="1000" u="none" strike="noStrike" dirty="0">
                          <a:solidFill>
                            <a:schemeClr val="bg1"/>
                          </a:solidFill>
                          <a:effectLst/>
                        </a:rPr>
                        <a:t> </a:t>
                      </a:r>
                      <a:endParaRPr lang="en-US" sz="10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tc>
                  <a:txBody>
                    <a:bodyPr/>
                    <a:lstStyle/>
                    <a:p>
                      <a:pPr algn="r" fontAlgn="b"/>
                      <a:endParaRPr lang="en-US" sz="10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tc>
                  <a:txBody>
                    <a:bodyPr/>
                    <a:lstStyle/>
                    <a:p>
                      <a:pPr algn="ctr" fontAlgn="b"/>
                      <a:endParaRPr lang="en-US" sz="10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extLst>
                  <a:ext uri="{0D108BD9-81ED-4DB2-BD59-A6C34878D82A}">
                    <a16:rowId xmlns:a16="http://schemas.microsoft.com/office/drawing/2014/main" val="594401675"/>
                  </a:ext>
                </a:extLst>
              </a:tr>
              <a:tr h="239607">
                <a:tc>
                  <a:txBody>
                    <a:bodyPr/>
                    <a:lstStyle/>
                    <a:p>
                      <a:pPr algn="r" fontAlgn="b"/>
                      <a:r>
                        <a:rPr lang="en-US" sz="1000" b="1" u="none" strike="noStrike" dirty="0">
                          <a:effectLst/>
                        </a:rPr>
                        <a:t>Constant</a:t>
                      </a:r>
                      <a:endParaRPr lang="en-US" sz="10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000" u="none" strike="noStrike" dirty="0">
                          <a:solidFill>
                            <a:schemeClr val="tx1"/>
                          </a:solidFill>
                          <a:effectLst/>
                          <a:latin typeface="+mn-lt"/>
                        </a:rPr>
                        <a:t>-0.2042</a:t>
                      </a:r>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0.2461</a:t>
                      </a: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-0.830</a:t>
                      </a:r>
                    </a:p>
                  </a:txBody>
                  <a:tcPr marL="9525" marR="9525" marT="9525" marB="0" anchor="b">
                    <a:solidFill>
                      <a:schemeClr val="bg1"/>
                    </a:solidFill>
                  </a:tcPr>
                </a:tc>
                <a:tc>
                  <a:txBody>
                    <a:bodyPr/>
                    <a:lstStyle/>
                    <a:p>
                      <a:pPr algn="r" fontAlgn="b"/>
                      <a:r>
                        <a:rPr lang="en-US" sz="1000" b="0" u="none" strike="noStrike" dirty="0">
                          <a:solidFill>
                            <a:schemeClr val="tx1"/>
                          </a:solidFill>
                          <a:effectLst/>
                          <a:latin typeface="+mn-lt"/>
                        </a:rPr>
                        <a:t> </a:t>
                      </a:r>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l" fontAlgn="b"/>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r>
                        <a:rPr lang="en-US" sz="1000" b="1" i="0" u="none" strike="noStrike" dirty="0">
                          <a:solidFill>
                            <a:schemeClr val="tx1"/>
                          </a:solidFill>
                          <a:effectLst/>
                          <a:latin typeface="+mn-lt"/>
                        </a:rPr>
                        <a:t>R =</a:t>
                      </a:r>
                    </a:p>
                  </a:txBody>
                  <a:tcPr marL="9525" marR="9525" marT="9525" marB="0" anchor="b">
                    <a:solidFill>
                      <a:schemeClr val="bg1"/>
                    </a:solidFill>
                  </a:tcPr>
                </a:tc>
                <a:tc>
                  <a:txBody>
                    <a:bodyPr/>
                    <a:lstStyle/>
                    <a:p>
                      <a:pPr algn="r" fontAlgn="b"/>
                      <a:r>
                        <a:rPr lang="en-US" sz="1000" u="none" strike="noStrike" dirty="0">
                          <a:solidFill>
                            <a:schemeClr val="tx1"/>
                          </a:solidFill>
                          <a:effectLst/>
                          <a:highlight>
                            <a:srgbClr val="FFFF00"/>
                          </a:highlight>
                          <a:latin typeface="+mn-lt"/>
                        </a:rPr>
                        <a:t>0.5111</a:t>
                      </a:r>
                      <a:endParaRPr lang="en-US" sz="1000" b="0" i="0" u="none" strike="noStrike" dirty="0">
                        <a:solidFill>
                          <a:schemeClr val="tx1"/>
                        </a:solidFill>
                        <a:effectLst/>
                        <a:highlight>
                          <a:srgbClr val="FFFF00"/>
                        </a:highlight>
                        <a:latin typeface="+mn-lt"/>
                      </a:endParaRPr>
                    </a:p>
                  </a:txBody>
                  <a:tcPr marL="9525" marR="9525" marT="9525" marB="0" anchor="b">
                    <a:solidFill>
                      <a:schemeClr val="bg1"/>
                    </a:solidFill>
                  </a:tcPr>
                </a:tc>
                <a:extLst>
                  <a:ext uri="{0D108BD9-81ED-4DB2-BD59-A6C34878D82A}">
                    <a16:rowId xmlns:a16="http://schemas.microsoft.com/office/drawing/2014/main" val="2205668680"/>
                  </a:ext>
                </a:extLst>
              </a:tr>
              <a:tr h="239607">
                <a:tc>
                  <a:txBody>
                    <a:bodyPr/>
                    <a:lstStyle/>
                    <a:p>
                      <a:pPr algn="r" fontAlgn="b"/>
                      <a:r>
                        <a:rPr lang="en-US" sz="1000" b="1" u="none" strike="noStrike" dirty="0">
                          <a:effectLst/>
                        </a:rPr>
                        <a:t>Daily Stress</a:t>
                      </a:r>
                      <a:endParaRPr lang="en-US" sz="10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000" u="none" strike="noStrike" dirty="0">
                          <a:solidFill>
                            <a:schemeClr val="tx1"/>
                          </a:solidFill>
                          <a:effectLst/>
                          <a:highlight>
                            <a:srgbClr val="FFFF00"/>
                          </a:highlight>
                          <a:latin typeface="+mn-lt"/>
                        </a:rPr>
                        <a:t>0.1341</a:t>
                      </a:r>
                      <a:endParaRPr lang="en-US" sz="1000" b="0" i="0" u="none" strike="noStrike" dirty="0">
                        <a:solidFill>
                          <a:schemeClr val="tx1"/>
                        </a:solidFill>
                        <a:effectLst/>
                        <a:highlight>
                          <a:srgbClr val="FFFF00"/>
                        </a:highlight>
                        <a:latin typeface="+mn-lt"/>
                      </a:endParaRP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0.1991</a:t>
                      </a: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6.650</a:t>
                      </a:r>
                    </a:p>
                  </a:txBody>
                  <a:tcPr marL="9525" marR="9525" marT="9525" marB="0" anchor="b">
                    <a:solidFill>
                      <a:schemeClr val="bg1"/>
                    </a:solidFill>
                  </a:tcPr>
                </a:tc>
                <a:tc>
                  <a:txBody>
                    <a:bodyPr/>
                    <a:lstStyle/>
                    <a:p>
                      <a:pPr algn="r" fontAlgn="b"/>
                      <a:r>
                        <a:rPr lang="en-US" sz="1000" b="0" i="0" u="none" strike="noStrike" dirty="0">
                          <a:solidFill>
                            <a:schemeClr val="tx1"/>
                          </a:solidFill>
                          <a:effectLst/>
                          <a:highlight>
                            <a:srgbClr val="FFFF00"/>
                          </a:highlight>
                          <a:latin typeface="+mn-lt"/>
                        </a:rPr>
                        <a:t>&lt; 0.001</a:t>
                      </a:r>
                    </a:p>
                  </a:txBody>
                  <a:tcPr marL="9525" marR="9525" marT="9525" marB="0" anchor="b">
                    <a:solidFill>
                      <a:schemeClr val="bg1"/>
                    </a:solidFill>
                  </a:tcPr>
                </a:tc>
                <a:tc>
                  <a:txBody>
                    <a:bodyPr/>
                    <a:lstStyle/>
                    <a:p>
                      <a:pPr algn="l" fontAlgn="b"/>
                      <a:r>
                        <a:rPr lang="en-US" sz="1000" b="0" i="0" u="none" strike="noStrike" dirty="0">
                          <a:solidFill>
                            <a:schemeClr val="tx1"/>
                          </a:solidFill>
                          <a:effectLst/>
                          <a:latin typeface="+mn-lt"/>
                        </a:rPr>
                        <a:t>*</a:t>
                      </a:r>
                    </a:p>
                  </a:txBody>
                  <a:tcPr marL="9525" marR="9525" marT="9525" marB="0" anchor="b">
                    <a:solidFill>
                      <a:schemeClr val="bg1"/>
                    </a:solidFill>
                  </a:tcPr>
                </a:tc>
                <a:tc>
                  <a:txBody>
                    <a:bodyPr/>
                    <a:lstStyle/>
                    <a:p>
                      <a:pPr algn="r" fontAlgn="b"/>
                      <a:r>
                        <a:rPr lang="en-US" sz="1000" b="1" i="0" u="none" strike="noStrike" dirty="0">
                          <a:solidFill>
                            <a:schemeClr val="tx1"/>
                          </a:solidFill>
                          <a:effectLst/>
                          <a:latin typeface="+mn-lt"/>
                        </a:rPr>
                        <a:t>R</a:t>
                      </a:r>
                      <a:r>
                        <a:rPr lang="en-US" sz="1000" b="1" i="0" u="none" strike="noStrike" baseline="30000" dirty="0">
                          <a:solidFill>
                            <a:schemeClr val="tx1"/>
                          </a:solidFill>
                          <a:effectLst/>
                          <a:latin typeface="+mn-lt"/>
                        </a:rPr>
                        <a:t>2 </a:t>
                      </a:r>
                      <a:r>
                        <a:rPr lang="en-US" sz="1000" b="1" i="0" u="none" strike="noStrike" baseline="0" dirty="0">
                          <a:solidFill>
                            <a:schemeClr val="tx1"/>
                          </a:solidFill>
                          <a:effectLst/>
                          <a:latin typeface="+mn-lt"/>
                        </a:rPr>
                        <a:t>=</a:t>
                      </a:r>
                      <a:endParaRPr lang="en-US" sz="1000" b="1" i="0" u="none" strike="noStrike" dirty="0">
                        <a:solidFill>
                          <a:schemeClr val="tx1"/>
                        </a:solidFill>
                        <a:effectLst/>
                        <a:latin typeface="+mn-lt"/>
                      </a:endParaRPr>
                    </a:p>
                  </a:txBody>
                  <a:tcPr marL="9525" marR="9525" marT="9525" marB="0" anchor="b">
                    <a:solidFill>
                      <a:schemeClr val="bg1"/>
                    </a:solidFill>
                  </a:tcPr>
                </a:tc>
                <a:tc>
                  <a:txBody>
                    <a:bodyPr/>
                    <a:lstStyle/>
                    <a:p>
                      <a:pPr algn="r" fontAlgn="b"/>
                      <a:r>
                        <a:rPr lang="en-US" sz="1000" u="none" strike="noStrike" dirty="0">
                          <a:solidFill>
                            <a:schemeClr val="tx1"/>
                          </a:solidFill>
                          <a:effectLst/>
                          <a:latin typeface="+mn-lt"/>
                        </a:rPr>
                        <a:t>0.2603</a:t>
                      </a:r>
                      <a:endParaRPr lang="en-US" sz="1000" b="0" i="0" u="none" strike="noStrike" dirty="0">
                        <a:solidFill>
                          <a:schemeClr val="tx1"/>
                        </a:solidFill>
                        <a:effectLst/>
                        <a:latin typeface="+mn-lt"/>
                      </a:endParaRPr>
                    </a:p>
                  </a:txBody>
                  <a:tcPr marL="9525" marR="9525" marT="9525" marB="0" anchor="b">
                    <a:solidFill>
                      <a:schemeClr val="bg1"/>
                    </a:solidFill>
                  </a:tcPr>
                </a:tc>
                <a:extLst>
                  <a:ext uri="{0D108BD9-81ED-4DB2-BD59-A6C34878D82A}">
                    <a16:rowId xmlns:a16="http://schemas.microsoft.com/office/drawing/2014/main" val="1277103296"/>
                  </a:ext>
                </a:extLst>
              </a:tr>
              <a:tr h="239607">
                <a:tc>
                  <a:txBody>
                    <a:bodyPr/>
                    <a:lstStyle/>
                    <a:p>
                      <a:pPr algn="r" fontAlgn="b"/>
                      <a:r>
                        <a:rPr lang="en-US" sz="1000" b="1" u="none" strike="noStrike" dirty="0">
                          <a:effectLst/>
                        </a:rPr>
                        <a:t>Loneliness</a:t>
                      </a:r>
                      <a:endParaRPr lang="en-US" sz="10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0.0527</a:t>
                      </a: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0.1914</a:t>
                      </a: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2.752</a:t>
                      </a:r>
                    </a:p>
                  </a:txBody>
                  <a:tcPr marL="9525" marR="9525" marT="9525" marB="0" anchor="b">
                    <a:solidFill>
                      <a:schemeClr val="bg1"/>
                    </a:solidFill>
                  </a:tcPr>
                </a:tc>
                <a:tc>
                  <a:txBody>
                    <a:bodyPr/>
                    <a:lstStyle/>
                    <a:p>
                      <a:pPr algn="r" fontAlgn="b"/>
                      <a:r>
                        <a:rPr lang="en-US" sz="1000" b="0" u="none" strike="noStrike" dirty="0">
                          <a:solidFill>
                            <a:schemeClr val="tx1"/>
                          </a:solidFill>
                          <a:effectLst/>
                          <a:highlight>
                            <a:srgbClr val="FFFF00"/>
                          </a:highlight>
                          <a:latin typeface="+mn-lt"/>
                        </a:rPr>
                        <a:t>0.006</a:t>
                      </a:r>
                      <a:endParaRPr lang="en-US" sz="1000" b="0" i="0" u="none" strike="noStrike" dirty="0">
                        <a:solidFill>
                          <a:schemeClr val="tx1"/>
                        </a:solidFill>
                        <a:effectLst/>
                        <a:highlight>
                          <a:srgbClr val="FFFF00"/>
                        </a:highlight>
                        <a:latin typeface="+mn-lt"/>
                      </a:endParaRPr>
                    </a:p>
                  </a:txBody>
                  <a:tcPr marL="9525" marR="9525" marT="9525" marB="0" anchor="b">
                    <a:solidFill>
                      <a:schemeClr val="bg1"/>
                    </a:solidFill>
                  </a:tcPr>
                </a:tc>
                <a:tc>
                  <a:txBody>
                    <a:bodyPr/>
                    <a:lstStyle/>
                    <a:p>
                      <a:pPr algn="l" fontAlgn="b"/>
                      <a:r>
                        <a:rPr lang="en-US" sz="1000" b="0" i="0" u="none" strike="noStrike" dirty="0">
                          <a:solidFill>
                            <a:schemeClr val="tx1"/>
                          </a:solidFill>
                          <a:effectLst/>
                          <a:latin typeface="+mn-lt"/>
                        </a:rPr>
                        <a:t>*</a:t>
                      </a:r>
                    </a:p>
                  </a:txBody>
                  <a:tcPr marL="9525" marR="9525" marT="9525" marB="0" anchor="b">
                    <a:solidFill>
                      <a:schemeClr val="bg1"/>
                    </a:solidFill>
                  </a:tcPr>
                </a:tc>
                <a:tc>
                  <a:txBody>
                    <a:bodyPr/>
                    <a:lstStyle/>
                    <a:p>
                      <a:pPr algn="r" fontAlgn="b"/>
                      <a:r>
                        <a:rPr lang="en-US" sz="1000" b="1" i="0" u="none" strike="noStrike" dirty="0">
                          <a:solidFill>
                            <a:schemeClr val="tx1"/>
                          </a:solidFill>
                          <a:effectLst/>
                          <a:latin typeface="+mn-lt"/>
                        </a:rPr>
                        <a:t>Overall p value  </a:t>
                      </a:r>
                      <a:r>
                        <a:rPr lang="en-US" sz="1000" b="0" i="0" u="none" strike="noStrike" dirty="0">
                          <a:solidFill>
                            <a:schemeClr val="tx1"/>
                          </a:solidFill>
                          <a:effectLst/>
                          <a:latin typeface="+mn-lt"/>
                        </a:rPr>
                        <a:t>=</a:t>
                      </a:r>
                    </a:p>
                  </a:txBody>
                  <a:tcPr marL="9525" marR="9525" marT="9525" marB="0" anchor="b">
                    <a:solidFill>
                      <a:schemeClr val="bg1"/>
                    </a:solidFill>
                  </a:tcPr>
                </a:tc>
                <a:tc>
                  <a:txBody>
                    <a:bodyPr/>
                    <a:lstStyle/>
                    <a:p>
                      <a:pPr algn="r" fontAlgn="b"/>
                      <a:r>
                        <a:rPr lang="en-US" sz="1000" u="none" strike="noStrike" dirty="0">
                          <a:solidFill>
                            <a:schemeClr val="tx1"/>
                          </a:solidFill>
                          <a:effectLst/>
                          <a:highlight>
                            <a:srgbClr val="FFFF00"/>
                          </a:highlight>
                          <a:latin typeface="+mn-lt"/>
                        </a:rPr>
                        <a:t>&lt;0.001</a:t>
                      </a:r>
                      <a:endParaRPr lang="en-US" sz="1000" b="0" i="0" u="none" strike="noStrike" dirty="0">
                        <a:solidFill>
                          <a:schemeClr val="tx1"/>
                        </a:solidFill>
                        <a:effectLst/>
                        <a:highlight>
                          <a:srgbClr val="FFFF00"/>
                        </a:highlight>
                        <a:latin typeface="+mn-lt"/>
                      </a:endParaRPr>
                    </a:p>
                  </a:txBody>
                  <a:tcPr marL="9525" marR="9525" marT="9525" marB="0" anchor="b">
                    <a:solidFill>
                      <a:schemeClr val="bg1"/>
                    </a:solidFill>
                  </a:tcPr>
                </a:tc>
                <a:extLst>
                  <a:ext uri="{0D108BD9-81ED-4DB2-BD59-A6C34878D82A}">
                    <a16:rowId xmlns:a16="http://schemas.microsoft.com/office/drawing/2014/main" val="3945919193"/>
                  </a:ext>
                </a:extLst>
              </a:tr>
              <a:tr h="239607">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000" b="1" u="none" strike="noStrike" dirty="0">
                          <a:effectLst/>
                        </a:rPr>
                        <a:t>Moral Injury </a:t>
                      </a:r>
                      <a:r>
                        <a:rPr lang="en-US" sz="1000" u="none" strike="noStrike" dirty="0">
                          <a:effectLst/>
                        </a:rPr>
                        <a:t> </a:t>
                      </a:r>
                      <a:endParaRPr lang="en-US" sz="10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000" u="none" strike="noStrike" dirty="0">
                          <a:solidFill>
                            <a:schemeClr val="tx1"/>
                          </a:solidFill>
                          <a:effectLst/>
                          <a:latin typeface="+mn-lt"/>
                        </a:rPr>
                        <a:t>0.0138</a:t>
                      </a:r>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0.0266</a:t>
                      </a: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5.202</a:t>
                      </a:r>
                    </a:p>
                  </a:txBody>
                  <a:tcPr marL="9525" marR="9525" marT="9525" marB="0" anchor="b">
                    <a:solidFill>
                      <a:schemeClr val="bg1"/>
                    </a:solidFill>
                  </a:tcPr>
                </a:tc>
                <a:tc>
                  <a:txBody>
                    <a:bodyPr/>
                    <a:lstStyle/>
                    <a:p>
                      <a:pPr algn="r" fontAlgn="b"/>
                      <a:r>
                        <a:rPr lang="en-US" sz="1000" b="0" i="0" u="none" strike="noStrike" dirty="0">
                          <a:solidFill>
                            <a:schemeClr val="tx1"/>
                          </a:solidFill>
                          <a:effectLst/>
                          <a:highlight>
                            <a:srgbClr val="FFFF00"/>
                          </a:highlight>
                          <a:latin typeface="+mn-lt"/>
                        </a:rPr>
                        <a:t>&lt; 0.001</a:t>
                      </a:r>
                    </a:p>
                  </a:txBody>
                  <a:tcPr marL="9525" marR="9525" marT="9525" marB="0" anchor="b">
                    <a:solidFill>
                      <a:schemeClr val="bg1"/>
                    </a:solidFill>
                  </a:tcPr>
                </a:tc>
                <a:tc>
                  <a:txBody>
                    <a:bodyPr/>
                    <a:lstStyle/>
                    <a:p>
                      <a:pPr algn="l" fontAlgn="b"/>
                      <a:r>
                        <a:rPr lang="en-US" sz="1000" b="0" i="0" u="none" strike="noStrike" dirty="0">
                          <a:solidFill>
                            <a:schemeClr val="tx1"/>
                          </a:solidFill>
                          <a:effectLst/>
                          <a:latin typeface="+mn-lt"/>
                        </a:rPr>
                        <a:t>*</a:t>
                      </a:r>
                    </a:p>
                  </a:txBody>
                  <a:tcPr marL="9525" marR="9525" marT="9525" marB="0" anchor="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l" fontAlgn="b"/>
                      <a:endParaRPr lang="en-US" sz="1000" b="0" i="0" u="none" strike="noStrike" dirty="0">
                        <a:solidFill>
                          <a:schemeClr val="tx1"/>
                        </a:solidFill>
                        <a:effectLst/>
                        <a:latin typeface="+mn-lt"/>
                      </a:endParaRPr>
                    </a:p>
                  </a:txBody>
                  <a:tcPr marL="9525" marR="9525" marT="9525" marB="0" anchor="b">
                    <a:solidFill>
                      <a:schemeClr val="bg1"/>
                    </a:solidFill>
                  </a:tcPr>
                </a:tc>
                <a:extLst>
                  <a:ext uri="{0D108BD9-81ED-4DB2-BD59-A6C34878D82A}">
                    <a16:rowId xmlns:a16="http://schemas.microsoft.com/office/drawing/2014/main" val="953594797"/>
                  </a:ext>
                </a:extLst>
              </a:tr>
              <a:tr h="226295">
                <a:tc>
                  <a:txBody>
                    <a:bodyPr/>
                    <a:lstStyle/>
                    <a:p>
                      <a:pPr algn="r" fontAlgn="b"/>
                      <a:r>
                        <a:rPr lang="en-US" sz="1000" b="1" i="0" u="none" strike="noStrike" dirty="0">
                          <a:solidFill>
                            <a:srgbClr val="000000"/>
                          </a:solidFill>
                          <a:effectLst/>
                          <a:latin typeface="Avenir Next Regular" panose="020B0503020202020204" pitchFamily="34" charset="0"/>
                        </a:rPr>
                        <a:t>Suicide Risk</a:t>
                      </a:r>
                      <a:endParaRPr lang="en-US" sz="10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0.0821</a:t>
                      </a: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0.0097</a:t>
                      </a: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8.431</a:t>
                      </a:r>
                    </a:p>
                  </a:txBody>
                  <a:tcPr marL="9525" marR="9525" marT="9525" marB="0" anchor="b">
                    <a:solidFill>
                      <a:schemeClr val="bg1"/>
                    </a:solidFill>
                  </a:tcPr>
                </a:tc>
                <a:tc>
                  <a:txBody>
                    <a:bodyPr/>
                    <a:lstStyle/>
                    <a:p>
                      <a:pPr algn="r" fontAlgn="b"/>
                      <a:r>
                        <a:rPr lang="en-US" sz="1000" b="0" i="0" u="none" strike="noStrike" dirty="0">
                          <a:solidFill>
                            <a:schemeClr val="tx1"/>
                          </a:solidFill>
                          <a:effectLst/>
                          <a:highlight>
                            <a:srgbClr val="FFFF00"/>
                          </a:highlight>
                          <a:latin typeface="+mn-lt"/>
                        </a:rPr>
                        <a:t>&lt; 0.001</a:t>
                      </a:r>
                    </a:p>
                  </a:txBody>
                  <a:tcPr marL="9525" marR="9525" marT="9525" marB="0" anchor="b">
                    <a:solidFill>
                      <a:schemeClr val="bg1"/>
                    </a:solidFill>
                  </a:tcPr>
                </a:tc>
                <a:tc>
                  <a:txBody>
                    <a:bodyPr/>
                    <a:lstStyle/>
                    <a:p>
                      <a:pPr algn="l" fontAlgn="b"/>
                      <a:r>
                        <a:rPr lang="en-US" sz="1000" b="0" u="none" strike="noStrike" dirty="0">
                          <a:solidFill>
                            <a:schemeClr val="tx1"/>
                          </a:solidFill>
                          <a:effectLst/>
                          <a:latin typeface="+mn-lt"/>
                        </a:rPr>
                        <a:t> *</a:t>
                      </a:r>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l" fontAlgn="b"/>
                      <a:endParaRPr lang="en-US" sz="1000" b="0" i="0" u="none" strike="noStrike" dirty="0">
                        <a:solidFill>
                          <a:schemeClr val="tx1"/>
                        </a:solidFill>
                        <a:effectLst/>
                        <a:latin typeface="+mn-lt"/>
                      </a:endParaRPr>
                    </a:p>
                  </a:txBody>
                  <a:tcPr marL="9525" marR="9525" marT="9525" marB="0" anchor="b">
                    <a:solidFill>
                      <a:schemeClr val="bg1"/>
                    </a:solidFill>
                  </a:tcPr>
                </a:tc>
                <a:extLst>
                  <a:ext uri="{0D108BD9-81ED-4DB2-BD59-A6C34878D82A}">
                    <a16:rowId xmlns:a16="http://schemas.microsoft.com/office/drawing/2014/main" val="2330407592"/>
                  </a:ext>
                </a:extLst>
              </a:tr>
              <a:tr h="226295">
                <a:tc>
                  <a:txBody>
                    <a:bodyPr/>
                    <a:lstStyle/>
                    <a:p>
                      <a:pPr algn="l" fontAlgn="b"/>
                      <a:r>
                        <a:rPr lang="en-US" sz="1000" b="1" i="0" u="none" strike="noStrike" dirty="0">
                          <a:solidFill>
                            <a:srgbClr val="000000"/>
                          </a:solidFill>
                          <a:effectLst/>
                          <a:latin typeface="+mn-lt"/>
                        </a:rPr>
                        <a:t>Confounders</a:t>
                      </a:r>
                    </a:p>
                  </a:txBody>
                  <a:tcPr marL="9525" marR="9525" marT="9525" marB="0" anchor="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l" fontAlgn="b"/>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l" fontAlgn="b"/>
                      <a:endParaRPr lang="en-US" sz="1000" b="0" i="0" u="none" strike="noStrike" dirty="0">
                        <a:solidFill>
                          <a:schemeClr val="tx1"/>
                        </a:solidFill>
                        <a:effectLst/>
                        <a:latin typeface="+mn-lt"/>
                      </a:endParaRPr>
                    </a:p>
                  </a:txBody>
                  <a:tcPr marL="9525" marR="9525" marT="9525" marB="0" anchor="b">
                    <a:solidFill>
                      <a:schemeClr val="bg1"/>
                    </a:solidFill>
                  </a:tcPr>
                </a:tc>
                <a:extLst>
                  <a:ext uri="{0D108BD9-81ED-4DB2-BD59-A6C34878D82A}">
                    <a16:rowId xmlns:a16="http://schemas.microsoft.com/office/drawing/2014/main" val="976083148"/>
                  </a:ext>
                </a:extLst>
              </a:tr>
              <a:tr h="226295">
                <a:tc>
                  <a:txBody>
                    <a:bodyPr/>
                    <a:lstStyle/>
                    <a:p>
                      <a:pPr algn="r" fontAlgn="b"/>
                      <a:r>
                        <a:rPr lang="en-US" sz="1000" b="1" i="0" u="none" strike="noStrike" dirty="0">
                          <a:solidFill>
                            <a:srgbClr val="000000"/>
                          </a:solidFill>
                          <a:effectLst/>
                          <a:latin typeface="+mn-lt"/>
                        </a:rPr>
                        <a:t>Age </a:t>
                      </a:r>
                      <a:r>
                        <a:rPr lang="en-US" sz="1000" b="0" i="0" u="none" strike="noStrike" dirty="0">
                          <a:solidFill>
                            <a:srgbClr val="000000"/>
                          </a:solidFill>
                          <a:effectLst/>
                          <a:latin typeface="+mn-lt"/>
                        </a:rPr>
                        <a:t> </a:t>
                      </a:r>
                      <a:endParaRPr lang="en-US" sz="1000" b="1" i="0" u="none" strike="noStrike" dirty="0">
                        <a:solidFill>
                          <a:srgbClr val="000000"/>
                        </a:solidFill>
                        <a:effectLst/>
                        <a:latin typeface="+mn-lt"/>
                      </a:endParaRPr>
                    </a:p>
                  </a:txBody>
                  <a:tcPr marL="9525" marR="9525" marT="9525" marB="0" anchor="b">
                    <a:solidFill>
                      <a:schemeClr val="bg1"/>
                    </a:solidFill>
                  </a:tcPr>
                </a:tc>
                <a:tc>
                  <a:txBody>
                    <a:bodyPr/>
                    <a:lstStyle/>
                    <a:p>
                      <a:pPr algn="r" fontAlgn="b"/>
                      <a:r>
                        <a:rPr lang="en-US" sz="1000" b="0" i="0" u="none" strike="noStrike">
                          <a:solidFill>
                            <a:schemeClr val="tx1"/>
                          </a:solidFill>
                          <a:effectLst/>
                          <a:latin typeface="+mn-lt"/>
                        </a:rPr>
                        <a:t>-0.0029</a:t>
                      </a:r>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0.0026</a:t>
                      </a: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-1.141</a:t>
                      </a: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0.2541</a:t>
                      </a:r>
                    </a:p>
                  </a:txBody>
                  <a:tcPr marL="9525" marR="9525" marT="9525" marB="0" anchor="b">
                    <a:solidFill>
                      <a:schemeClr val="bg1"/>
                    </a:solidFill>
                  </a:tcPr>
                </a:tc>
                <a:tc>
                  <a:txBody>
                    <a:bodyPr/>
                    <a:lstStyle/>
                    <a:p>
                      <a:pPr algn="l" fontAlgn="b"/>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l" fontAlgn="b"/>
                      <a:endParaRPr lang="en-US" sz="1000" b="0" i="0" u="none" strike="noStrike" dirty="0">
                        <a:solidFill>
                          <a:schemeClr val="tx1"/>
                        </a:solidFill>
                        <a:effectLst/>
                        <a:latin typeface="+mn-lt"/>
                      </a:endParaRPr>
                    </a:p>
                  </a:txBody>
                  <a:tcPr marL="9525" marR="9525" marT="9525" marB="0" anchor="b">
                    <a:solidFill>
                      <a:schemeClr val="bg1"/>
                    </a:solidFill>
                  </a:tcPr>
                </a:tc>
                <a:extLst>
                  <a:ext uri="{0D108BD9-81ED-4DB2-BD59-A6C34878D82A}">
                    <a16:rowId xmlns:a16="http://schemas.microsoft.com/office/drawing/2014/main" val="235844515"/>
                  </a:ext>
                </a:extLst>
              </a:tr>
              <a:tr h="226295">
                <a:tc>
                  <a:txBody>
                    <a:bodyPr/>
                    <a:lstStyle/>
                    <a:p>
                      <a:pPr algn="r" fontAlgn="b"/>
                      <a:r>
                        <a:rPr lang="en-US" sz="1000" b="1" i="0" u="none" strike="noStrike" dirty="0">
                          <a:solidFill>
                            <a:srgbClr val="000000"/>
                          </a:solidFill>
                          <a:effectLst/>
                          <a:latin typeface="+mn-lt"/>
                        </a:rPr>
                        <a:t>Gender </a:t>
                      </a:r>
                      <a:r>
                        <a:rPr lang="en-US" sz="1000" b="0" i="0" u="none" strike="noStrike" dirty="0">
                          <a:solidFill>
                            <a:srgbClr val="000000"/>
                          </a:solidFill>
                          <a:effectLst/>
                          <a:latin typeface="+mn-lt"/>
                        </a:rPr>
                        <a:t>(</a:t>
                      </a:r>
                      <a:r>
                        <a:rPr lang="en-US" sz="1000" b="0" i="1" u="none" strike="noStrike" dirty="0">
                          <a:solidFill>
                            <a:srgbClr val="000000"/>
                          </a:solidFill>
                          <a:effectLst/>
                          <a:latin typeface="+mn-lt"/>
                        </a:rPr>
                        <a:t>Male vs. Female vs. Other</a:t>
                      </a:r>
                      <a:r>
                        <a:rPr lang="en-US" sz="1000" b="0" i="0" u="none" strike="noStrike" dirty="0">
                          <a:solidFill>
                            <a:srgbClr val="000000"/>
                          </a:solidFill>
                          <a:effectLst/>
                          <a:latin typeface="+mn-lt"/>
                        </a:rPr>
                        <a:t>)  </a:t>
                      </a:r>
                      <a:endParaRPr lang="en-US" sz="1000" b="1" i="0" u="none" strike="noStrike" dirty="0">
                        <a:solidFill>
                          <a:srgbClr val="000000"/>
                        </a:solidFill>
                        <a:effectLst/>
                        <a:latin typeface="+mn-lt"/>
                      </a:endParaRPr>
                    </a:p>
                  </a:txBody>
                  <a:tcPr marL="9525" marR="9525" marT="9525" marB="0" anchor="b">
                    <a:solidFill>
                      <a:schemeClr val="bg1"/>
                    </a:solidFill>
                  </a:tcPr>
                </a:tc>
                <a:tc>
                  <a:txBody>
                    <a:bodyPr/>
                    <a:lstStyle/>
                    <a:p>
                      <a:pPr algn="r" fontAlgn="b"/>
                      <a:r>
                        <a:rPr lang="en-US" sz="1000" b="0" i="0" u="none" strike="noStrike">
                          <a:solidFill>
                            <a:schemeClr val="tx1"/>
                          </a:solidFill>
                          <a:effectLst/>
                          <a:latin typeface="+mn-lt"/>
                        </a:rPr>
                        <a:t>-0.0286</a:t>
                      </a:r>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0.6347</a:t>
                      </a: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-4.512</a:t>
                      </a:r>
                    </a:p>
                  </a:txBody>
                  <a:tcPr marL="9525" marR="9525" marT="9525" marB="0" anchor="b">
                    <a:solidFill>
                      <a:schemeClr val="bg1"/>
                    </a:solidFill>
                  </a:tcPr>
                </a:tc>
                <a:tc>
                  <a:txBody>
                    <a:bodyPr/>
                    <a:lstStyle/>
                    <a:p>
                      <a:pPr algn="r" fontAlgn="b"/>
                      <a:r>
                        <a:rPr lang="en-US" sz="1000" b="0" i="0" u="none" strike="noStrike" dirty="0">
                          <a:solidFill>
                            <a:schemeClr val="tx1"/>
                          </a:solidFill>
                          <a:effectLst/>
                          <a:highlight>
                            <a:srgbClr val="FFFF00"/>
                          </a:highlight>
                          <a:latin typeface="+mn-lt"/>
                        </a:rPr>
                        <a:t>&lt; 0.001</a:t>
                      </a:r>
                    </a:p>
                  </a:txBody>
                  <a:tcPr marL="9525" marR="9525" marT="9525" marB="0" anchor="b">
                    <a:solidFill>
                      <a:schemeClr val="bg1"/>
                    </a:solidFill>
                  </a:tcPr>
                </a:tc>
                <a:tc>
                  <a:txBody>
                    <a:bodyPr/>
                    <a:lstStyle/>
                    <a:p>
                      <a:pPr algn="l" fontAlgn="b"/>
                      <a:r>
                        <a:rPr lang="en-US" sz="1000" b="0" i="0" u="none" strike="noStrike" dirty="0">
                          <a:solidFill>
                            <a:schemeClr val="tx1"/>
                          </a:solidFill>
                          <a:effectLst/>
                          <a:latin typeface="+mn-lt"/>
                        </a:rPr>
                        <a:t>*</a:t>
                      </a:r>
                    </a:p>
                  </a:txBody>
                  <a:tcPr marL="9525" marR="9525" marT="9525" marB="0" anchor="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l" fontAlgn="b"/>
                      <a:endParaRPr lang="en-US" sz="1000" b="0" i="0" u="none" strike="noStrike" dirty="0">
                        <a:solidFill>
                          <a:schemeClr val="tx1"/>
                        </a:solidFill>
                        <a:effectLst/>
                        <a:latin typeface="+mn-lt"/>
                      </a:endParaRPr>
                    </a:p>
                  </a:txBody>
                  <a:tcPr marL="9525" marR="9525" marT="9525" marB="0" anchor="b">
                    <a:solidFill>
                      <a:schemeClr val="bg1"/>
                    </a:solidFill>
                  </a:tcPr>
                </a:tc>
                <a:extLst>
                  <a:ext uri="{0D108BD9-81ED-4DB2-BD59-A6C34878D82A}">
                    <a16:rowId xmlns:a16="http://schemas.microsoft.com/office/drawing/2014/main" val="721889943"/>
                  </a:ext>
                </a:extLst>
              </a:tr>
              <a:tr h="226295">
                <a:tc>
                  <a:txBody>
                    <a:bodyPr/>
                    <a:lstStyle/>
                    <a:p>
                      <a:pPr algn="r" fontAlgn="b"/>
                      <a:r>
                        <a:rPr lang="en-US" sz="1000" b="1" i="0" u="none" strike="noStrike" dirty="0">
                          <a:solidFill>
                            <a:srgbClr val="000000"/>
                          </a:solidFill>
                          <a:effectLst/>
                          <a:latin typeface="+mn-lt"/>
                        </a:rPr>
                        <a:t>Race</a:t>
                      </a:r>
                      <a:r>
                        <a:rPr lang="en-US" sz="1000" b="0" i="0" u="none" strike="noStrike" dirty="0">
                          <a:solidFill>
                            <a:srgbClr val="000000"/>
                          </a:solidFill>
                          <a:effectLst/>
                          <a:latin typeface="+mn-lt"/>
                        </a:rPr>
                        <a:t> (</a:t>
                      </a:r>
                      <a:r>
                        <a:rPr lang="en-US" sz="1000" b="0" i="1" u="none" strike="noStrike" dirty="0">
                          <a:solidFill>
                            <a:srgbClr val="000000"/>
                          </a:solidFill>
                          <a:effectLst/>
                          <a:latin typeface="+mn-lt"/>
                        </a:rPr>
                        <a:t>White vs. Non-white</a:t>
                      </a:r>
                      <a:r>
                        <a:rPr lang="en-US" sz="1000" b="0" i="0" u="none" strike="noStrike" dirty="0">
                          <a:solidFill>
                            <a:srgbClr val="000000"/>
                          </a:solidFill>
                          <a:effectLst/>
                          <a:latin typeface="+mn-lt"/>
                        </a:rPr>
                        <a:t>)</a:t>
                      </a:r>
                      <a:r>
                        <a:rPr lang="en-US" sz="1000" b="1" i="0" u="none" strike="noStrike" dirty="0">
                          <a:solidFill>
                            <a:srgbClr val="000000"/>
                          </a:solidFill>
                          <a:effectLst/>
                          <a:latin typeface="+mn-lt"/>
                        </a:rPr>
                        <a:t> </a:t>
                      </a:r>
                    </a:p>
                  </a:txBody>
                  <a:tcPr marL="9525" marR="9525" marT="9525" marB="0" anchor="b">
                    <a:solidFill>
                      <a:schemeClr val="bg1"/>
                    </a:solidFill>
                  </a:tcPr>
                </a:tc>
                <a:tc>
                  <a:txBody>
                    <a:bodyPr/>
                    <a:lstStyle/>
                    <a:p>
                      <a:pPr algn="r" fontAlgn="b"/>
                      <a:r>
                        <a:rPr lang="en-US" sz="1000" b="0" i="0" u="none" strike="noStrike">
                          <a:solidFill>
                            <a:schemeClr val="tx1"/>
                          </a:solidFill>
                          <a:effectLst/>
                          <a:latin typeface="+mn-lt"/>
                        </a:rPr>
                        <a:t>0.1606</a:t>
                      </a:r>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0.0772</a:t>
                      </a: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2.081</a:t>
                      </a:r>
                    </a:p>
                  </a:txBody>
                  <a:tcPr marL="9525" marR="9525" marT="9525" marB="0" anchor="b">
                    <a:solidFill>
                      <a:schemeClr val="bg1"/>
                    </a:solidFill>
                  </a:tcPr>
                </a:tc>
                <a:tc>
                  <a:txBody>
                    <a:bodyPr/>
                    <a:lstStyle/>
                    <a:p>
                      <a:pPr algn="r" fontAlgn="b"/>
                      <a:r>
                        <a:rPr lang="en-US" sz="1000" b="0" i="0" u="none" strike="noStrike" dirty="0">
                          <a:solidFill>
                            <a:schemeClr val="tx1"/>
                          </a:solidFill>
                          <a:effectLst/>
                          <a:highlight>
                            <a:srgbClr val="FFFF00"/>
                          </a:highlight>
                          <a:latin typeface="+mn-lt"/>
                        </a:rPr>
                        <a:t>0.0376</a:t>
                      </a:r>
                    </a:p>
                  </a:txBody>
                  <a:tcPr marL="9525" marR="9525" marT="9525" marB="0" anchor="b">
                    <a:solidFill>
                      <a:schemeClr val="bg1"/>
                    </a:solidFill>
                  </a:tcPr>
                </a:tc>
                <a:tc>
                  <a:txBody>
                    <a:bodyPr/>
                    <a:lstStyle/>
                    <a:p>
                      <a:pPr algn="l" fontAlgn="b"/>
                      <a:r>
                        <a:rPr lang="en-US" sz="1000" b="0" i="0" u="none" strike="noStrike" dirty="0">
                          <a:solidFill>
                            <a:schemeClr val="tx1"/>
                          </a:solidFill>
                          <a:effectLst/>
                          <a:latin typeface="+mn-lt"/>
                        </a:rPr>
                        <a:t>*</a:t>
                      </a:r>
                    </a:p>
                  </a:txBody>
                  <a:tcPr marL="9525" marR="9525" marT="9525" marB="0" anchor="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l" fontAlgn="b"/>
                      <a:endParaRPr lang="en-US" sz="1000" b="0" i="0" u="none" strike="noStrike" dirty="0">
                        <a:solidFill>
                          <a:schemeClr val="tx1"/>
                        </a:solidFill>
                        <a:effectLst/>
                        <a:latin typeface="+mn-lt"/>
                      </a:endParaRPr>
                    </a:p>
                  </a:txBody>
                  <a:tcPr marL="9525" marR="9525" marT="9525" marB="0" anchor="b">
                    <a:solidFill>
                      <a:schemeClr val="bg1"/>
                    </a:solidFill>
                  </a:tcPr>
                </a:tc>
                <a:extLst>
                  <a:ext uri="{0D108BD9-81ED-4DB2-BD59-A6C34878D82A}">
                    <a16:rowId xmlns:a16="http://schemas.microsoft.com/office/drawing/2014/main" val="1240106232"/>
                  </a:ext>
                </a:extLst>
              </a:tr>
              <a:tr h="226295">
                <a:tc>
                  <a:txBody>
                    <a:bodyPr/>
                    <a:lstStyle/>
                    <a:p>
                      <a:pPr algn="r" fontAlgn="b"/>
                      <a:r>
                        <a:rPr lang="en-US" sz="1000" b="1" i="0" u="none" strike="noStrike" dirty="0">
                          <a:solidFill>
                            <a:srgbClr val="000000"/>
                          </a:solidFill>
                          <a:effectLst/>
                          <a:latin typeface="+mn-lt"/>
                        </a:rPr>
                        <a:t>Income</a:t>
                      </a: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&lt;0.001</a:t>
                      </a: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&lt;0.001</a:t>
                      </a: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-1.393</a:t>
                      </a:r>
                    </a:p>
                  </a:txBody>
                  <a:tcPr marL="9525" marR="9525" marT="9525" marB="0" anchor="b">
                    <a:solidFill>
                      <a:schemeClr val="bg1"/>
                    </a:solidFill>
                  </a:tcPr>
                </a:tc>
                <a:tc>
                  <a:txBody>
                    <a:bodyPr/>
                    <a:lstStyle/>
                    <a:p>
                      <a:pPr algn="r" fontAlgn="b"/>
                      <a:r>
                        <a:rPr lang="en-US" sz="1000" b="0" i="0" u="none" strike="noStrike" dirty="0">
                          <a:solidFill>
                            <a:schemeClr val="tx1"/>
                          </a:solidFill>
                          <a:effectLst/>
                          <a:latin typeface="+mn-lt"/>
                        </a:rPr>
                        <a:t>0.1637</a:t>
                      </a:r>
                    </a:p>
                  </a:txBody>
                  <a:tcPr marL="9525" marR="9525" marT="9525" marB="0" anchor="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l" fontAlgn="b"/>
                      <a:endParaRPr lang="en-US" sz="1000" b="0" i="0" u="none" strike="noStrike" dirty="0">
                        <a:solidFill>
                          <a:schemeClr val="tx1"/>
                        </a:solidFill>
                        <a:effectLst/>
                        <a:latin typeface="+mn-lt"/>
                      </a:endParaRPr>
                    </a:p>
                  </a:txBody>
                  <a:tcPr marL="9525" marR="9525" marT="9525" marB="0" anchor="b">
                    <a:solidFill>
                      <a:schemeClr val="bg1"/>
                    </a:solidFill>
                  </a:tcPr>
                </a:tc>
                <a:extLst>
                  <a:ext uri="{0D108BD9-81ED-4DB2-BD59-A6C34878D82A}">
                    <a16:rowId xmlns:a16="http://schemas.microsoft.com/office/drawing/2014/main" val="305186341"/>
                  </a:ext>
                </a:extLst>
              </a:tr>
              <a:tr h="226295">
                <a:tc>
                  <a:txBody>
                    <a:bodyPr/>
                    <a:lstStyle/>
                    <a:p>
                      <a:pPr algn="l" fontAlgn="b"/>
                      <a:r>
                        <a:rPr lang="en-US" sz="1000" u="none" strike="noStrike" dirty="0">
                          <a:effectLst/>
                          <a:latin typeface="+mn-lt"/>
                        </a:rPr>
                        <a:t>*Denotes p-value &lt; 0.05</a:t>
                      </a:r>
                      <a:endParaRPr lang="en-US" sz="1000" b="0" i="0" u="none" strike="noStrike" dirty="0">
                        <a:solidFill>
                          <a:srgbClr val="000000"/>
                        </a:solidFill>
                        <a:effectLst/>
                        <a:latin typeface="+mn-lt"/>
                      </a:endParaRPr>
                    </a:p>
                  </a:txBody>
                  <a:tcPr marL="9525" marR="9525" marT="9525" marB="0" anchor="b">
                    <a:solidFill>
                      <a:schemeClr val="bg1"/>
                    </a:solidFill>
                  </a:tcPr>
                </a:tc>
                <a:tc>
                  <a:txBody>
                    <a:bodyPr/>
                    <a:lstStyle/>
                    <a:p>
                      <a:pPr algn="l" fontAlgn="b"/>
                      <a:endParaRPr lang="en-US" sz="1000" b="0" i="0" u="none" strike="noStrike" dirty="0">
                        <a:solidFill>
                          <a:srgbClr val="000000"/>
                        </a:solidFill>
                        <a:effectLst/>
                        <a:latin typeface="+mn-lt"/>
                      </a:endParaRPr>
                    </a:p>
                  </a:txBody>
                  <a:tcPr marL="9525" marR="9525" marT="9525" marB="0" anchor="b">
                    <a:solidFill>
                      <a:schemeClr val="bg1"/>
                    </a:solidFill>
                  </a:tcPr>
                </a:tc>
                <a:tc>
                  <a:txBody>
                    <a:bodyPr/>
                    <a:lstStyle/>
                    <a:p>
                      <a:pPr algn="r" fontAlgn="b"/>
                      <a:endParaRPr lang="en-US" sz="1000" b="0" i="0" u="none" strike="noStrike" dirty="0">
                        <a:solidFill>
                          <a:srgbClr val="000000"/>
                        </a:solidFill>
                        <a:effectLst/>
                        <a:latin typeface="+mn-lt"/>
                      </a:endParaRPr>
                    </a:p>
                  </a:txBody>
                  <a:tcPr marL="9525" marR="9525" marT="9525" marB="0" anchor="b">
                    <a:solidFill>
                      <a:schemeClr val="bg1"/>
                    </a:solidFill>
                  </a:tcPr>
                </a:tc>
                <a:tc>
                  <a:txBody>
                    <a:bodyPr/>
                    <a:lstStyle/>
                    <a:p>
                      <a:pPr algn="r" fontAlgn="b"/>
                      <a:endParaRPr lang="en-US" sz="1000" b="0" i="0" u="none" strike="noStrike" dirty="0">
                        <a:solidFill>
                          <a:srgbClr val="000000"/>
                        </a:solidFill>
                        <a:effectLst/>
                        <a:latin typeface="+mn-lt"/>
                      </a:endParaRPr>
                    </a:p>
                  </a:txBody>
                  <a:tcPr marL="9525" marR="9525" marT="9525" marB="0" anchor="b">
                    <a:solidFill>
                      <a:schemeClr val="bg1"/>
                    </a:solidFill>
                  </a:tcPr>
                </a:tc>
                <a:tc>
                  <a:txBody>
                    <a:bodyPr/>
                    <a:lstStyle/>
                    <a:p>
                      <a:pPr algn="r" fontAlgn="b"/>
                      <a:endParaRPr lang="en-US" sz="1000" b="0" i="0" u="none" strike="noStrike" dirty="0">
                        <a:solidFill>
                          <a:srgbClr val="000000"/>
                        </a:solidFill>
                        <a:effectLst/>
                        <a:latin typeface="+mn-lt"/>
                      </a:endParaRPr>
                    </a:p>
                  </a:txBody>
                  <a:tcPr marL="9525" marR="9525" marT="9525" marB="0" anchor="b">
                    <a:solidFill>
                      <a:schemeClr val="bg1"/>
                    </a:solidFill>
                  </a:tcPr>
                </a:tc>
                <a:tc>
                  <a:txBody>
                    <a:bodyPr/>
                    <a:lstStyle/>
                    <a:p>
                      <a:pPr algn="r" fontAlgn="b"/>
                      <a:endParaRPr lang="en-US" sz="1000" b="0" i="0" u="none" strike="noStrike" dirty="0">
                        <a:solidFill>
                          <a:srgbClr val="000000"/>
                        </a:solidFill>
                        <a:effectLst/>
                        <a:latin typeface="+mn-lt"/>
                      </a:endParaRPr>
                    </a:p>
                  </a:txBody>
                  <a:tcPr marL="9525" marR="9525" marT="9525" marB="0" anchor="b">
                    <a:solidFill>
                      <a:schemeClr val="bg1"/>
                    </a:solidFill>
                  </a:tcPr>
                </a:tc>
                <a:tc>
                  <a:txBody>
                    <a:bodyPr/>
                    <a:lstStyle/>
                    <a:p>
                      <a:pPr algn="r" fontAlgn="b"/>
                      <a:endParaRPr lang="en-US" sz="1000" b="0" i="0" u="none" strike="noStrike" dirty="0">
                        <a:solidFill>
                          <a:srgbClr val="000000"/>
                        </a:solidFill>
                        <a:effectLst/>
                        <a:latin typeface="+mn-lt"/>
                      </a:endParaRPr>
                    </a:p>
                  </a:txBody>
                  <a:tcPr marL="9525" marR="9525" marT="9525" marB="0" anchor="b">
                    <a:solidFill>
                      <a:schemeClr val="bg1"/>
                    </a:solidFill>
                  </a:tcPr>
                </a:tc>
                <a:tc>
                  <a:txBody>
                    <a:bodyPr/>
                    <a:lstStyle/>
                    <a:p>
                      <a:pPr algn="l" fontAlgn="b"/>
                      <a:endParaRPr lang="en-US" sz="1000" b="0" i="0" u="none" strike="noStrike" dirty="0">
                        <a:solidFill>
                          <a:srgbClr val="000000"/>
                        </a:solidFill>
                        <a:effectLst/>
                        <a:latin typeface="+mn-lt"/>
                      </a:endParaRPr>
                    </a:p>
                  </a:txBody>
                  <a:tcPr marL="9525" marR="9525" marT="9525" marB="0" anchor="b">
                    <a:solidFill>
                      <a:schemeClr val="bg1"/>
                    </a:solidFill>
                  </a:tcPr>
                </a:tc>
                <a:extLst>
                  <a:ext uri="{0D108BD9-81ED-4DB2-BD59-A6C34878D82A}">
                    <a16:rowId xmlns:a16="http://schemas.microsoft.com/office/drawing/2014/main" val="3229945434"/>
                  </a:ext>
                </a:extLst>
              </a:tr>
              <a:tr h="405424">
                <a:tc gridSpan="8">
                  <a:txBody>
                    <a:bodyPr/>
                    <a:lstStyle/>
                    <a:p>
                      <a:pPr algn="ctr" fontAlgn="b"/>
                      <a:endParaRPr lang="en-US" sz="1000" b="0" i="0" u="none" strike="noStrike" dirty="0">
                        <a:solidFill>
                          <a:srgbClr val="000000"/>
                        </a:solidFill>
                        <a:effectLst/>
                        <a:latin typeface="+mn-lt"/>
                      </a:endParaRPr>
                    </a:p>
                  </a:txBody>
                  <a:tcPr marL="9525" marR="9525" marT="9525" marB="0" anchor="b">
                    <a:solidFill>
                      <a:schemeClr val="bg1"/>
                    </a:solidFill>
                  </a:tcPr>
                </a:tc>
                <a:tc hMerge="1">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hMerge="1">
                  <a:txBody>
                    <a:bodyPr/>
                    <a:lstStyle/>
                    <a:p>
                      <a:endParaRPr lang="en-US"/>
                    </a:p>
                  </a:txBody>
                  <a:tcPr/>
                </a:tc>
                <a:tc hMerge="1">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hMerge="1">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hMerge="1">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hMerge="1">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hMerge="1">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367356542"/>
                  </a:ext>
                </a:extLst>
              </a:tr>
            </a:tbl>
          </a:graphicData>
        </a:graphic>
      </p:graphicFrame>
      <p:sp>
        <p:nvSpPr>
          <p:cNvPr id="4" name="AutoShape 2">
            <a:extLst>
              <a:ext uri="{FF2B5EF4-FFF2-40B4-BE49-F238E27FC236}">
                <a16:creationId xmlns:a16="http://schemas.microsoft.com/office/drawing/2014/main" id="{FC3F3178-67E6-01E7-8FA8-42DFC74830A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00DC2CD6-A82C-D1DB-6D95-FF0CA9C1B171}"/>
              </a:ext>
            </a:extLst>
          </p:cNvPr>
          <p:cNvSpPr txBox="1"/>
          <p:nvPr/>
        </p:nvSpPr>
        <p:spPr>
          <a:xfrm>
            <a:off x="556404" y="4533480"/>
            <a:ext cx="10588924" cy="553998"/>
          </a:xfrm>
          <a:prstGeom prst="rect">
            <a:avLst/>
          </a:prstGeom>
          <a:noFill/>
        </p:spPr>
        <p:txBody>
          <a:bodyPr wrap="square">
            <a:spAutoFit/>
          </a:bodyPr>
          <a:lstStyle/>
          <a:p>
            <a:r>
              <a:rPr lang="en-US" sz="1000" b="1" dirty="0"/>
              <a:t>*Reduced Model Factors </a:t>
            </a:r>
            <a:r>
              <a:rPr lang="en-US" sz="1000" dirty="0"/>
              <a:t>= Daily Stress, Loneliness, Moral Injury, Suicide Risk</a:t>
            </a:r>
          </a:p>
          <a:p>
            <a:r>
              <a:rPr lang="en-US" sz="1000" b="1" u="none" strike="noStrike" dirty="0">
                <a:solidFill>
                  <a:srgbClr val="000000"/>
                </a:solidFill>
                <a:effectLst/>
              </a:rPr>
              <a:t>**Confounding Factors </a:t>
            </a:r>
            <a:r>
              <a:rPr lang="en-US" sz="1000" u="none" strike="noStrike" dirty="0">
                <a:solidFill>
                  <a:srgbClr val="000000"/>
                </a:solidFill>
                <a:effectLst/>
              </a:rPr>
              <a:t>= Age, Gender, Race, and Income (Brown, 1995)</a:t>
            </a:r>
            <a:endParaRPr lang="en-US" sz="1000" b="1" i="0" u="none" strike="noStrike" dirty="0">
              <a:solidFill>
                <a:srgbClr val="000000"/>
              </a:solidFill>
              <a:effectLst/>
            </a:endParaRPr>
          </a:p>
          <a:p>
            <a:endParaRPr lang="en-US" sz="1000" dirty="0"/>
          </a:p>
        </p:txBody>
      </p:sp>
    </p:spTree>
    <p:extLst>
      <p:ext uri="{BB962C8B-B14F-4D97-AF65-F5344CB8AC3E}">
        <p14:creationId xmlns:p14="http://schemas.microsoft.com/office/powerpoint/2010/main" val="251723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6A840-0418-7E42-E43D-CBB39F57D71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DE577F7-D2BC-BED6-6499-D5114B7C02E6}"/>
              </a:ext>
            </a:extLst>
          </p:cNvPr>
          <p:cNvSpPr txBox="1"/>
          <p:nvPr/>
        </p:nvSpPr>
        <p:spPr>
          <a:xfrm>
            <a:off x="1215188" y="913181"/>
            <a:ext cx="10787626" cy="5570756"/>
          </a:xfrm>
          <a:prstGeom prst="rect">
            <a:avLst/>
          </a:prstGeom>
          <a:noFill/>
        </p:spPr>
        <p:txBody>
          <a:bodyPr wrap="square" lIns="91440" tIns="45720" rIns="91440" bIns="45720" anchor="t">
            <a:spAutoFit/>
          </a:bodyPr>
          <a:lstStyle/>
          <a:p>
            <a:r>
              <a:rPr lang="en-US" sz="2400" b="1" kern="1200" dirty="0">
                <a:effectLst/>
                <a:latin typeface="Calibri" panose="020F0502020204030204" pitchFamily="34" charset="0"/>
                <a:ea typeface="Calibri"/>
                <a:cs typeface="Calibri" panose="020F0502020204030204" pitchFamily="34" charset="0"/>
              </a:rPr>
              <a:t>H</a:t>
            </a:r>
            <a:r>
              <a:rPr lang="en-US" sz="2400" b="1" kern="1200" baseline="-25000" dirty="0">
                <a:effectLst/>
                <a:latin typeface="Calibri" panose="020F0502020204030204" pitchFamily="34" charset="0"/>
                <a:ea typeface="Calibri"/>
                <a:cs typeface="Calibri" panose="020F0502020204030204" pitchFamily="34" charset="0"/>
              </a:rPr>
              <a:t>o</a:t>
            </a:r>
            <a:r>
              <a:rPr lang="en-US" sz="2400" b="1" kern="1200" dirty="0">
                <a:effectLst/>
                <a:latin typeface="Calibri" panose="020F0502020204030204" pitchFamily="34" charset="0"/>
                <a:ea typeface="Calibri"/>
                <a:cs typeface="Calibri" panose="020F0502020204030204" pitchFamily="34" charset="0"/>
              </a:rPr>
              <a:t>:</a:t>
            </a:r>
            <a:r>
              <a:rPr lang="en-US" sz="2400" kern="1200" dirty="0">
                <a:effectLst/>
                <a:latin typeface="Calibri" panose="020F0502020204030204" pitchFamily="34" charset="0"/>
                <a:ea typeface="Calibri"/>
                <a:cs typeface="Calibri" panose="020F0502020204030204" pitchFamily="34" charset="0"/>
              </a:rPr>
              <a:t> Among veterans</a:t>
            </a:r>
            <a:r>
              <a:rPr lang="en-US" sz="2400" dirty="0">
                <a:latin typeface="Calibri" panose="020F0502020204030204" pitchFamily="34" charset="0"/>
                <a:ea typeface="Calibri"/>
                <a:cs typeface="Calibri" panose="020F0502020204030204" pitchFamily="34" charset="0"/>
              </a:rPr>
              <a:t>, the protective* do not buffer the risk factors** associated </a:t>
            </a:r>
            <a:r>
              <a:rPr lang="en-US" sz="2400" kern="1200" dirty="0">
                <a:effectLst/>
                <a:latin typeface="Calibri" panose="020F0502020204030204" pitchFamily="34" charset="0"/>
                <a:ea typeface="Calibri"/>
                <a:cs typeface="Calibri" panose="020F0502020204030204" pitchFamily="34" charset="0"/>
              </a:rPr>
              <a:t>with </a:t>
            </a:r>
            <a:r>
              <a:rPr lang="en-US" sz="2400" dirty="0">
                <a:latin typeface="Calibri" panose="020F0502020204030204" pitchFamily="34" charset="0"/>
                <a:ea typeface="Calibri"/>
                <a:cs typeface="Calibri" panose="020F0502020204030204" pitchFamily="34" charset="0"/>
              </a:rPr>
              <a:t>alcohol and drug abuse risk</a:t>
            </a:r>
            <a:r>
              <a:rPr lang="en-US" sz="2400" kern="1200" dirty="0">
                <a:effectLst/>
                <a:latin typeface="Calibri" panose="020F0502020204030204" pitchFamily="34" charset="0"/>
                <a:ea typeface="Calibri"/>
                <a:cs typeface="Calibri" panose="020F0502020204030204" pitchFamily="34" charset="0"/>
              </a:rPr>
              <a:t>.</a:t>
            </a:r>
          </a:p>
          <a:p>
            <a:endParaRPr lang="en-US" sz="2400" dirty="0">
              <a:latin typeface="Calibri" panose="020F0502020204030204" pitchFamily="34" charset="0"/>
              <a:ea typeface="Calibri"/>
              <a:cs typeface="Calibri" panose="020F0502020204030204" pitchFamily="34" charset="0"/>
            </a:endParaRPr>
          </a:p>
          <a:p>
            <a:r>
              <a:rPr lang="en-US" sz="2400" b="1" kern="1200" dirty="0">
                <a:effectLst/>
                <a:latin typeface="Calibri" panose="020F0502020204030204" pitchFamily="34" charset="0"/>
                <a:ea typeface="Calibri"/>
                <a:cs typeface="Calibri" panose="020F0502020204030204" pitchFamily="34" charset="0"/>
              </a:rPr>
              <a:t>H</a:t>
            </a:r>
            <a:r>
              <a:rPr lang="en-US" sz="2400" b="1" kern="1200" baseline="-25000" dirty="0">
                <a:effectLst/>
                <a:latin typeface="Calibri" panose="020F0502020204030204" pitchFamily="34" charset="0"/>
                <a:ea typeface="Calibri"/>
                <a:cs typeface="Calibri" panose="020F0502020204030204" pitchFamily="34" charset="0"/>
              </a:rPr>
              <a:t>a</a:t>
            </a:r>
            <a:r>
              <a:rPr lang="en-US" sz="2400" b="1" kern="1200" dirty="0">
                <a:effectLst/>
                <a:latin typeface="Calibri" panose="020F0502020204030204" pitchFamily="34" charset="0"/>
                <a:ea typeface="Calibri"/>
                <a:cs typeface="Calibri" panose="020F0502020204030204" pitchFamily="34" charset="0"/>
              </a:rPr>
              <a:t>:</a:t>
            </a:r>
            <a:r>
              <a:rPr lang="en-US" sz="2400" kern="1200" dirty="0">
                <a:effectLst/>
                <a:latin typeface="Calibri" panose="020F0502020204030204" pitchFamily="34" charset="0"/>
                <a:ea typeface="Calibri"/>
                <a:cs typeface="Calibri" panose="020F0502020204030204" pitchFamily="34" charset="0"/>
              </a:rPr>
              <a:t> Among veterans</a:t>
            </a:r>
            <a:r>
              <a:rPr lang="en-US" sz="2400" dirty="0">
                <a:latin typeface="Calibri" panose="020F0502020204030204" pitchFamily="34" charset="0"/>
                <a:ea typeface="Calibri"/>
                <a:cs typeface="Calibri" panose="020F0502020204030204" pitchFamily="34" charset="0"/>
              </a:rPr>
              <a:t>, the protective factors* do buffer the risk factors** associated </a:t>
            </a:r>
            <a:r>
              <a:rPr lang="en-US" sz="2400" kern="1200" dirty="0">
                <a:effectLst/>
                <a:latin typeface="Calibri" panose="020F0502020204030204" pitchFamily="34" charset="0"/>
                <a:ea typeface="Calibri"/>
                <a:cs typeface="Calibri" panose="020F0502020204030204" pitchFamily="34" charset="0"/>
              </a:rPr>
              <a:t>with </a:t>
            </a:r>
            <a:r>
              <a:rPr lang="en-US" sz="2400" dirty="0">
                <a:latin typeface="Calibri" panose="020F0502020204030204" pitchFamily="34" charset="0"/>
                <a:ea typeface="Calibri"/>
                <a:cs typeface="Calibri" panose="020F0502020204030204" pitchFamily="34" charset="0"/>
              </a:rPr>
              <a:t>alcohol and drug abuse risk</a:t>
            </a:r>
            <a:r>
              <a:rPr lang="en-US" sz="2400" kern="1200" dirty="0">
                <a:effectLst/>
                <a:latin typeface="Calibri" panose="020F0502020204030204" pitchFamily="34" charset="0"/>
                <a:ea typeface="Calibri"/>
                <a:cs typeface="Calibri" panose="020F0502020204030204" pitchFamily="34" charset="0"/>
              </a:rPr>
              <a:t>.</a:t>
            </a:r>
          </a:p>
          <a:p>
            <a:endParaRPr lang="en-US" sz="2400" dirty="0">
              <a:latin typeface="Calibri" panose="020F0502020204030204" pitchFamily="34" charset="0"/>
              <a:ea typeface="Calibri"/>
              <a:cs typeface="Calibri" panose="020F0502020204030204" pitchFamily="34" charset="0"/>
            </a:endParaRPr>
          </a:p>
          <a:p>
            <a:endParaRPr lang="en-US" sz="2400" kern="1200" dirty="0">
              <a:effectLst/>
              <a:latin typeface="Calibri" panose="020F0502020204030204" pitchFamily="34" charset="0"/>
              <a:ea typeface="Calibri"/>
              <a:cs typeface="Calibri" panose="020F0502020204030204" pitchFamily="34" charset="0"/>
            </a:endParaRPr>
          </a:p>
          <a:p>
            <a:endParaRPr lang="en-US" sz="2400" dirty="0">
              <a:latin typeface="Calibri" panose="020F0502020204030204" pitchFamily="34" charset="0"/>
              <a:ea typeface="Calibri"/>
              <a:cs typeface="Calibri" panose="020F0502020204030204" pitchFamily="34" charset="0"/>
            </a:endParaRPr>
          </a:p>
          <a:p>
            <a:endParaRPr lang="en-US" sz="2400" kern="1200" dirty="0">
              <a:effectLst/>
              <a:latin typeface="Calibri" panose="020F0502020204030204" pitchFamily="34" charset="0"/>
              <a:ea typeface="Calibri"/>
              <a:cs typeface="Calibri" panose="020F0502020204030204" pitchFamily="34" charset="0"/>
            </a:endParaRPr>
          </a:p>
          <a:p>
            <a:endParaRPr lang="en-US" sz="2400" dirty="0">
              <a:latin typeface="Calibri" panose="020F0502020204030204" pitchFamily="34" charset="0"/>
              <a:ea typeface="Calibri"/>
              <a:cs typeface="Calibri" panose="020F0502020204030204" pitchFamily="34" charset="0"/>
            </a:endParaRPr>
          </a:p>
          <a:p>
            <a:endParaRPr lang="en-US" sz="2400" kern="1200" dirty="0">
              <a:effectLst/>
              <a:latin typeface="Calibri" panose="020F0502020204030204" pitchFamily="34" charset="0"/>
              <a:ea typeface="Calibri"/>
              <a:cs typeface="Calibri" panose="020F0502020204030204" pitchFamily="34" charset="0"/>
            </a:endParaRPr>
          </a:p>
          <a:p>
            <a:endParaRPr lang="en-US" sz="2400" dirty="0">
              <a:latin typeface="Calibri" panose="020F0502020204030204" pitchFamily="34" charset="0"/>
              <a:ea typeface="Calibri"/>
              <a:cs typeface="Calibri" panose="020F0502020204030204" pitchFamily="34" charset="0"/>
            </a:endParaRPr>
          </a:p>
          <a:p>
            <a:endParaRPr lang="en-US" sz="2400" kern="1200" dirty="0">
              <a:effectLst/>
              <a:latin typeface="Calibri" panose="020F0502020204030204" pitchFamily="34" charset="0"/>
              <a:ea typeface="Calibri"/>
              <a:cs typeface="Calibri" panose="020F0502020204030204" pitchFamily="34" charset="0"/>
            </a:endParaRPr>
          </a:p>
          <a:p>
            <a:endParaRPr lang="en-US" sz="2400" kern="1200" dirty="0">
              <a:effectLst/>
              <a:latin typeface="Calibri" panose="020F0502020204030204" pitchFamily="34" charset="0"/>
              <a:ea typeface="Calibri"/>
              <a:cs typeface="Calibri" panose="020F0502020204030204" pitchFamily="34" charset="0"/>
            </a:endParaRPr>
          </a:p>
          <a:p>
            <a:r>
              <a:rPr lang="en-US" sz="1000" b="0" i="0" u="none" strike="noStrike" noProof="0" dirty="0">
                <a:solidFill>
                  <a:srgbClr val="000000"/>
                </a:solidFill>
                <a:effectLst/>
                <a:latin typeface="Calibri" panose="020F0502020204030204" pitchFamily="34" charset="0"/>
                <a:cs typeface="Calibri" panose="020F0502020204030204" pitchFamily="34" charset="0"/>
              </a:rPr>
              <a:t>*</a:t>
            </a:r>
            <a:r>
              <a:rPr lang="en-US" sz="1000" b="1" i="0" u="none" strike="noStrike" noProof="0" dirty="0">
                <a:solidFill>
                  <a:srgbClr val="000000"/>
                </a:solidFill>
                <a:effectLst/>
                <a:latin typeface="Calibri" panose="020F0502020204030204" pitchFamily="34" charset="0"/>
                <a:cs typeface="Calibri" panose="020F0502020204030204" pitchFamily="34" charset="0"/>
              </a:rPr>
              <a:t>Protective Factors </a:t>
            </a:r>
            <a:r>
              <a:rPr lang="en-US" sz="1000" i="0" u="none" strike="noStrike" noProof="0" dirty="0">
                <a:solidFill>
                  <a:srgbClr val="000000"/>
                </a:solidFill>
                <a:effectLst/>
                <a:latin typeface="Calibri" panose="020F0502020204030204" pitchFamily="34" charset="0"/>
                <a:cs typeface="Calibri" panose="020F0502020204030204" pitchFamily="34" charset="0"/>
              </a:rPr>
              <a:t>= </a:t>
            </a:r>
            <a:r>
              <a:rPr lang="en-US" sz="1000" b="0" i="0" u="none" strike="noStrike" noProof="0" dirty="0">
                <a:solidFill>
                  <a:srgbClr val="000000"/>
                </a:solidFill>
                <a:effectLst/>
                <a:latin typeface="Calibri" panose="020F0502020204030204" pitchFamily="34" charset="0"/>
                <a:cs typeface="Calibri" panose="020F0502020204030204" pitchFamily="34" charset="0"/>
              </a:rPr>
              <a:t>Calling and Purpose, Community Engagement, Help-Seeking Behaviors, Military Calling, Quality of Life, Public Service Motivation, and Overall Wellness.</a:t>
            </a:r>
          </a:p>
          <a:p>
            <a:r>
              <a:rPr lang="en-US" sz="1000" b="1" dirty="0">
                <a:solidFill>
                  <a:srgbClr val="000000"/>
                </a:solidFill>
                <a:latin typeface="Calibri" panose="020F0502020204030204" pitchFamily="34" charset="0"/>
                <a:cs typeface="Calibri" panose="020F0502020204030204" pitchFamily="34" charset="0"/>
              </a:rPr>
              <a:t>**Risk Factors</a:t>
            </a:r>
            <a:r>
              <a:rPr lang="en-US" sz="1000" dirty="0">
                <a:solidFill>
                  <a:srgbClr val="000000"/>
                </a:solidFill>
                <a:latin typeface="Calibri" panose="020F0502020204030204" pitchFamily="34" charset="0"/>
                <a:cs typeface="Calibri" panose="020F0502020204030204" pitchFamily="34" charset="0"/>
              </a:rPr>
              <a:t> = Combat Exposure, </a:t>
            </a:r>
            <a:r>
              <a:rPr lang="en-US" sz="1000" u="none" strike="noStrike" dirty="0">
                <a:effectLst/>
              </a:rPr>
              <a:t>Daily Stress, Loneliness, Moral Injury, Self-Stigmatization, Suicide Risk, and History of Traumatic Brain Injury</a:t>
            </a:r>
            <a:endParaRPr lang="en-US" sz="2400" b="1" kern="1200" dirty="0">
              <a:effectLst/>
              <a:latin typeface="+mn-lt"/>
              <a:ea typeface="Calibri"/>
              <a:cs typeface="Calibri"/>
            </a:endParaRPr>
          </a:p>
        </p:txBody>
      </p:sp>
      <p:sp>
        <p:nvSpPr>
          <p:cNvPr id="4" name="TextBox 3">
            <a:extLst>
              <a:ext uri="{FF2B5EF4-FFF2-40B4-BE49-F238E27FC236}">
                <a16:creationId xmlns:a16="http://schemas.microsoft.com/office/drawing/2014/main" id="{1670711F-691C-3BEF-4AB0-692E7B52A944}"/>
              </a:ext>
            </a:extLst>
          </p:cNvPr>
          <p:cNvSpPr txBox="1"/>
          <p:nvPr/>
        </p:nvSpPr>
        <p:spPr>
          <a:xfrm>
            <a:off x="0" y="0"/>
            <a:ext cx="12083969" cy="830997"/>
          </a:xfrm>
          <a:prstGeom prst="rect">
            <a:avLst/>
          </a:prstGeom>
          <a:solidFill>
            <a:srgbClr val="FF8300"/>
          </a:solidFill>
        </p:spPr>
        <p:txBody>
          <a:bodyPr wrap="square" lIns="91440" tIns="45720" rIns="91440" bIns="45720" rtlCol="0" anchor="t">
            <a:spAutoFit/>
          </a:bodyPr>
          <a:lstStyle/>
          <a:p>
            <a:pPr algn="ctr"/>
            <a:r>
              <a:rPr lang="en-US" sz="2400" b="1" dirty="0"/>
              <a:t>MULTIPLE LINEAR REGRESSION HYPOTHESIS</a:t>
            </a:r>
          </a:p>
          <a:p>
            <a:pPr algn="ctr"/>
            <a:r>
              <a:rPr lang="en-US" sz="2400" b="1" dirty="0"/>
              <a:t>Buffering Effect</a:t>
            </a:r>
          </a:p>
        </p:txBody>
      </p:sp>
    </p:spTree>
    <p:extLst>
      <p:ext uri="{BB962C8B-B14F-4D97-AF65-F5344CB8AC3E}">
        <p14:creationId xmlns:p14="http://schemas.microsoft.com/office/powerpoint/2010/main" val="8157537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7E7EF8-852A-D511-8616-BE945EF66C5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1077EEE-6DB0-B74F-9B77-B1D694631102}"/>
              </a:ext>
            </a:extLst>
          </p:cNvPr>
          <p:cNvSpPr txBox="1"/>
          <p:nvPr/>
        </p:nvSpPr>
        <p:spPr>
          <a:xfrm>
            <a:off x="0" y="-32219"/>
            <a:ext cx="12192000" cy="1200329"/>
          </a:xfrm>
          <a:prstGeom prst="rect">
            <a:avLst/>
          </a:prstGeom>
          <a:solidFill>
            <a:srgbClr val="FF8300"/>
          </a:solidFill>
        </p:spPr>
        <p:txBody>
          <a:bodyPr wrap="square" lIns="91440" tIns="45720" rIns="91440" bIns="45720" rtlCol="0" anchor="t">
            <a:spAutoFit/>
          </a:bodyPr>
          <a:lstStyle/>
          <a:p>
            <a:pPr algn="ctr"/>
            <a:r>
              <a:rPr lang="en-US" sz="2400" b="1" dirty="0">
                <a:ea typeface="+mn-lt"/>
                <a:cs typeface="+mn-lt"/>
              </a:rPr>
              <a:t>MULITPLE LINEAR REGRESSION </a:t>
            </a:r>
            <a:endParaRPr lang="en-US" sz="2400" dirty="0">
              <a:ea typeface="+mn-lt"/>
              <a:cs typeface="+mn-lt"/>
            </a:endParaRPr>
          </a:p>
          <a:p>
            <a:pPr algn="ctr"/>
            <a:r>
              <a:rPr lang="en-US" sz="2400" b="1" dirty="0">
                <a:ea typeface="+mn-lt"/>
                <a:cs typeface="+mn-lt"/>
              </a:rPr>
              <a:t>Regression Analysis for Reduced Model*</a:t>
            </a:r>
          </a:p>
          <a:p>
            <a:pPr algn="ctr"/>
            <a:r>
              <a:rPr lang="en-US" sz="2400" b="1" dirty="0">
                <a:ea typeface="+mn-lt"/>
                <a:cs typeface="+mn-lt"/>
              </a:rPr>
              <a:t>(adjusted for confounders**)</a:t>
            </a:r>
          </a:p>
        </p:txBody>
      </p:sp>
      <p:sp>
        <p:nvSpPr>
          <p:cNvPr id="4" name="TextBox 3">
            <a:extLst>
              <a:ext uri="{FF2B5EF4-FFF2-40B4-BE49-F238E27FC236}">
                <a16:creationId xmlns:a16="http://schemas.microsoft.com/office/drawing/2014/main" id="{06153FE9-5F77-EE74-63EE-371B7A4CABC2}"/>
              </a:ext>
            </a:extLst>
          </p:cNvPr>
          <p:cNvSpPr txBox="1"/>
          <p:nvPr/>
        </p:nvSpPr>
        <p:spPr>
          <a:xfrm>
            <a:off x="266620" y="1269471"/>
            <a:ext cx="11827313" cy="4893647"/>
          </a:xfrm>
          <a:prstGeom prst="rect">
            <a:avLst/>
          </a:prstGeom>
          <a:noFill/>
        </p:spPr>
        <p:txBody>
          <a:bodyPr wrap="square">
            <a:spAutoFit/>
          </a:bodyPr>
          <a:lstStyle/>
          <a:p>
            <a:pPr algn="ctr" fontAlgn="b"/>
            <a:r>
              <a:rPr lang="en-US" sz="2400" b="1" u="none" strike="noStrike" dirty="0">
                <a:solidFill>
                  <a:schemeClr val="tx1"/>
                </a:solidFill>
                <a:effectLst/>
                <a:latin typeface="Calibri" panose="020F0502020204030204" pitchFamily="34" charset="0"/>
                <a:cs typeface="Calibri" panose="020F0502020204030204" pitchFamily="34" charset="0"/>
              </a:rPr>
              <a:t>Interpretation Statements</a:t>
            </a:r>
          </a:p>
          <a:p>
            <a:pPr algn="ctr" fontAlgn="b"/>
            <a:endParaRPr lang="en-US" sz="2400" b="1" u="none" strike="noStrike" dirty="0">
              <a:solidFill>
                <a:schemeClr val="tx1"/>
              </a:solidFill>
              <a:effectLst/>
              <a:latin typeface="Calibri" panose="020F0502020204030204" pitchFamily="34" charset="0"/>
              <a:cs typeface="Calibri" panose="020F0502020204030204" pitchFamily="34" charset="0"/>
            </a:endParaRPr>
          </a:p>
          <a:p>
            <a:pPr marL="0" marR="0" lvl="0" algn="l">
              <a:spcBef>
                <a:spcPts val="0"/>
              </a:spcBef>
              <a:spcAft>
                <a:spcPts val="0"/>
              </a:spcAft>
              <a:buNone/>
            </a:pPr>
            <a:r>
              <a:rPr lang="en-US" sz="2400" b="0" i="0" u="none" strike="noStrike" noProof="0" dirty="0">
                <a:solidFill>
                  <a:srgbClr val="000000"/>
                </a:solidFill>
                <a:effectLst/>
                <a:latin typeface="Calibri" panose="020F0502020204030204" pitchFamily="34" charset="0"/>
                <a:cs typeface="Calibri" panose="020F0502020204030204" pitchFamily="34" charset="0"/>
              </a:rPr>
              <a:t>There is </a:t>
            </a:r>
            <a:r>
              <a:rPr lang="en-US" sz="2400" b="1" i="0" u="none" strike="noStrike" noProof="0" dirty="0">
                <a:solidFill>
                  <a:srgbClr val="000000"/>
                </a:solidFill>
                <a:effectLst/>
                <a:latin typeface="Calibri" panose="020F0502020204030204" pitchFamily="34" charset="0"/>
                <a:cs typeface="Calibri" panose="020F0502020204030204" pitchFamily="34" charset="0"/>
              </a:rPr>
              <a:t>a correlation </a:t>
            </a:r>
            <a:r>
              <a:rPr lang="en-US" sz="2400" b="0" i="0" u="none" strike="noStrike" noProof="0" dirty="0">
                <a:solidFill>
                  <a:srgbClr val="000000"/>
                </a:solidFill>
                <a:effectLst/>
                <a:latin typeface="Calibri" panose="020F0502020204030204" pitchFamily="34" charset="0"/>
                <a:cs typeface="Calibri" panose="020F0502020204030204" pitchFamily="34" charset="0"/>
              </a:rPr>
              <a:t>between Alcohol and Drug </a:t>
            </a:r>
            <a:r>
              <a:rPr lang="en-US" sz="2400" dirty="0">
                <a:solidFill>
                  <a:srgbClr val="000000"/>
                </a:solidFill>
                <a:latin typeface="Calibri" panose="020F0502020204030204" pitchFamily="34" charset="0"/>
                <a:cs typeface="Calibri" panose="020F0502020204030204" pitchFamily="34" charset="0"/>
              </a:rPr>
              <a:t>A</a:t>
            </a:r>
            <a:r>
              <a:rPr lang="en-US" sz="2400" b="0" i="0" u="none" strike="noStrike" noProof="0" dirty="0" err="1">
                <a:solidFill>
                  <a:srgbClr val="000000"/>
                </a:solidFill>
                <a:effectLst/>
                <a:latin typeface="Calibri" panose="020F0502020204030204" pitchFamily="34" charset="0"/>
                <a:cs typeface="Calibri" panose="020F0502020204030204" pitchFamily="34" charset="0"/>
              </a:rPr>
              <a:t>buse</a:t>
            </a:r>
            <a:r>
              <a:rPr lang="en-US" sz="2400" b="0" i="0" u="none" strike="noStrike" noProof="0" dirty="0">
                <a:solidFill>
                  <a:srgbClr val="000000"/>
                </a:solidFill>
                <a:effectLst/>
                <a:latin typeface="Calibri" panose="020F0502020204030204" pitchFamily="34" charset="0"/>
                <a:cs typeface="Calibri" panose="020F0502020204030204" pitchFamily="34" charset="0"/>
              </a:rPr>
              <a:t> Risk and</a:t>
            </a:r>
            <a:r>
              <a:rPr lang="en-US" sz="2400" u="none" strike="noStrike" dirty="0">
                <a:effectLst/>
                <a:latin typeface="Calibri" panose="020F0502020204030204" pitchFamily="34" charset="0"/>
                <a:cs typeface="Calibri" panose="020F0502020204030204" pitchFamily="34" charset="0"/>
              </a:rPr>
              <a:t> the reduced model factors  </a:t>
            </a:r>
            <a:r>
              <a:rPr lang="en-US" sz="2400" b="0" i="0" u="none" strike="noStrike" noProof="0" dirty="0">
                <a:solidFill>
                  <a:srgbClr val="000000"/>
                </a:solidFill>
                <a:effectLst/>
                <a:latin typeface="Calibri" panose="020F0502020204030204" pitchFamily="34" charset="0"/>
                <a:cs typeface="Calibri" panose="020F0502020204030204" pitchFamily="34" charset="0"/>
              </a:rPr>
              <a:t>(R = 0.5111). </a:t>
            </a:r>
          </a:p>
          <a:p>
            <a:pPr marL="0" marR="0" lvl="0" algn="l">
              <a:spcBef>
                <a:spcPts val="0"/>
              </a:spcBef>
              <a:spcAft>
                <a:spcPts val="0"/>
              </a:spcAft>
              <a:buNone/>
            </a:pPr>
            <a:endParaRPr lang="en-US" sz="2400" b="0" i="0" u="none" strike="noStrike" noProof="0" dirty="0">
              <a:solidFill>
                <a:srgbClr val="000000"/>
              </a:solidFill>
              <a:effectLst/>
              <a:latin typeface="Calibri" panose="020F0502020204030204" pitchFamily="34" charset="0"/>
              <a:cs typeface="Calibri" panose="020F0502020204030204" pitchFamily="34" charset="0"/>
            </a:endParaRPr>
          </a:p>
          <a:p>
            <a:pPr marL="0" marR="0" lvl="0" algn="l">
              <a:spcBef>
                <a:spcPts val="0"/>
              </a:spcBef>
              <a:spcAft>
                <a:spcPts val="0"/>
              </a:spcAft>
              <a:buNone/>
            </a:pPr>
            <a:r>
              <a:rPr lang="en-US" sz="2400" b="1" i="0" u="none" strike="noStrike" noProof="0" dirty="0">
                <a:solidFill>
                  <a:srgbClr val="000000"/>
                </a:solidFill>
                <a:effectLst/>
                <a:latin typeface="Calibri" panose="020F0502020204030204" pitchFamily="34" charset="0"/>
                <a:cs typeface="Calibri" panose="020F0502020204030204" pitchFamily="34" charset="0"/>
              </a:rPr>
              <a:t>26.0 % of the variance </a:t>
            </a:r>
            <a:r>
              <a:rPr lang="en-US" sz="2400" b="0" i="0" u="none" strike="noStrike" noProof="0" dirty="0">
                <a:solidFill>
                  <a:srgbClr val="000000"/>
                </a:solidFill>
                <a:effectLst/>
                <a:latin typeface="Calibri" panose="020F0502020204030204" pitchFamily="34" charset="0"/>
                <a:cs typeface="Calibri" panose="020F0502020204030204" pitchFamily="34" charset="0"/>
              </a:rPr>
              <a:t>in Alcohol and Drug Abuse Risk is explained </a:t>
            </a:r>
            <a:r>
              <a:rPr lang="en-US" sz="2400" u="none" strike="noStrike" dirty="0">
                <a:effectLst/>
                <a:latin typeface="Calibri" panose="020F0502020204030204" pitchFamily="34" charset="0"/>
                <a:cs typeface="Calibri" panose="020F0502020204030204" pitchFamily="34" charset="0"/>
              </a:rPr>
              <a:t>by the reduced model factors.</a:t>
            </a:r>
            <a:endParaRPr lang="en-US" sz="2400" b="0" i="0" u="none" strike="noStrike" noProof="0" dirty="0">
              <a:solidFill>
                <a:srgbClr val="000000"/>
              </a:solidFill>
              <a:effectLst/>
              <a:latin typeface="Calibri" panose="020F0502020204030204" pitchFamily="34" charset="0"/>
              <a:cs typeface="Calibri" panose="020F0502020204030204" pitchFamily="34" charset="0"/>
            </a:endParaRPr>
          </a:p>
          <a:p>
            <a:pPr algn="l" fontAlgn="b"/>
            <a:endParaRPr lang="en-US" sz="2400" dirty="0">
              <a:solidFill>
                <a:srgbClr val="000000"/>
              </a:solidFill>
              <a:latin typeface="Calibri" panose="020F0502020204030204" pitchFamily="34" charset="0"/>
              <a:cs typeface="Calibri" panose="020F0502020204030204" pitchFamily="34" charset="0"/>
            </a:endParaRPr>
          </a:p>
          <a:p>
            <a:pPr algn="l" fontAlgn="b"/>
            <a:r>
              <a:rPr lang="en-US" sz="2400" b="0" i="0" u="none" strike="noStrike" dirty="0">
                <a:solidFill>
                  <a:srgbClr val="000000"/>
                </a:solidFill>
                <a:effectLst/>
                <a:latin typeface="Calibri" panose="020F0502020204030204" pitchFamily="34" charset="0"/>
                <a:cs typeface="Calibri" panose="020F0502020204030204" pitchFamily="34" charset="0"/>
              </a:rPr>
              <a:t>The reduced model factors are </a:t>
            </a:r>
            <a:r>
              <a:rPr lang="en-US" sz="2400" b="1" i="0" u="none" strike="noStrike" dirty="0">
                <a:solidFill>
                  <a:srgbClr val="000000"/>
                </a:solidFill>
                <a:effectLst/>
                <a:latin typeface="Calibri" panose="020F0502020204030204" pitchFamily="34" charset="0"/>
                <a:cs typeface="Calibri" panose="020F0502020204030204" pitchFamily="34" charset="0"/>
              </a:rPr>
              <a:t>independently associated </a:t>
            </a:r>
            <a:r>
              <a:rPr lang="en-US" sz="2400" b="0" i="0" u="none" strike="noStrike" dirty="0">
                <a:solidFill>
                  <a:srgbClr val="000000"/>
                </a:solidFill>
                <a:effectLst/>
                <a:latin typeface="Calibri" panose="020F0502020204030204" pitchFamily="34" charset="0"/>
                <a:cs typeface="Calibri" panose="020F0502020204030204" pitchFamily="34" charset="0"/>
              </a:rPr>
              <a:t>with </a:t>
            </a:r>
            <a:r>
              <a:rPr lang="en-US" sz="2400" dirty="0">
                <a:solidFill>
                  <a:srgbClr val="000000"/>
                </a:solidFill>
                <a:latin typeface="Calibri" panose="020F0502020204030204" pitchFamily="34" charset="0"/>
                <a:cs typeface="Calibri" panose="020F0502020204030204" pitchFamily="34" charset="0"/>
              </a:rPr>
              <a:t>A</a:t>
            </a:r>
            <a:r>
              <a:rPr lang="en-US" sz="2400" b="0" i="0" u="none" strike="noStrike" dirty="0">
                <a:solidFill>
                  <a:srgbClr val="000000"/>
                </a:solidFill>
                <a:effectLst/>
                <a:latin typeface="Calibri" panose="020F0502020204030204" pitchFamily="34" charset="0"/>
                <a:cs typeface="Calibri" panose="020F0502020204030204" pitchFamily="34" charset="0"/>
              </a:rPr>
              <a:t>lcohol and Drug Abuse Risk</a:t>
            </a:r>
          </a:p>
          <a:p>
            <a:pPr algn="l" fontAlgn="b"/>
            <a:r>
              <a:rPr lang="en-US" sz="2400" b="0" i="0" u="none" strike="noStrike" dirty="0">
                <a:solidFill>
                  <a:srgbClr val="000000"/>
                </a:solidFill>
                <a:effectLst/>
                <a:latin typeface="Calibri" panose="020F0502020204030204" pitchFamily="34" charset="0"/>
                <a:cs typeface="Calibri" panose="020F0502020204030204" pitchFamily="34" charset="0"/>
              </a:rPr>
              <a:t>(p &lt; 0.001).</a:t>
            </a:r>
          </a:p>
          <a:p>
            <a:pPr algn="l" fontAlgn="b"/>
            <a:endParaRPr lang="en-US" sz="2400" dirty="0">
              <a:solidFill>
                <a:srgbClr val="000000"/>
              </a:solidFill>
              <a:latin typeface="Calibri" panose="020F0502020204030204" pitchFamily="34" charset="0"/>
              <a:cs typeface="Calibri" panose="020F0502020204030204" pitchFamily="34" charset="0"/>
            </a:endParaRPr>
          </a:p>
          <a:p>
            <a:pPr fontAlgn="b"/>
            <a:r>
              <a:rPr lang="en-US" sz="2400" dirty="0">
                <a:solidFill>
                  <a:srgbClr val="000000"/>
                </a:solidFill>
                <a:latin typeface="Calibri" panose="020F0502020204030204" pitchFamily="34" charset="0"/>
                <a:cs typeface="Calibri" panose="020F0502020204030204" pitchFamily="34" charset="0"/>
              </a:rPr>
              <a:t>Among all the reduced model factors, </a:t>
            </a:r>
            <a:r>
              <a:rPr lang="en-US" sz="2400" b="1" i="0" u="none" strike="noStrike" dirty="0">
                <a:solidFill>
                  <a:srgbClr val="000000"/>
                </a:solidFill>
                <a:effectLst/>
                <a:latin typeface="Calibri" panose="020F0502020204030204" pitchFamily="34" charset="0"/>
                <a:cs typeface="Calibri" panose="020F0502020204030204" pitchFamily="34" charset="0"/>
              </a:rPr>
              <a:t>Daily Stress </a:t>
            </a:r>
            <a:r>
              <a:rPr lang="en-US" sz="2400" b="0" i="0" u="none" strike="noStrike" dirty="0">
                <a:solidFill>
                  <a:srgbClr val="000000"/>
                </a:solidFill>
                <a:effectLst/>
                <a:latin typeface="Calibri" panose="020F0502020204030204" pitchFamily="34" charset="0"/>
                <a:cs typeface="Calibri" panose="020F0502020204030204" pitchFamily="34" charset="0"/>
              </a:rPr>
              <a:t>contributes the greatest to the variance (0.1341) to alcohol and drug abuse.</a:t>
            </a:r>
            <a:endParaRPr lang="en-US" sz="2400" b="0" i="0" u="none" strike="noStrike" dirty="0">
              <a:solidFill>
                <a:srgbClr val="000000"/>
              </a:solidFill>
              <a:effectLst/>
              <a:latin typeface="+mn-lt"/>
            </a:endParaRPr>
          </a:p>
        </p:txBody>
      </p:sp>
      <p:sp>
        <p:nvSpPr>
          <p:cNvPr id="3" name="TextBox 2">
            <a:extLst>
              <a:ext uri="{FF2B5EF4-FFF2-40B4-BE49-F238E27FC236}">
                <a16:creationId xmlns:a16="http://schemas.microsoft.com/office/drawing/2014/main" id="{2E953E3E-5178-EF69-2E71-2EFABC0370D0}"/>
              </a:ext>
            </a:extLst>
          </p:cNvPr>
          <p:cNvSpPr txBox="1"/>
          <p:nvPr/>
        </p:nvSpPr>
        <p:spPr>
          <a:xfrm>
            <a:off x="387390" y="6264479"/>
            <a:ext cx="4182555" cy="553998"/>
          </a:xfrm>
          <a:prstGeom prst="rect">
            <a:avLst/>
          </a:prstGeom>
          <a:noFill/>
        </p:spPr>
        <p:txBody>
          <a:bodyPr wrap="none" rtlCol="0">
            <a:spAutoFit/>
          </a:bodyPr>
          <a:lstStyle/>
          <a:p>
            <a:r>
              <a:rPr lang="en-US" sz="1000" b="1" dirty="0"/>
              <a:t>*Reduced Model Factors </a:t>
            </a:r>
            <a:r>
              <a:rPr lang="en-US" sz="1000" dirty="0"/>
              <a:t>= Daily Stress, Loneliness, Moral Injury, Suicide Risk</a:t>
            </a:r>
          </a:p>
          <a:p>
            <a:r>
              <a:rPr lang="en-US" sz="1000" b="1" u="none" strike="noStrike" dirty="0">
                <a:solidFill>
                  <a:srgbClr val="000000"/>
                </a:solidFill>
                <a:effectLst/>
              </a:rPr>
              <a:t>**Confounding Factors </a:t>
            </a:r>
            <a:r>
              <a:rPr lang="en-US" sz="1000" u="none" strike="noStrike" dirty="0">
                <a:solidFill>
                  <a:srgbClr val="000000"/>
                </a:solidFill>
                <a:effectLst/>
              </a:rPr>
              <a:t>= Age, Gender, Race, and Income (Brown, 1995)</a:t>
            </a:r>
            <a:endParaRPr lang="en-US" sz="1000" b="1" i="0" u="none" strike="noStrike" dirty="0">
              <a:solidFill>
                <a:srgbClr val="000000"/>
              </a:solidFill>
              <a:effectLst/>
            </a:endParaRPr>
          </a:p>
          <a:p>
            <a:endParaRPr lang="en-US" sz="1000" dirty="0"/>
          </a:p>
        </p:txBody>
      </p:sp>
    </p:spTree>
    <p:extLst>
      <p:ext uri="{BB962C8B-B14F-4D97-AF65-F5344CB8AC3E}">
        <p14:creationId xmlns:p14="http://schemas.microsoft.com/office/powerpoint/2010/main" val="34508561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030F5-F9E6-CC89-BC35-208223C471D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5692765-8E59-3908-8F1F-75213ECCA5E3}"/>
              </a:ext>
            </a:extLst>
          </p:cNvPr>
          <p:cNvSpPr txBox="1"/>
          <p:nvPr/>
        </p:nvSpPr>
        <p:spPr>
          <a:xfrm>
            <a:off x="0" y="-32219"/>
            <a:ext cx="12192000" cy="1200329"/>
          </a:xfrm>
          <a:prstGeom prst="rect">
            <a:avLst/>
          </a:prstGeom>
          <a:solidFill>
            <a:srgbClr val="FF8300"/>
          </a:solidFill>
        </p:spPr>
        <p:txBody>
          <a:bodyPr wrap="square" lIns="91440" tIns="45720" rIns="91440" bIns="45720" rtlCol="0" anchor="t">
            <a:spAutoFit/>
          </a:bodyPr>
          <a:lstStyle/>
          <a:p>
            <a:pPr algn="ctr"/>
            <a:r>
              <a:rPr lang="en-US" sz="2400" b="1" dirty="0">
                <a:ea typeface="+mn-lt"/>
                <a:cs typeface="+mn-lt"/>
              </a:rPr>
              <a:t>MULITPLE LINEAR REGRESSION </a:t>
            </a:r>
            <a:endParaRPr lang="en-US" sz="2400" dirty="0">
              <a:ea typeface="+mn-lt"/>
              <a:cs typeface="+mn-lt"/>
            </a:endParaRPr>
          </a:p>
          <a:p>
            <a:pPr algn="ctr"/>
            <a:r>
              <a:rPr lang="en-US" sz="2400" b="1" dirty="0">
                <a:ea typeface="+mn-lt"/>
                <a:cs typeface="+mn-lt"/>
              </a:rPr>
              <a:t>Regression Analysis Reduced Factors </a:t>
            </a:r>
          </a:p>
          <a:p>
            <a:pPr algn="ctr"/>
            <a:r>
              <a:rPr lang="en-US" sz="2400" b="1" dirty="0">
                <a:ea typeface="+mn-lt"/>
                <a:cs typeface="+mn-lt"/>
              </a:rPr>
              <a:t>(adjusted for confounders)</a:t>
            </a:r>
          </a:p>
        </p:txBody>
      </p:sp>
      <p:sp>
        <p:nvSpPr>
          <p:cNvPr id="4" name="TextBox 3">
            <a:extLst>
              <a:ext uri="{FF2B5EF4-FFF2-40B4-BE49-F238E27FC236}">
                <a16:creationId xmlns:a16="http://schemas.microsoft.com/office/drawing/2014/main" id="{31A8EF79-3375-B4CB-CE59-19FC386289F0}"/>
              </a:ext>
            </a:extLst>
          </p:cNvPr>
          <p:cNvSpPr txBox="1"/>
          <p:nvPr/>
        </p:nvSpPr>
        <p:spPr>
          <a:xfrm>
            <a:off x="466981" y="1158153"/>
            <a:ext cx="11457829" cy="4078039"/>
          </a:xfrm>
          <a:prstGeom prst="rect">
            <a:avLst/>
          </a:prstGeom>
          <a:noFill/>
        </p:spPr>
        <p:txBody>
          <a:bodyPr wrap="square">
            <a:spAutoFit/>
          </a:bodyPr>
          <a:lstStyle/>
          <a:p>
            <a:pPr algn="ctr" fontAlgn="b"/>
            <a:r>
              <a:rPr lang="en-US" sz="1850" b="1" u="none" strike="noStrike" dirty="0">
                <a:solidFill>
                  <a:schemeClr val="tx1"/>
                </a:solidFill>
                <a:effectLst/>
                <a:latin typeface="Calibri" panose="020F0502020204030204" pitchFamily="34" charset="0"/>
                <a:cs typeface="Calibri" panose="020F0502020204030204" pitchFamily="34" charset="0"/>
              </a:rPr>
              <a:t>Interpretation Statements</a:t>
            </a:r>
          </a:p>
          <a:p>
            <a:pPr algn="ctr" fontAlgn="b"/>
            <a:endParaRPr lang="en-US" sz="1850" b="1" u="none" strike="noStrike" dirty="0">
              <a:solidFill>
                <a:schemeClr val="tx1"/>
              </a:solidFill>
              <a:effectLst/>
              <a:latin typeface="Calibri" panose="020F0502020204030204" pitchFamily="34" charset="0"/>
              <a:cs typeface="Calibri" panose="020F0502020204030204" pitchFamily="34" charset="0"/>
            </a:endParaRPr>
          </a:p>
          <a:p>
            <a:pPr fontAlgn="b"/>
            <a:endParaRPr lang="en-US" sz="1850" dirty="0">
              <a:solidFill>
                <a:srgbClr val="000000"/>
              </a:solidFill>
              <a:latin typeface="Calibri" panose="020F0502020204030204" pitchFamily="34" charset="0"/>
              <a:cs typeface="Calibri" panose="020F0502020204030204" pitchFamily="34" charset="0"/>
            </a:endParaRPr>
          </a:p>
          <a:p>
            <a:pPr fontAlgn="b"/>
            <a:r>
              <a:rPr lang="en-US" sz="1850" dirty="0">
                <a:solidFill>
                  <a:srgbClr val="000000"/>
                </a:solidFill>
                <a:latin typeface="Calibri" panose="020F0502020204030204" pitchFamily="34" charset="0"/>
                <a:cs typeface="Calibri" panose="020F0502020204030204" pitchFamily="34" charset="0"/>
              </a:rPr>
              <a:t>After adjusting for </a:t>
            </a:r>
            <a:r>
              <a:rPr lang="en-US" sz="1850" u="none" strike="noStrike" dirty="0">
                <a:effectLst/>
                <a:latin typeface="Calibri" panose="020F0502020204030204" pitchFamily="34" charset="0"/>
                <a:cs typeface="Calibri" panose="020F0502020204030204" pitchFamily="34" charset="0"/>
              </a:rPr>
              <a:t>Loneliness, Moral Injury, and Suicide Risk, </a:t>
            </a:r>
            <a:r>
              <a:rPr lang="en-US" sz="1850" b="1" u="none" strike="noStrike" dirty="0">
                <a:effectLst/>
                <a:latin typeface="Calibri" panose="020F0502020204030204" pitchFamily="34" charset="0"/>
                <a:cs typeface="Calibri" panose="020F0502020204030204" pitchFamily="34" charset="0"/>
              </a:rPr>
              <a:t>Daily Stress is significantly associated </a:t>
            </a:r>
            <a:r>
              <a:rPr lang="en-US" sz="1850" u="none" strike="noStrike" dirty="0">
                <a:effectLst/>
                <a:latin typeface="Calibri" panose="020F0502020204030204" pitchFamily="34" charset="0"/>
                <a:cs typeface="Calibri" panose="020F0502020204030204" pitchFamily="34" charset="0"/>
              </a:rPr>
              <a:t>with Alcohol and Drug Risk Abuse (p </a:t>
            </a:r>
            <a:r>
              <a:rPr lang="en-US" sz="1850" dirty="0">
                <a:latin typeface="Calibri" panose="020F0502020204030204" pitchFamily="34" charset="0"/>
                <a:cs typeface="Calibri" panose="020F0502020204030204" pitchFamily="34" charset="0"/>
              </a:rPr>
              <a:t>&lt; 0.001</a:t>
            </a:r>
            <a:r>
              <a:rPr lang="en-US" sz="1850" u="none" strike="noStrike" dirty="0">
                <a:effectLst/>
                <a:latin typeface="Calibri" panose="020F0502020204030204" pitchFamily="34" charset="0"/>
                <a:cs typeface="Calibri" panose="020F0502020204030204" pitchFamily="34" charset="0"/>
              </a:rPr>
              <a:t>).</a:t>
            </a:r>
          </a:p>
          <a:p>
            <a:pPr fontAlgn="b"/>
            <a:endParaRPr lang="en-US" sz="1850" dirty="0">
              <a:solidFill>
                <a:srgbClr val="000000"/>
              </a:solidFill>
              <a:latin typeface="Calibri" panose="020F0502020204030204" pitchFamily="34" charset="0"/>
              <a:cs typeface="Calibri" panose="020F0502020204030204" pitchFamily="34" charset="0"/>
            </a:endParaRPr>
          </a:p>
          <a:p>
            <a:pPr fontAlgn="b"/>
            <a:r>
              <a:rPr lang="en-US" sz="1850" dirty="0">
                <a:solidFill>
                  <a:srgbClr val="000000"/>
                </a:solidFill>
                <a:latin typeface="Calibri" panose="020F0502020204030204" pitchFamily="34" charset="0"/>
                <a:cs typeface="Calibri" panose="020F0502020204030204" pitchFamily="34" charset="0"/>
              </a:rPr>
              <a:t>After adjusting for </a:t>
            </a:r>
            <a:r>
              <a:rPr lang="en-US" sz="1850" u="none" strike="noStrike" dirty="0">
                <a:effectLst/>
                <a:latin typeface="Calibri" panose="020F0502020204030204" pitchFamily="34" charset="0"/>
                <a:cs typeface="Calibri" panose="020F0502020204030204" pitchFamily="34" charset="0"/>
              </a:rPr>
              <a:t>Daily Stress, Moral Injury, and Suicide Risk, </a:t>
            </a:r>
            <a:r>
              <a:rPr lang="en-US" sz="1850" b="1" u="none" strike="noStrike" dirty="0">
                <a:effectLst/>
                <a:latin typeface="Calibri" panose="020F0502020204030204" pitchFamily="34" charset="0"/>
                <a:cs typeface="Calibri" panose="020F0502020204030204" pitchFamily="34" charset="0"/>
              </a:rPr>
              <a:t>Loneliness is significantly associated </a:t>
            </a:r>
            <a:r>
              <a:rPr lang="en-US" sz="1850" u="none" strike="noStrike" dirty="0">
                <a:effectLst/>
                <a:latin typeface="Calibri" panose="020F0502020204030204" pitchFamily="34" charset="0"/>
                <a:cs typeface="Calibri" panose="020F0502020204030204" pitchFamily="34" charset="0"/>
              </a:rPr>
              <a:t>with Alcohol and Drug Risk Abuse (p =</a:t>
            </a:r>
            <a:r>
              <a:rPr lang="en-US" sz="1850" dirty="0">
                <a:latin typeface="Calibri" panose="020F0502020204030204" pitchFamily="34" charset="0"/>
                <a:cs typeface="Calibri" panose="020F0502020204030204" pitchFamily="34" charset="0"/>
              </a:rPr>
              <a:t> 0.006</a:t>
            </a:r>
            <a:r>
              <a:rPr lang="en-US" sz="1850" u="none" strike="noStrike" dirty="0">
                <a:effectLst/>
                <a:latin typeface="Calibri" panose="020F0502020204030204" pitchFamily="34" charset="0"/>
                <a:cs typeface="Calibri" panose="020F0502020204030204" pitchFamily="34" charset="0"/>
              </a:rPr>
              <a:t>).</a:t>
            </a:r>
          </a:p>
          <a:p>
            <a:pPr fontAlgn="b"/>
            <a:endParaRPr lang="en-US" sz="1850" dirty="0">
              <a:solidFill>
                <a:srgbClr val="000000"/>
              </a:solidFill>
              <a:latin typeface="Calibri" panose="020F0502020204030204" pitchFamily="34" charset="0"/>
              <a:cs typeface="Calibri" panose="020F0502020204030204" pitchFamily="34" charset="0"/>
            </a:endParaRPr>
          </a:p>
          <a:p>
            <a:pPr fontAlgn="b"/>
            <a:r>
              <a:rPr lang="en-US" sz="1850" dirty="0">
                <a:solidFill>
                  <a:srgbClr val="000000"/>
                </a:solidFill>
                <a:latin typeface="Calibri" panose="020F0502020204030204" pitchFamily="34" charset="0"/>
                <a:cs typeface="Calibri" panose="020F0502020204030204" pitchFamily="34" charset="0"/>
              </a:rPr>
              <a:t>After adjusting for </a:t>
            </a:r>
            <a:r>
              <a:rPr lang="en-US" sz="1850" u="none" strike="noStrike" dirty="0">
                <a:effectLst/>
                <a:latin typeface="Calibri" panose="020F0502020204030204" pitchFamily="34" charset="0"/>
                <a:cs typeface="Calibri" panose="020F0502020204030204" pitchFamily="34" charset="0"/>
              </a:rPr>
              <a:t>Daily Stress, Loneliness, and Suicide Risk, </a:t>
            </a:r>
            <a:r>
              <a:rPr lang="en-US" sz="1850" b="1" u="none" strike="noStrike" dirty="0">
                <a:effectLst/>
                <a:latin typeface="Calibri" panose="020F0502020204030204" pitchFamily="34" charset="0"/>
                <a:cs typeface="Calibri" panose="020F0502020204030204" pitchFamily="34" charset="0"/>
              </a:rPr>
              <a:t>Moral Injury is significantly associated </a:t>
            </a:r>
            <a:r>
              <a:rPr lang="en-US" sz="1850" u="none" strike="noStrike" dirty="0">
                <a:effectLst/>
                <a:latin typeface="Calibri" panose="020F0502020204030204" pitchFamily="34" charset="0"/>
                <a:cs typeface="Calibri" panose="020F0502020204030204" pitchFamily="34" charset="0"/>
              </a:rPr>
              <a:t>with Alcohol and Drug Risk Abuse (p </a:t>
            </a:r>
            <a:r>
              <a:rPr lang="en-US" sz="1850" dirty="0">
                <a:latin typeface="Calibri" panose="020F0502020204030204" pitchFamily="34" charset="0"/>
                <a:cs typeface="Calibri" panose="020F0502020204030204" pitchFamily="34" charset="0"/>
              </a:rPr>
              <a:t>&lt; 0.001</a:t>
            </a:r>
            <a:r>
              <a:rPr lang="en-US" sz="1850" u="none" strike="noStrike" dirty="0">
                <a:effectLst/>
                <a:latin typeface="Calibri" panose="020F0502020204030204" pitchFamily="34" charset="0"/>
                <a:cs typeface="Calibri" panose="020F0502020204030204" pitchFamily="34" charset="0"/>
              </a:rPr>
              <a:t>).</a:t>
            </a:r>
          </a:p>
          <a:p>
            <a:pPr fontAlgn="b"/>
            <a:endParaRPr lang="en-US" sz="1850" dirty="0">
              <a:solidFill>
                <a:srgbClr val="000000"/>
              </a:solidFill>
              <a:latin typeface="Calibri" panose="020F0502020204030204" pitchFamily="34" charset="0"/>
              <a:cs typeface="Calibri" panose="020F0502020204030204" pitchFamily="34" charset="0"/>
            </a:endParaRPr>
          </a:p>
          <a:p>
            <a:pPr fontAlgn="b"/>
            <a:r>
              <a:rPr lang="en-US" sz="1850" dirty="0">
                <a:solidFill>
                  <a:srgbClr val="000000"/>
                </a:solidFill>
                <a:latin typeface="Calibri" panose="020F0502020204030204" pitchFamily="34" charset="0"/>
                <a:cs typeface="Calibri" panose="020F0502020204030204" pitchFamily="34" charset="0"/>
              </a:rPr>
              <a:t>After adjusting for </a:t>
            </a:r>
            <a:r>
              <a:rPr lang="en-US" sz="1850" u="none" strike="noStrike" dirty="0">
                <a:effectLst/>
                <a:latin typeface="Calibri" panose="020F0502020204030204" pitchFamily="34" charset="0"/>
                <a:cs typeface="Calibri" panose="020F0502020204030204" pitchFamily="34" charset="0"/>
              </a:rPr>
              <a:t>Daily Stress, Loneliness, and Moral Injury, </a:t>
            </a:r>
            <a:r>
              <a:rPr lang="en-US" sz="1850" b="1" u="none" strike="noStrike" dirty="0">
                <a:effectLst/>
                <a:latin typeface="Calibri" panose="020F0502020204030204" pitchFamily="34" charset="0"/>
                <a:cs typeface="Calibri" panose="020F0502020204030204" pitchFamily="34" charset="0"/>
              </a:rPr>
              <a:t>Suicide Risk is significantly associated </a:t>
            </a:r>
            <a:r>
              <a:rPr lang="en-US" sz="1850" u="none" strike="noStrike" dirty="0">
                <a:effectLst/>
                <a:latin typeface="Calibri" panose="020F0502020204030204" pitchFamily="34" charset="0"/>
                <a:cs typeface="Calibri" panose="020F0502020204030204" pitchFamily="34" charset="0"/>
              </a:rPr>
              <a:t>with Alcohol and Drug Risk Abuse (p </a:t>
            </a:r>
            <a:r>
              <a:rPr lang="en-US" sz="1850" dirty="0">
                <a:latin typeface="Calibri" panose="020F0502020204030204" pitchFamily="34" charset="0"/>
                <a:cs typeface="Calibri" panose="020F0502020204030204" pitchFamily="34" charset="0"/>
              </a:rPr>
              <a:t>&lt; 0.001).</a:t>
            </a:r>
            <a:endParaRPr lang="en-US" sz="185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999330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B99D5-C9DA-599A-CB97-4973100D8F8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418115B-9157-F745-FDF2-AB5BE007EBB9}"/>
              </a:ext>
            </a:extLst>
          </p:cNvPr>
          <p:cNvSpPr txBox="1"/>
          <p:nvPr/>
        </p:nvSpPr>
        <p:spPr>
          <a:xfrm>
            <a:off x="0" y="0"/>
            <a:ext cx="12192000" cy="461665"/>
          </a:xfrm>
          <a:prstGeom prst="rect">
            <a:avLst/>
          </a:prstGeom>
          <a:solidFill>
            <a:srgbClr val="FF8300"/>
          </a:solidFill>
        </p:spPr>
        <p:txBody>
          <a:bodyPr wrap="square" lIns="91440" tIns="45720" rIns="91440" bIns="45720" rtlCol="0" anchor="t">
            <a:spAutoFit/>
          </a:bodyPr>
          <a:lstStyle/>
          <a:p>
            <a:pPr algn="ctr"/>
            <a:r>
              <a:rPr lang="en-US" sz="2400" b="1" dirty="0">
                <a:ea typeface="+mn-lt"/>
                <a:cs typeface="+mn-lt"/>
              </a:rPr>
              <a:t>MULITPLE LINEAR REGRESSION SUMMARY TABLES</a:t>
            </a:r>
            <a:endParaRPr lang="en-US" sz="2400" dirty="0">
              <a:ea typeface="+mn-lt"/>
              <a:cs typeface="+mn-lt"/>
            </a:endParaRPr>
          </a:p>
        </p:txBody>
      </p:sp>
      <p:graphicFrame>
        <p:nvGraphicFramePr>
          <p:cNvPr id="3" name="Table 2">
            <a:extLst>
              <a:ext uri="{FF2B5EF4-FFF2-40B4-BE49-F238E27FC236}">
                <a16:creationId xmlns:a16="http://schemas.microsoft.com/office/drawing/2014/main" id="{79AE8A2A-00F6-74E8-E43D-A781E5597E9E}"/>
              </a:ext>
            </a:extLst>
          </p:cNvPr>
          <p:cNvGraphicFramePr>
            <a:graphicFrameLocks noGrp="1"/>
          </p:cNvGraphicFramePr>
          <p:nvPr>
            <p:extLst>
              <p:ext uri="{D42A27DB-BD31-4B8C-83A1-F6EECF244321}">
                <p14:modId xmlns:p14="http://schemas.microsoft.com/office/powerpoint/2010/main" val="3245799611"/>
              </p:ext>
            </p:extLst>
          </p:nvPr>
        </p:nvGraphicFramePr>
        <p:xfrm>
          <a:off x="472660" y="625391"/>
          <a:ext cx="11374782" cy="3104514"/>
        </p:xfrm>
        <a:graphic>
          <a:graphicData uri="http://schemas.openxmlformats.org/drawingml/2006/table">
            <a:tbl>
              <a:tblPr>
                <a:tableStyleId>{5C22544A-7EE6-4342-B048-85BDC9FD1C3A}</a:tableStyleId>
              </a:tblPr>
              <a:tblGrid>
                <a:gridCol w="2890742">
                  <a:extLst>
                    <a:ext uri="{9D8B030D-6E8A-4147-A177-3AD203B41FA5}">
                      <a16:colId xmlns:a16="http://schemas.microsoft.com/office/drawing/2014/main" val="884575010"/>
                    </a:ext>
                  </a:extLst>
                </a:gridCol>
                <a:gridCol w="1526650">
                  <a:extLst>
                    <a:ext uri="{9D8B030D-6E8A-4147-A177-3AD203B41FA5}">
                      <a16:colId xmlns:a16="http://schemas.microsoft.com/office/drawing/2014/main" val="3568908494"/>
                    </a:ext>
                  </a:extLst>
                </a:gridCol>
                <a:gridCol w="2552369">
                  <a:extLst>
                    <a:ext uri="{9D8B030D-6E8A-4147-A177-3AD203B41FA5}">
                      <a16:colId xmlns:a16="http://schemas.microsoft.com/office/drawing/2014/main" val="3183591576"/>
                    </a:ext>
                  </a:extLst>
                </a:gridCol>
                <a:gridCol w="477461">
                  <a:extLst>
                    <a:ext uri="{9D8B030D-6E8A-4147-A177-3AD203B41FA5}">
                      <a16:colId xmlns:a16="http://schemas.microsoft.com/office/drawing/2014/main" val="3068316773"/>
                    </a:ext>
                  </a:extLst>
                </a:gridCol>
                <a:gridCol w="1963780">
                  <a:extLst>
                    <a:ext uri="{9D8B030D-6E8A-4147-A177-3AD203B41FA5}">
                      <a16:colId xmlns:a16="http://schemas.microsoft.com/office/drawing/2014/main" val="3069497343"/>
                    </a:ext>
                  </a:extLst>
                </a:gridCol>
                <a:gridCol w="1963780">
                  <a:extLst>
                    <a:ext uri="{9D8B030D-6E8A-4147-A177-3AD203B41FA5}">
                      <a16:colId xmlns:a16="http://schemas.microsoft.com/office/drawing/2014/main" val="1012767619"/>
                    </a:ext>
                  </a:extLst>
                </a:gridCol>
              </a:tblGrid>
              <a:tr h="466504">
                <a:tc gridSpan="6">
                  <a:txBody>
                    <a:bodyPr/>
                    <a:lstStyle/>
                    <a:p>
                      <a:pPr algn="l" fontAlgn="b"/>
                      <a:r>
                        <a:rPr lang="en-US" sz="1400" b="1" u="none" strike="noStrike" dirty="0">
                          <a:effectLst/>
                        </a:rPr>
                        <a:t>Table 13 Reduced Factors Independently Associated with Alcohol and Drug Abuse Risk using Cohen Convention among Veterans in The 2022 Military Health and Well-Being Project from ICPSR Michigan (N=1,495) (adjusted for confounders) </a:t>
                      </a:r>
                    </a:p>
                    <a:p>
                      <a:pPr algn="l" fontAlgn="b"/>
                      <a:endParaRPr lang="en-US" sz="10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hMerge="1">
                  <a:txBody>
                    <a:bodyPr/>
                    <a:lstStyle/>
                    <a:p>
                      <a:pPr algn="l" fontAlgn="b"/>
                      <a:endParaRPr lang="en-US" sz="24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hMerge="1">
                  <a:txBody>
                    <a:bodyPr/>
                    <a:lstStyle/>
                    <a:p>
                      <a:endParaRPr lang="en-US"/>
                    </a:p>
                  </a:txBody>
                  <a:tcPr/>
                </a:tc>
                <a:tc hMerge="1">
                  <a:txBody>
                    <a:bodyPr/>
                    <a:lstStyle/>
                    <a:p>
                      <a:pPr algn="l" fontAlgn="b"/>
                      <a:endParaRPr lang="en-US" sz="10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hMerge="1">
                  <a:txBody>
                    <a:bodyPr/>
                    <a:lstStyle/>
                    <a:p>
                      <a:pPr algn="l" fontAlgn="b"/>
                      <a:endParaRPr lang="en-US" sz="10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hMerge="1">
                  <a:txBody>
                    <a:bodyPr/>
                    <a:lstStyle/>
                    <a:p>
                      <a:pPr algn="l" fontAlgn="b"/>
                      <a:endParaRPr lang="en-US" sz="10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4056487411"/>
                  </a:ext>
                </a:extLst>
              </a:tr>
              <a:tr h="239607">
                <a:tc>
                  <a:txBody>
                    <a:bodyPr/>
                    <a:lstStyle/>
                    <a:p>
                      <a:pPr algn="ctr" fontAlgn="b"/>
                      <a:r>
                        <a:rPr lang="en-US" sz="1400" u="none" strike="noStrike" dirty="0">
                          <a:solidFill>
                            <a:schemeClr val="bg1"/>
                          </a:solidFill>
                          <a:effectLst/>
                        </a:rPr>
                        <a:t>Measures</a:t>
                      </a:r>
                      <a:endParaRPr lang="en-US" sz="14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tc>
                  <a:txBody>
                    <a:bodyPr/>
                    <a:lstStyle/>
                    <a:p>
                      <a:pPr algn="ctr" fontAlgn="b"/>
                      <a:r>
                        <a:rPr lang="en-US" sz="1400" u="none" strike="noStrike" dirty="0">
                          <a:solidFill>
                            <a:schemeClr val="bg1"/>
                          </a:solidFill>
                          <a:effectLst/>
                        </a:rPr>
                        <a:t>Effect Size</a:t>
                      </a:r>
                      <a:endParaRPr lang="en-US" sz="14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tc>
                  <a:txBody>
                    <a:bodyPr/>
                    <a:lstStyle/>
                    <a:p>
                      <a:pPr algn="ctr" fontAlgn="b"/>
                      <a:r>
                        <a:rPr lang="en-US" sz="1400" b="1" i="0" u="none" strike="noStrike" dirty="0">
                          <a:solidFill>
                            <a:schemeClr val="bg1"/>
                          </a:solidFill>
                          <a:effectLst/>
                          <a:latin typeface="Avenir Next Regular" panose="020B0503020202020204" pitchFamily="34" charset="0"/>
                        </a:rPr>
                        <a:t>Cohen Convention</a:t>
                      </a:r>
                    </a:p>
                  </a:txBody>
                  <a:tcPr marL="9525" marR="9525" marT="9525" marB="0" anchor="b">
                    <a:solidFill>
                      <a:schemeClr val="tx1">
                        <a:lumMod val="95000"/>
                        <a:lumOff val="5000"/>
                      </a:schemeClr>
                    </a:solidFill>
                  </a:tcPr>
                </a:tc>
                <a:tc>
                  <a:txBody>
                    <a:bodyPr/>
                    <a:lstStyle/>
                    <a:p>
                      <a:pPr algn="ctr" fontAlgn="b"/>
                      <a:endParaRPr lang="en-US" sz="1400" b="1" i="0" u="none" strike="noStrike" dirty="0">
                        <a:solidFill>
                          <a:schemeClr val="bg1"/>
                        </a:solidFill>
                        <a:effectLst/>
                        <a:latin typeface="Avenir Next Regular" panose="020B0503020202020204" pitchFamily="34" charset="0"/>
                      </a:endParaRPr>
                    </a:p>
                  </a:txBody>
                  <a:tcPr marL="9525" marR="9525" marT="9525" marB="0" anchor="b">
                    <a:solidFill>
                      <a:schemeClr val="bg1"/>
                    </a:solidFill>
                  </a:tcPr>
                </a:tc>
                <a:tc>
                  <a:txBody>
                    <a:bodyPr/>
                    <a:lstStyle/>
                    <a:p>
                      <a:pPr algn="ctr" fontAlgn="b"/>
                      <a:endParaRPr lang="en-US" sz="1000" b="1" i="0" u="none" strike="noStrike" dirty="0">
                        <a:solidFill>
                          <a:schemeClr val="bg1"/>
                        </a:solidFill>
                        <a:effectLst/>
                        <a:latin typeface="Avenir Next Regular" panose="020B0503020202020204" pitchFamily="34" charset="0"/>
                      </a:endParaRPr>
                    </a:p>
                  </a:txBody>
                  <a:tcPr marL="9525" marR="9525" marT="9525" marB="0" anchor="b">
                    <a:solidFill>
                      <a:schemeClr val="bg1"/>
                    </a:solidFill>
                  </a:tcPr>
                </a:tc>
                <a:tc>
                  <a:txBody>
                    <a:bodyPr/>
                    <a:lstStyle/>
                    <a:p>
                      <a:pPr algn="ctr" fontAlgn="b"/>
                      <a:endParaRPr lang="en-US" sz="1000" b="1" i="0" u="none" strike="noStrike" dirty="0">
                        <a:solidFill>
                          <a:schemeClr val="bg1"/>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594401675"/>
                  </a:ext>
                </a:extLst>
              </a:tr>
              <a:tr h="239607">
                <a:tc>
                  <a:txBody>
                    <a:bodyPr/>
                    <a:lstStyle/>
                    <a:p>
                      <a:pPr algn="r" fontAlgn="b"/>
                      <a:r>
                        <a:rPr lang="en-US" sz="1400" b="1" u="none" strike="noStrike" dirty="0">
                          <a:effectLst/>
                        </a:rPr>
                        <a:t>Constant</a:t>
                      </a:r>
                      <a:endParaRPr lang="en-US" sz="14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400" u="none" strike="noStrike" dirty="0">
                          <a:solidFill>
                            <a:schemeClr val="tx1"/>
                          </a:solidFill>
                          <a:effectLst/>
                          <a:latin typeface="+mn-lt"/>
                        </a:rPr>
                        <a:t>0.204</a:t>
                      </a:r>
                      <a:endParaRPr lang="en-US" sz="14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r>
                        <a:rPr lang="en-US" sz="1400" b="0" i="0" u="none" strike="noStrike" dirty="0">
                          <a:solidFill>
                            <a:schemeClr val="tx1"/>
                          </a:solidFill>
                          <a:effectLst/>
                          <a:highlight>
                            <a:srgbClr val="FFFF00"/>
                          </a:highlight>
                          <a:latin typeface="+mn-lt"/>
                        </a:rPr>
                        <a:t>Medium</a:t>
                      </a:r>
                    </a:p>
                  </a:txBody>
                  <a:tcPr marL="9525" marR="9525" marT="9525" marB="0" anchor="b">
                    <a:solidFill>
                      <a:schemeClr val="bg1"/>
                    </a:solidFill>
                  </a:tcPr>
                </a:tc>
                <a:tc>
                  <a:txBody>
                    <a:bodyPr/>
                    <a:lstStyle/>
                    <a:p>
                      <a:pPr algn="r" fontAlgn="b"/>
                      <a:endParaRPr lang="en-US" sz="1400" b="0" i="0" u="none" strike="noStrike" dirty="0">
                        <a:solidFill>
                          <a:schemeClr val="tx1"/>
                        </a:solidFill>
                        <a:effectLst/>
                        <a:highlight>
                          <a:srgbClr val="FFFF00"/>
                        </a:highlight>
                        <a:latin typeface="+mn-lt"/>
                      </a:endParaRPr>
                    </a:p>
                  </a:txBody>
                  <a:tcPr marL="9525" marR="9525" marT="9525" marB="0" anchor="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solidFill>
                      <a:schemeClr val="bg1"/>
                    </a:solidFill>
                  </a:tcPr>
                </a:tc>
                <a:extLst>
                  <a:ext uri="{0D108BD9-81ED-4DB2-BD59-A6C34878D82A}">
                    <a16:rowId xmlns:a16="http://schemas.microsoft.com/office/drawing/2014/main" val="2205668680"/>
                  </a:ext>
                </a:extLst>
              </a:tr>
              <a:tr h="226295">
                <a:tc>
                  <a:txBody>
                    <a:bodyPr/>
                    <a:lstStyle/>
                    <a:p>
                      <a:pPr algn="r" fontAlgn="b"/>
                      <a:r>
                        <a:rPr lang="en-US" sz="1400" b="1" u="none" strike="noStrike" dirty="0">
                          <a:effectLst/>
                        </a:rPr>
                        <a:t>Daily Stress</a:t>
                      </a:r>
                      <a:endParaRPr lang="en-US" sz="14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400" b="0" i="0" u="none" strike="noStrike" dirty="0">
                          <a:solidFill>
                            <a:schemeClr val="tx1"/>
                          </a:solidFill>
                          <a:effectLst/>
                          <a:latin typeface="+mn-lt"/>
                        </a:rPr>
                        <a:t>0.132</a:t>
                      </a:r>
                    </a:p>
                  </a:txBody>
                  <a:tcPr marL="9525" marR="9525" marT="9525" marB="0" anchor="b">
                    <a:solidFill>
                      <a:schemeClr val="bg1"/>
                    </a:solidFill>
                  </a:tcPr>
                </a:tc>
                <a:tc>
                  <a:txBody>
                    <a:bodyPr/>
                    <a:lstStyle/>
                    <a:p>
                      <a:pPr algn="r" fontAlgn="b"/>
                      <a:r>
                        <a:rPr lang="en-US" sz="1400" b="0" i="0" u="none" strike="noStrike" dirty="0">
                          <a:solidFill>
                            <a:schemeClr val="tx1"/>
                          </a:solidFill>
                          <a:effectLst/>
                          <a:highlight>
                            <a:srgbClr val="FFFF00"/>
                          </a:highlight>
                          <a:latin typeface="+mn-lt"/>
                        </a:rPr>
                        <a:t>Medium</a:t>
                      </a:r>
                    </a:p>
                  </a:txBody>
                  <a:tcPr marL="9525" marR="9525" marT="9525" marB="0" anchor="b">
                    <a:solidFill>
                      <a:schemeClr val="bg1"/>
                    </a:solidFill>
                  </a:tcPr>
                </a:tc>
                <a:tc>
                  <a:txBody>
                    <a:bodyPr/>
                    <a:lstStyle/>
                    <a:p>
                      <a:pPr algn="r" fontAlgn="b"/>
                      <a:endParaRPr lang="en-US" sz="14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solidFill>
                      <a:schemeClr val="bg1"/>
                    </a:solidFill>
                  </a:tcPr>
                </a:tc>
                <a:extLst>
                  <a:ext uri="{0D108BD9-81ED-4DB2-BD59-A6C34878D82A}">
                    <a16:rowId xmlns:a16="http://schemas.microsoft.com/office/drawing/2014/main" val="3474680152"/>
                  </a:ext>
                </a:extLst>
              </a:tr>
              <a:tr h="226295">
                <a:tc>
                  <a:txBody>
                    <a:bodyPr/>
                    <a:lstStyle/>
                    <a:p>
                      <a:pPr algn="r" fontAlgn="b"/>
                      <a:r>
                        <a:rPr lang="en-US" sz="1400" b="1" u="none" strike="noStrike" dirty="0">
                          <a:effectLst/>
                        </a:rPr>
                        <a:t>Loneliness </a:t>
                      </a:r>
                      <a:r>
                        <a:rPr lang="en-US" sz="1400" u="none" strike="noStrike" dirty="0">
                          <a:effectLst/>
                        </a:rPr>
                        <a:t> </a:t>
                      </a:r>
                      <a:endParaRPr lang="en-US" sz="14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400" b="0" i="0" u="none" strike="noStrike" dirty="0">
                          <a:solidFill>
                            <a:schemeClr val="tx1"/>
                          </a:solidFill>
                          <a:effectLst/>
                          <a:latin typeface="+mn-lt"/>
                        </a:rPr>
                        <a:t>0.053</a:t>
                      </a:r>
                    </a:p>
                  </a:txBody>
                  <a:tcPr marL="9525" marR="9525" marT="9525" marB="0" anchor="b">
                    <a:solidFill>
                      <a:schemeClr val="bg1"/>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Small</a:t>
                      </a:r>
                    </a:p>
                  </a:txBody>
                  <a:tcPr marL="9525" marR="9525" marT="9525" marB="0" anchor="b">
                    <a:solidFill>
                      <a:schemeClr val="bg1"/>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525" marR="9525" marT="9525" marB="0" anchor="b">
                    <a:solidFill>
                      <a:schemeClr val="bg1"/>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525" marR="9525" marT="9525" marB="0" anchor="b">
                    <a:solidFill>
                      <a:schemeClr val="bg1"/>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525" marR="9525" marT="9525" marB="0" anchor="b">
                    <a:solidFill>
                      <a:schemeClr val="bg1"/>
                    </a:solidFill>
                  </a:tcPr>
                </a:tc>
                <a:extLst>
                  <a:ext uri="{0D108BD9-81ED-4DB2-BD59-A6C34878D82A}">
                    <a16:rowId xmlns:a16="http://schemas.microsoft.com/office/drawing/2014/main" val="2896190407"/>
                  </a:ext>
                </a:extLst>
              </a:tr>
              <a:tr h="226295">
                <a:tc>
                  <a:txBody>
                    <a:bodyPr/>
                    <a:lstStyle/>
                    <a:p>
                      <a:pPr algn="r" fontAlgn="b"/>
                      <a:r>
                        <a:rPr lang="en-US" sz="1400" b="1" u="none" strike="noStrike" dirty="0">
                          <a:effectLst/>
                        </a:rPr>
                        <a:t>Moral Injury</a:t>
                      </a:r>
                      <a:endParaRPr lang="en-US" sz="14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400" b="0" i="0" u="none" strike="noStrike" dirty="0">
                          <a:solidFill>
                            <a:schemeClr val="tx1"/>
                          </a:solidFill>
                          <a:effectLst/>
                          <a:latin typeface="+mn-lt"/>
                        </a:rPr>
                        <a:t>0.014</a:t>
                      </a:r>
                    </a:p>
                  </a:txBody>
                  <a:tcPr marL="9525" marR="9525" marT="9525" marB="0" anchor="b">
                    <a:solidFill>
                      <a:schemeClr val="bg1"/>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Small</a:t>
                      </a:r>
                    </a:p>
                  </a:txBody>
                  <a:tcPr marL="9525" marR="9525" marT="9525" marB="0" anchor="b">
                    <a:solidFill>
                      <a:schemeClr val="bg1"/>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525" marR="9525" marT="9525" marB="0" anchor="b">
                    <a:solidFill>
                      <a:schemeClr val="bg1"/>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525" marR="9525" marT="9525" marB="0" anchor="b">
                    <a:solidFill>
                      <a:schemeClr val="bg1"/>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525" marR="9525" marT="9525" marB="0" anchor="b">
                    <a:solidFill>
                      <a:schemeClr val="bg1"/>
                    </a:solidFill>
                  </a:tcPr>
                </a:tc>
                <a:extLst>
                  <a:ext uri="{0D108BD9-81ED-4DB2-BD59-A6C34878D82A}">
                    <a16:rowId xmlns:a16="http://schemas.microsoft.com/office/drawing/2014/main" val="3600961463"/>
                  </a:ext>
                </a:extLst>
              </a:tr>
              <a:tr h="226295">
                <a:tc>
                  <a:txBody>
                    <a:bodyPr/>
                    <a:lstStyle/>
                    <a:p>
                      <a:pPr algn="r" fontAlgn="b"/>
                      <a:r>
                        <a:rPr lang="en-US" sz="1400" b="1" i="0" u="none" strike="noStrike" dirty="0">
                          <a:solidFill>
                            <a:srgbClr val="000000"/>
                          </a:solidFill>
                          <a:effectLst/>
                          <a:latin typeface="Avenir Next Regular" panose="020B0503020202020204" pitchFamily="34" charset="0"/>
                        </a:rPr>
                        <a:t>Suicide Risk</a:t>
                      </a:r>
                      <a:endParaRPr lang="en-US" sz="14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400" b="0" i="0" u="none" strike="noStrike" dirty="0">
                          <a:solidFill>
                            <a:schemeClr val="tx1"/>
                          </a:solidFill>
                          <a:effectLst/>
                          <a:latin typeface="+mn-lt"/>
                        </a:rPr>
                        <a:t>0.082</a:t>
                      </a:r>
                    </a:p>
                  </a:txBody>
                  <a:tcPr marL="9525" marR="9525" marT="9525" marB="0" anchor="b">
                    <a:solidFill>
                      <a:schemeClr val="bg1"/>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Small</a:t>
                      </a:r>
                    </a:p>
                  </a:txBody>
                  <a:tcPr marL="9525" marR="9525" marT="9525" marB="0" anchor="b">
                    <a:solidFill>
                      <a:schemeClr val="bg1"/>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525" marR="9525" marT="9525" marB="0" anchor="b">
                    <a:solidFill>
                      <a:schemeClr val="bg1"/>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525" marR="9525" marT="9525" marB="0" anchor="b">
                    <a:solidFill>
                      <a:schemeClr val="bg1"/>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525" marR="9525" marT="9525" marB="0" anchor="b">
                    <a:solidFill>
                      <a:schemeClr val="bg1"/>
                    </a:solidFill>
                  </a:tcPr>
                </a:tc>
                <a:extLst>
                  <a:ext uri="{0D108BD9-81ED-4DB2-BD59-A6C34878D82A}">
                    <a16:rowId xmlns:a16="http://schemas.microsoft.com/office/drawing/2014/main" val="417637731"/>
                  </a:ext>
                </a:extLst>
              </a:tr>
              <a:tr h="226295">
                <a:tc>
                  <a:txBody>
                    <a:bodyPr/>
                    <a:lstStyle/>
                    <a:p>
                      <a:pPr algn="l" fontAlgn="b"/>
                      <a:r>
                        <a:rPr lang="en-US" sz="1400" b="1" i="0" u="none" strike="noStrike" dirty="0">
                          <a:solidFill>
                            <a:srgbClr val="000000"/>
                          </a:solidFill>
                          <a:effectLst/>
                          <a:latin typeface="+mn-lt"/>
                        </a:rPr>
                        <a:t>Confounders</a:t>
                      </a:r>
                    </a:p>
                  </a:txBody>
                  <a:tcPr marL="9525" marR="9525" marT="9525" marB="0" anchor="b">
                    <a:solidFill>
                      <a:schemeClr val="bg1"/>
                    </a:solidFill>
                  </a:tcPr>
                </a:tc>
                <a:tc>
                  <a:txBody>
                    <a:bodyPr/>
                    <a:lstStyle/>
                    <a:p>
                      <a:pPr algn="r" fontAlgn="b"/>
                      <a:endParaRPr lang="en-US" sz="1400" b="0" i="0" u="none" strike="noStrike" dirty="0">
                        <a:solidFill>
                          <a:schemeClr val="tx1"/>
                        </a:solidFill>
                        <a:effectLst/>
                        <a:latin typeface="+mn-lt"/>
                      </a:endParaRPr>
                    </a:p>
                  </a:txBody>
                  <a:tcPr marL="9525" marR="9525" marT="9525" marB="0" anchor="b">
                    <a:solidFill>
                      <a:schemeClr val="bg1"/>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a:txBody>
                  <a:tcPr marL="9525" marR="9525" marT="9525" marB="0" anchor="b">
                    <a:solidFill>
                      <a:schemeClr val="bg1"/>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525" marR="9525" marT="9525" marB="0" anchor="b">
                    <a:solidFill>
                      <a:schemeClr val="bg1"/>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525" marR="9525" marT="9525" marB="0" anchor="b">
                    <a:solidFill>
                      <a:schemeClr val="bg1"/>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525" marR="9525" marT="9525" marB="0" anchor="b">
                    <a:solidFill>
                      <a:schemeClr val="bg1"/>
                    </a:solidFill>
                  </a:tcPr>
                </a:tc>
                <a:extLst>
                  <a:ext uri="{0D108BD9-81ED-4DB2-BD59-A6C34878D82A}">
                    <a16:rowId xmlns:a16="http://schemas.microsoft.com/office/drawing/2014/main" val="976083148"/>
                  </a:ext>
                </a:extLst>
              </a:tr>
              <a:tr h="226295">
                <a:tc>
                  <a:txBody>
                    <a:bodyPr/>
                    <a:lstStyle/>
                    <a:p>
                      <a:pPr algn="r" fontAlgn="b"/>
                      <a:r>
                        <a:rPr lang="en-US" sz="1400" b="1" i="0" u="none" strike="noStrike" dirty="0">
                          <a:solidFill>
                            <a:srgbClr val="000000"/>
                          </a:solidFill>
                          <a:effectLst/>
                          <a:latin typeface="+mn-lt"/>
                        </a:rPr>
                        <a:t>Age </a:t>
                      </a:r>
                      <a:r>
                        <a:rPr lang="en-US" sz="1400" b="0" i="0" u="none" strike="noStrike" dirty="0">
                          <a:solidFill>
                            <a:srgbClr val="000000"/>
                          </a:solidFill>
                          <a:effectLst/>
                          <a:latin typeface="+mn-lt"/>
                        </a:rPr>
                        <a:t> </a:t>
                      </a:r>
                      <a:endParaRPr lang="en-US" sz="1400" b="1" i="0" u="none" strike="noStrike" dirty="0">
                        <a:solidFill>
                          <a:srgbClr val="000000"/>
                        </a:solidFill>
                        <a:effectLst/>
                        <a:latin typeface="+mn-lt"/>
                      </a:endParaRPr>
                    </a:p>
                  </a:txBody>
                  <a:tcPr marL="9525" marR="9525" marT="9525" marB="0" anchor="b">
                    <a:solidFill>
                      <a:schemeClr val="bg1"/>
                    </a:solidFill>
                  </a:tcPr>
                </a:tc>
                <a:tc>
                  <a:txBody>
                    <a:bodyPr/>
                    <a:lstStyle/>
                    <a:p>
                      <a:pPr algn="r" fontAlgn="b"/>
                      <a:r>
                        <a:rPr lang="en-US" sz="1400" b="0" i="0" u="none" strike="noStrike" dirty="0">
                          <a:solidFill>
                            <a:schemeClr val="tx1"/>
                          </a:solidFill>
                          <a:effectLst/>
                          <a:latin typeface="+mn-lt"/>
                        </a:rPr>
                        <a:t>0.003</a:t>
                      </a:r>
                    </a:p>
                  </a:txBody>
                  <a:tcPr marL="9525" marR="9525" marT="9525" marB="0" anchor="b">
                    <a:solidFill>
                      <a:schemeClr val="bg1"/>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Small</a:t>
                      </a:r>
                    </a:p>
                  </a:txBody>
                  <a:tcPr marL="9525" marR="9525" marT="9525" marB="0" anchor="b">
                    <a:solidFill>
                      <a:schemeClr val="bg1"/>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525" marR="9525" marT="9525" marB="0" anchor="b">
                    <a:solidFill>
                      <a:schemeClr val="bg1"/>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525" marR="9525" marT="9525" marB="0" anchor="b">
                    <a:solidFill>
                      <a:schemeClr val="bg1"/>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9525" marR="9525" marT="9525" marB="0" anchor="b">
                    <a:solidFill>
                      <a:schemeClr val="bg1"/>
                    </a:solidFill>
                  </a:tcPr>
                </a:tc>
                <a:extLst>
                  <a:ext uri="{0D108BD9-81ED-4DB2-BD59-A6C34878D82A}">
                    <a16:rowId xmlns:a16="http://schemas.microsoft.com/office/drawing/2014/main" val="235844515"/>
                  </a:ext>
                </a:extLst>
              </a:tr>
              <a:tr h="226295">
                <a:tc>
                  <a:txBody>
                    <a:bodyPr/>
                    <a:lstStyle/>
                    <a:p>
                      <a:pPr algn="r" fontAlgn="b"/>
                      <a:r>
                        <a:rPr lang="en-US" sz="1400" b="1" i="0" u="none" strike="noStrike" dirty="0">
                          <a:solidFill>
                            <a:srgbClr val="000000"/>
                          </a:solidFill>
                          <a:effectLst/>
                          <a:latin typeface="+mn-lt"/>
                        </a:rPr>
                        <a:t>Gender </a:t>
                      </a:r>
                      <a:r>
                        <a:rPr lang="en-US" sz="1400" b="0" i="0" u="none" strike="noStrike" dirty="0">
                          <a:solidFill>
                            <a:srgbClr val="000000"/>
                          </a:solidFill>
                          <a:effectLst/>
                          <a:latin typeface="+mn-lt"/>
                        </a:rPr>
                        <a:t>(</a:t>
                      </a:r>
                      <a:r>
                        <a:rPr lang="en-US" sz="1400" b="0" i="1" u="none" strike="noStrike" dirty="0">
                          <a:solidFill>
                            <a:srgbClr val="000000"/>
                          </a:solidFill>
                          <a:effectLst/>
                          <a:latin typeface="+mn-lt"/>
                        </a:rPr>
                        <a:t>Male vs. Female vs. Other</a:t>
                      </a:r>
                      <a:r>
                        <a:rPr lang="en-US" sz="1400" b="0" i="0" u="none" strike="noStrike" dirty="0">
                          <a:solidFill>
                            <a:srgbClr val="000000"/>
                          </a:solidFill>
                          <a:effectLst/>
                          <a:latin typeface="+mn-lt"/>
                        </a:rPr>
                        <a:t>)  </a:t>
                      </a:r>
                      <a:endParaRPr lang="en-US" sz="1400" b="1" i="0" u="none" strike="noStrike" dirty="0">
                        <a:solidFill>
                          <a:srgbClr val="000000"/>
                        </a:solidFill>
                        <a:effectLst/>
                        <a:latin typeface="+mn-lt"/>
                      </a:endParaRPr>
                    </a:p>
                  </a:txBody>
                  <a:tcPr marL="9525" marR="9525" marT="9525" marB="0" anchor="b">
                    <a:solidFill>
                      <a:schemeClr val="bg1"/>
                    </a:solidFill>
                  </a:tcPr>
                </a:tc>
                <a:tc>
                  <a:txBody>
                    <a:bodyPr/>
                    <a:lstStyle/>
                    <a:p>
                      <a:pPr algn="r" fontAlgn="b"/>
                      <a:r>
                        <a:rPr lang="en-US" sz="1400" b="0" i="0" u="none" strike="noStrike" dirty="0">
                          <a:solidFill>
                            <a:schemeClr val="tx1"/>
                          </a:solidFill>
                          <a:effectLst/>
                          <a:latin typeface="+mn-lt"/>
                        </a:rPr>
                        <a:t>0.286</a:t>
                      </a:r>
                    </a:p>
                  </a:txBody>
                  <a:tcPr marL="9525" marR="9525" marT="9525" marB="0" anchor="b">
                    <a:solidFill>
                      <a:schemeClr val="bg1"/>
                    </a:solidFill>
                  </a:tcPr>
                </a:tc>
                <a:tc>
                  <a:txBody>
                    <a:bodyPr/>
                    <a:lstStyle/>
                    <a:p>
                      <a:pPr algn="r" fontAlgn="b"/>
                      <a:r>
                        <a:rPr lang="en-US" sz="1400" b="0" i="0" u="none" strike="noStrike" dirty="0">
                          <a:solidFill>
                            <a:schemeClr val="tx1"/>
                          </a:solidFill>
                          <a:effectLst/>
                          <a:highlight>
                            <a:srgbClr val="FFFF00"/>
                          </a:highlight>
                          <a:latin typeface="+mn-lt"/>
                        </a:rPr>
                        <a:t>Medium</a:t>
                      </a:r>
                    </a:p>
                  </a:txBody>
                  <a:tcPr marL="9525" marR="9525" marT="9525" marB="0" anchor="b">
                    <a:solidFill>
                      <a:schemeClr val="bg1"/>
                    </a:solidFill>
                  </a:tcPr>
                </a:tc>
                <a:tc>
                  <a:txBody>
                    <a:bodyPr/>
                    <a:lstStyle/>
                    <a:p>
                      <a:pPr algn="r" fontAlgn="b"/>
                      <a:endParaRPr lang="en-US" sz="14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solidFill>
                      <a:schemeClr val="bg1"/>
                    </a:solidFill>
                  </a:tcPr>
                </a:tc>
                <a:extLst>
                  <a:ext uri="{0D108BD9-81ED-4DB2-BD59-A6C34878D82A}">
                    <a16:rowId xmlns:a16="http://schemas.microsoft.com/office/drawing/2014/main" val="721889943"/>
                  </a:ext>
                </a:extLst>
              </a:tr>
              <a:tr h="226295">
                <a:tc>
                  <a:txBody>
                    <a:bodyPr/>
                    <a:lstStyle/>
                    <a:p>
                      <a:pPr algn="r" fontAlgn="b"/>
                      <a:r>
                        <a:rPr lang="en-US" sz="1400" b="1" i="0" u="none" strike="noStrike" dirty="0">
                          <a:solidFill>
                            <a:srgbClr val="000000"/>
                          </a:solidFill>
                          <a:effectLst/>
                          <a:latin typeface="+mn-lt"/>
                        </a:rPr>
                        <a:t>Race</a:t>
                      </a:r>
                      <a:r>
                        <a:rPr lang="en-US" sz="1400" b="0" i="0" u="none" strike="noStrike" dirty="0">
                          <a:solidFill>
                            <a:srgbClr val="000000"/>
                          </a:solidFill>
                          <a:effectLst/>
                          <a:latin typeface="+mn-lt"/>
                        </a:rPr>
                        <a:t> (</a:t>
                      </a:r>
                      <a:r>
                        <a:rPr lang="en-US" sz="1400" b="0" i="1" u="none" strike="noStrike" dirty="0">
                          <a:solidFill>
                            <a:srgbClr val="000000"/>
                          </a:solidFill>
                          <a:effectLst/>
                          <a:latin typeface="+mn-lt"/>
                        </a:rPr>
                        <a:t>White vs. Non-white</a:t>
                      </a:r>
                      <a:r>
                        <a:rPr lang="en-US" sz="1400" b="0" i="0" u="none" strike="noStrike" dirty="0">
                          <a:solidFill>
                            <a:srgbClr val="000000"/>
                          </a:solidFill>
                          <a:effectLst/>
                          <a:latin typeface="+mn-lt"/>
                        </a:rPr>
                        <a:t>)</a:t>
                      </a:r>
                      <a:r>
                        <a:rPr lang="en-US" sz="1400" b="1" i="0" u="none" strike="noStrike" dirty="0">
                          <a:solidFill>
                            <a:srgbClr val="000000"/>
                          </a:solidFill>
                          <a:effectLst/>
                          <a:latin typeface="+mn-lt"/>
                        </a:rPr>
                        <a:t> </a:t>
                      </a:r>
                    </a:p>
                  </a:txBody>
                  <a:tcPr marL="9525" marR="9525" marT="9525" marB="0" anchor="b">
                    <a:solidFill>
                      <a:schemeClr val="bg1"/>
                    </a:solidFill>
                  </a:tcPr>
                </a:tc>
                <a:tc>
                  <a:txBody>
                    <a:bodyPr/>
                    <a:lstStyle/>
                    <a:p>
                      <a:pPr algn="r" fontAlgn="b"/>
                      <a:r>
                        <a:rPr lang="en-US" sz="1400" b="0" i="0" u="none" strike="noStrike" dirty="0">
                          <a:solidFill>
                            <a:schemeClr val="tx1"/>
                          </a:solidFill>
                          <a:effectLst/>
                          <a:latin typeface="+mn-lt"/>
                        </a:rPr>
                        <a:t>0.161</a:t>
                      </a:r>
                    </a:p>
                  </a:txBody>
                  <a:tcPr marL="9525" marR="9525" marT="9525" marB="0" anchor="b">
                    <a:solidFill>
                      <a:schemeClr val="bg1"/>
                    </a:solidFill>
                  </a:tcPr>
                </a:tc>
                <a:tc>
                  <a:txBody>
                    <a:bodyPr/>
                    <a:lstStyle/>
                    <a:p>
                      <a:pPr algn="r" fontAlgn="b"/>
                      <a:r>
                        <a:rPr lang="en-US" sz="1400" b="0" i="0" u="none" strike="noStrike" dirty="0">
                          <a:solidFill>
                            <a:schemeClr val="tx1"/>
                          </a:solidFill>
                          <a:effectLst/>
                          <a:highlight>
                            <a:srgbClr val="FFFF00"/>
                          </a:highlight>
                          <a:latin typeface="+mn-lt"/>
                        </a:rPr>
                        <a:t>Medium</a:t>
                      </a:r>
                    </a:p>
                  </a:txBody>
                  <a:tcPr marL="9525" marR="9525" marT="9525" marB="0" anchor="b">
                    <a:solidFill>
                      <a:schemeClr val="bg1"/>
                    </a:solidFill>
                  </a:tcPr>
                </a:tc>
                <a:tc>
                  <a:txBody>
                    <a:bodyPr/>
                    <a:lstStyle/>
                    <a:p>
                      <a:pPr algn="r" fontAlgn="b"/>
                      <a:endParaRPr lang="en-US" sz="14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algn="r" fontAlgn="b"/>
                      <a:endParaRPr lang="en-US" sz="1000" b="0" i="0" u="none" strike="noStrike" dirty="0">
                        <a:solidFill>
                          <a:schemeClr val="tx1"/>
                        </a:solidFill>
                        <a:effectLst/>
                        <a:latin typeface="+mn-lt"/>
                      </a:endParaRPr>
                    </a:p>
                  </a:txBody>
                  <a:tcPr marL="9525" marR="9525" marT="9525" marB="0" anchor="b">
                    <a:solidFill>
                      <a:schemeClr val="bg1"/>
                    </a:solidFill>
                  </a:tcPr>
                </a:tc>
                <a:extLst>
                  <a:ext uri="{0D108BD9-81ED-4DB2-BD59-A6C34878D82A}">
                    <a16:rowId xmlns:a16="http://schemas.microsoft.com/office/drawing/2014/main" val="1240106232"/>
                  </a:ext>
                </a:extLst>
              </a:tr>
              <a:tr h="226295">
                <a:tc>
                  <a:txBody>
                    <a:bodyPr/>
                    <a:lstStyle/>
                    <a:p>
                      <a:pPr algn="r" fontAlgn="b"/>
                      <a:r>
                        <a:rPr lang="en-US" sz="1400" b="1" i="0" u="none" strike="noStrike" dirty="0">
                          <a:solidFill>
                            <a:srgbClr val="000000"/>
                          </a:solidFill>
                          <a:effectLst/>
                          <a:latin typeface="+mn-lt"/>
                        </a:rPr>
                        <a:t>Income</a:t>
                      </a:r>
                    </a:p>
                  </a:txBody>
                  <a:tcPr marL="9525" marR="9525" marT="9525" marB="0" anchor="b">
                    <a:solidFill>
                      <a:schemeClr val="bg1"/>
                    </a:solidFill>
                  </a:tcPr>
                </a:tc>
                <a:tc>
                  <a:txBody>
                    <a:bodyPr/>
                    <a:lstStyle/>
                    <a:p>
                      <a:pPr algn="r" fontAlgn="b"/>
                      <a:r>
                        <a:rPr lang="en-US" sz="1400" b="0" i="0" u="none" strike="noStrike" dirty="0">
                          <a:solidFill>
                            <a:schemeClr val="tx1"/>
                          </a:solidFill>
                          <a:effectLst/>
                          <a:latin typeface="+mn-lt"/>
                        </a:rPr>
                        <a:t>&lt;0.001</a:t>
                      </a:r>
                    </a:p>
                  </a:txBody>
                  <a:tcPr marL="9525" marR="9525" marT="9525" marB="0" anchor="b">
                    <a:solidFill>
                      <a:schemeClr val="bg1"/>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chemeClr val="tx1"/>
                          </a:solidFill>
                          <a:effectLst/>
                          <a:latin typeface="+mn-lt"/>
                        </a:rPr>
                        <a:t>Small</a:t>
                      </a:r>
                    </a:p>
                  </a:txBody>
                  <a:tcPr marL="9525" marR="9525" marT="9525" marB="0" anchor="b">
                    <a:solidFill>
                      <a:schemeClr val="bg1"/>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lang="en-US" sz="1400" b="0" i="0" u="none" strike="noStrike" dirty="0">
                        <a:solidFill>
                          <a:schemeClr val="tx1"/>
                        </a:solidFill>
                        <a:effectLst/>
                        <a:latin typeface="+mn-lt"/>
                      </a:endParaRPr>
                    </a:p>
                  </a:txBody>
                  <a:tcPr marL="9525" marR="9525" marT="9525" marB="0" anchor="b">
                    <a:solidFill>
                      <a:schemeClr val="bg1"/>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lang="en-US" sz="1000" b="0" i="0" u="none" strike="noStrike" dirty="0">
                        <a:solidFill>
                          <a:schemeClr val="tx1"/>
                        </a:solidFill>
                        <a:effectLst/>
                        <a:latin typeface="+mn-lt"/>
                      </a:endParaRPr>
                    </a:p>
                  </a:txBody>
                  <a:tcPr marL="9525" marR="9525" marT="9525" marB="0" anchor="b">
                    <a:solidFill>
                      <a:schemeClr val="bg1"/>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lang="en-US" sz="1000" b="0" i="0" u="none" strike="noStrike" dirty="0">
                        <a:solidFill>
                          <a:schemeClr val="tx1"/>
                        </a:solidFill>
                        <a:effectLst/>
                        <a:latin typeface="+mn-lt"/>
                      </a:endParaRPr>
                    </a:p>
                  </a:txBody>
                  <a:tcPr marL="9525" marR="9525" marT="9525" marB="0" anchor="b">
                    <a:solidFill>
                      <a:schemeClr val="bg1"/>
                    </a:solidFill>
                  </a:tcPr>
                </a:tc>
                <a:extLst>
                  <a:ext uri="{0D108BD9-81ED-4DB2-BD59-A6C34878D82A}">
                    <a16:rowId xmlns:a16="http://schemas.microsoft.com/office/drawing/2014/main" val="305186341"/>
                  </a:ext>
                </a:extLst>
              </a:tr>
            </a:tbl>
          </a:graphicData>
        </a:graphic>
      </p:graphicFrame>
      <p:sp>
        <p:nvSpPr>
          <p:cNvPr id="4" name="AutoShape 2">
            <a:extLst>
              <a:ext uri="{FF2B5EF4-FFF2-40B4-BE49-F238E27FC236}">
                <a16:creationId xmlns:a16="http://schemas.microsoft.com/office/drawing/2014/main" id="{555774BD-25C4-F978-D4FC-3CD985B9B01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156549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E4685-DC2C-722D-F86B-9055C5B955E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3F91AEB-5A09-4F23-FC68-984DE00AAC02}"/>
              </a:ext>
            </a:extLst>
          </p:cNvPr>
          <p:cNvSpPr txBox="1"/>
          <p:nvPr/>
        </p:nvSpPr>
        <p:spPr>
          <a:xfrm>
            <a:off x="0" y="-32219"/>
            <a:ext cx="12192000" cy="461665"/>
          </a:xfrm>
          <a:prstGeom prst="rect">
            <a:avLst/>
          </a:prstGeom>
          <a:solidFill>
            <a:srgbClr val="FF8300"/>
          </a:solidFill>
        </p:spPr>
        <p:txBody>
          <a:bodyPr wrap="square" lIns="91440" tIns="45720" rIns="91440" bIns="45720" rtlCol="0" anchor="t">
            <a:spAutoFit/>
          </a:bodyPr>
          <a:lstStyle/>
          <a:p>
            <a:pPr algn="ctr"/>
            <a:r>
              <a:rPr lang="en-US" sz="2400" b="1" dirty="0">
                <a:ea typeface="+mn-lt"/>
                <a:cs typeface="+mn-lt"/>
              </a:rPr>
              <a:t>MULITPLE LINEAR REGRESSION Summary Tables</a:t>
            </a:r>
            <a:endParaRPr lang="en-US" sz="2400" dirty="0">
              <a:ea typeface="+mn-lt"/>
              <a:cs typeface="+mn-lt"/>
            </a:endParaRPr>
          </a:p>
        </p:txBody>
      </p:sp>
      <p:graphicFrame>
        <p:nvGraphicFramePr>
          <p:cNvPr id="3" name="Table 2">
            <a:extLst>
              <a:ext uri="{FF2B5EF4-FFF2-40B4-BE49-F238E27FC236}">
                <a16:creationId xmlns:a16="http://schemas.microsoft.com/office/drawing/2014/main" id="{D2D439AE-9029-7C11-8890-162534CFE0E2}"/>
              </a:ext>
            </a:extLst>
          </p:cNvPr>
          <p:cNvGraphicFramePr>
            <a:graphicFrameLocks noGrp="1"/>
          </p:cNvGraphicFramePr>
          <p:nvPr>
            <p:extLst>
              <p:ext uri="{D42A27DB-BD31-4B8C-83A1-F6EECF244321}">
                <p14:modId xmlns:p14="http://schemas.microsoft.com/office/powerpoint/2010/main" val="907993853"/>
              </p:ext>
            </p:extLst>
          </p:nvPr>
        </p:nvGraphicFramePr>
        <p:xfrm>
          <a:off x="205839" y="546474"/>
          <a:ext cx="11780322" cy="5534786"/>
        </p:xfrm>
        <a:graphic>
          <a:graphicData uri="http://schemas.openxmlformats.org/drawingml/2006/table">
            <a:tbl>
              <a:tblPr>
                <a:tableStyleId>{5C22544A-7EE6-4342-B048-85BDC9FD1C3A}</a:tableStyleId>
              </a:tblPr>
              <a:tblGrid>
                <a:gridCol w="3928839">
                  <a:extLst>
                    <a:ext uri="{9D8B030D-6E8A-4147-A177-3AD203B41FA5}">
                      <a16:colId xmlns:a16="http://schemas.microsoft.com/office/drawing/2014/main" val="884575010"/>
                    </a:ext>
                  </a:extLst>
                </a:gridCol>
                <a:gridCol w="671659">
                  <a:extLst>
                    <a:ext uri="{9D8B030D-6E8A-4147-A177-3AD203B41FA5}">
                      <a16:colId xmlns:a16="http://schemas.microsoft.com/office/drawing/2014/main" val="3568908494"/>
                    </a:ext>
                  </a:extLst>
                </a:gridCol>
                <a:gridCol w="2029633">
                  <a:extLst>
                    <a:ext uri="{9D8B030D-6E8A-4147-A177-3AD203B41FA5}">
                      <a16:colId xmlns:a16="http://schemas.microsoft.com/office/drawing/2014/main" val="2611019198"/>
                    </a:ext>
                  </a:extLst>
                </a:gridCol>
                <a:gridCol w="418612">
                  <a:extLst>
                    <a:ext uri="{9D8B030D-6E8A-4147-A177-3AD203B41FA5}">
                      <a16:colId xmlns:a16="http://schemas.microsoft.com/office/drawing/2014/main" val="2485330511"/>
                    </a:ext>
                  </a:extLst>
                </a:gridCol>
                <a:gridCol w="1611021">
                  <a:extLst>
                    <a:ext uri="{9D8B030D-6E8A-4147-A177-3AD203B41FA5}">
                      <a16:colId xmlns:a16="http://schemas.microsoft.com/office/drawing/2014/main" val="855987379"/>
                    </a:ext>
                  </a:extLst>
                </a:gridCol>
                <a:gridCol w="913334">
                  <a:extLst>
                    <a:ext uri="{9D8B030D-6E8A-4147-A177-3AD203B41FA5}">
                      <a16:colId xmlns:a16="http://schemas.microsoft.com/office/drawing/2014/main" val="1041632471"/>
                    </a:ext>
                  </a:extLst>
                </a:gridCol>
                <a:gridCol w="1103612">
                  <a:extLst>
                    <a:ext uri="{9D8B030D-6E8A-4147-A177-3AD203B41FA5}">
                      <a16:colId xmlns:a16="http://schemas.microsoft.com/office/drawing/2014/main" val="2681424864"/>
                    </a:ext>
                  </a:extLst>
                </a:gridCol>
                <a:gridCol w="1103612">
                  <a:extLst>
                    <a:ext uri="{9D8B030D-6E8A-4147-A177-3AD203B41FA5}">
                      <a16:colId xmlns:a16="http://schemas.microsoft.com/office/drawing/2014/main" val="118286205"/>
                    </a:ext>
                  </a:extLst>
                </a:gridCol>
              </a:tblGrid>
              <a:tr h="621423">
                <a:tc gridSpan="8">
                  <a:txBody>
                    <a:bodyPr/>
                    <a:lstStyle/>
                    <a:p>
                      <a:pPr algn="l" fontAlgn="b"/>
                      <a:r>
                        <a:rPr lang="en-US" sz="1800" b="1" u="none" strike="noStrike" dirty="0">
                          <a:effectLst/>
                        </a:rPr>
                        <a:t>TABLE 2:  Model 3 Risk Factors*  Independently Associated with Alcohol and Drug Abuse Risk using Multiple Linear Regression among Veterans in The 2022 Military Health and Well-Being Project from ICPSR Michigan (N=1,495)</a:t>
                      </a:r>
                    </a:p>
                    <a:p>
                      <a:pPr algn="l" fontAlgn="b"/>
                      <a:endParaRPr lang="en-US" sz="24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l" fontAlgn="b"/>
                      <a:endParaRPr lang="en-US" sz="1200" b="0" i="0" u="none" strike="noStrike">
                        <a:solidFill>
                          <a:srgbClr val="000000"/>
                        </a:solidFill>
                        <a:effectLst/>
                        <a:latin typeface="Avenir Next Regular" panose="020B0503020202020204" pitchFamily="34" charset="0"/>
                      </a:endParaRPr>
                    </a:p>
                  </a:txBody>
                  <a:tcPr marL="9525" marR="9525" marT="9525" marB="0" anchor="b"/>
                </a:tc>
                <a:tc hMerge="1">
                  <a:txBody>
                    <a:bodyPr/>
                    <a:lstStyle/>
                    <a:p>
                      <a:pPr algn="l" fontAlgn="b"/>
                      <a:endParaRPr lang="en-US" sz="1200" b="0" i="0" u="none" strike="noStrike" dirty="0">
                        <a:solidFill>
                          <a:srgbClr val="000000"/>
                        </a:solidFill>
                        <a:effectLst/>
                        <a:latin typeface="Avenir Next Regular" panose="020B0503020202020204" pitchFamily="34" charset="0"/>
                      </a:endParaRPr>
                    </a:p>
                  </a:txBody>
                  <a:tcPr marL="9525" marR="9525" marT="9525" marB="0" anchor="b"/>
                </a:tc>
                <a:extLst>
                  <a:ext uri="{0D108BD9-81ED-4DB2-BD59-A6C34878D82A}">
                    <a16:rowId xmlns:a16="http://schemas.microsoft.com/office/drawing/2014/main" val="4056487411"/>
                  </a:ext>
                </a:extLst>
              </a:tr>
              <a:tr h="321120">
                <a:tc>
                  <a:txBody>
                    <a:bodyPr/>
                    <a:lstStyle/>
                    <a:p>
                      <a:pPr algn="l" fontAlgn="b"/>
                      <a:r>
                        <a:rPr lang="en-US" sz="1800" u="none" strike="noStrike" dirty="0">
                          <a:solidFill>
                            <a:schemeClr val="bg1"/>
                          </a:solidFill>
                          <a:effectLst/>
                        </a:rPr>
                        <a:t>Measures</a:t>
                      </a:r>
                      <a:endParaRPr lang="en-US" sz="18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tc>
                  <a:txBody>
                    <a:bodyPr/>
                    <a:lstStyle/>
                    <a:p>
                      <a:pPr algn="r" fontAlgn="b"/>
                      <a:r>
                        <a:rPr lang="en-US" sz="1800" u="none" strike="noStrike" dirty="0" err="1">
                          <a:solidFill>
                            <a:schemeClr val="bg1"/>
                          </a:solidFill>
                          <a:effectLst/>
                        </a:rPr>
                        <a:t>ß</a:t>
                      </a:r>
                      <a:endParaRPr lang="en-US" sz="18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tc>
                  <a:txBody>
                    <a:bodyPr/>
                    <a:lstStyle/>
                    <a:p>
                      <a:pPr algn="r" fontAlgn="b"/>
                      <a:r>
                        <a:rPr lang="en-US" sz="1800" u="none" strike="noStrike" dirty="0">
                          <a:solidFill>
                            <a:schemeClr val="bg1"/>
                          </a:solidFill>
                          <a:effectLst/>
                        </a:rPr>
                        <a:t>p-value</a:t>
                      </a:r>
                      <a:endParaRPr lang="en-US" sz="18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tc>
                  <a:txBody>
                    <a:bodyPr/>
                    <a:lstStyle/>
                    <a:p>
                      <a:pPr algn="ctr" fontAlgn="b"/>
                      <a:r>
                        <a:rPr lang="en-US" sz="1800" u="none" strike="noStrike" dirty="0">
                          <a:solidFill>
                            <a:schemeClr val="bg1"/>
                          </a:solidFill>
                          <a:effectLst/>
                        </a:rPr>
                        <a:t> </a:t>
                      </a:r>
                      <a:endParaRPr lang="en-US" sz="18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tc>
                  <a:txBody>
                    <a:bodyPr/>
                    <a:lstStyle/>
                    <a:p>
                      <a:pPr algn="r" fontAlgn="b"/>
                      <a:endParaRPr lang="en-US" sz="1800" b="1"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tc>
                  <a:txBody>
                    <a:bodyPr/>
                    <a:lstStyle/>
                    <a:p>
                      <a:pPr algn="r" fontAlgn="b"/>
                      <a:endParaRPr lang="en-US" sz="18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tc>
                  <a:txBody>
                    <a:bodyPr/>
                    <a:lstStyle/>
                    <a:p>
                      <a:pPr algn="ctr" fontAlgn="b"/>
                      <a:endParaRPr lang="en-US" sz="18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tc>
                  <a:txBody>
                    <a:bodyPr/>
                    <a:lstStyle/>
                    <a:p>
                      <a:pPr algn="ctr" fontAlgn="b"/>
                      <a:r>
                        <a:rPr lang="en-US" sz="1800" u="none" strike="noStrike" dirty="0">
                          <a:solidFill>
                            <a:schemeClr val="bg1"/>
                          </a:solidFill>
                          <a:effectLst/>
                        </a:rPr>
                        <a:t> </a:t>
                      </a:r>
                      <a:endParaRPr lang="en-US" sz="18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extLst>
                  <a:ext uri="{0D108BD9-81ED-4DB2-BD59-A6C34878D82A}">
                    <a16:rowId xmlns:a16="http://schemas.microsoft.com/office/drawing/2014/main" val="594401675"/>
                  </a:ext>
                </a:extLst>
              </a:tr>
              <a:tr h="321120">
                <a:tc>
                  <a:txBody>
                    <a:bodyPr/>
                    <a:lstStyle/>
                    <a:p>
                      <a:pPr algn="l" fontAlgn="b"/>
                      <a:r>
                        <a:rPr lang="en-US" sz="1800" u="none" strike="noStrike" dirty="0">
                          <a:effectLst/>
                        </a:rPr>
                        <a:t>Constant</a:t>
                      </a:r>
                      <a:endParaRPr lang="en-US" sz="18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u="none" strike="noStrike" dirty="0">
                          <a:effectLst/>
                          <a:latin typeface="+mn-lt"/>
                        </a:rPr>
                        <a:t>-0.787</a:t>
                      </a:r>
                      <a:endParaRPr lang="en-US" sz="1800" b="0" i="0" u="none" strike="noStrike" dirty="0">
                        <a:solidFill>
                          <a:srgbClr val="000000"/>
                        </a:solidFill>
                        <a:effectLst/>
                        <a:latin typeface="+mn-lt"/>
                      </a:endParaRPr>
                    </a:p>
                  </a:txBody>
                  <a:tcPr marL="9525" marR="9525" marT="9525" marB="0" anchor="b">
                    <a:solidFill>
                      <a:schemeClr val="bg1"/>
                    </a:solidFill>
                  </a:tcPr>
                </a:tc>
                <a:tc>
                  <a:txBody>
                    <a:bodyPr/>
                    <a:lstStyle/>
                    <a:p>
                      <a:pPr algn="r" fontAlgn="b"/>
                      <a:r>
                        <a:rPr lang="en-US" sz="1800" u="none" strike="noStrike" dirty="0">
                          <a:effectLst/>
                          <a:latin typeface="+mn-lt"/>
                        </a:rPr>
                        <a:t> </a:t>
                      </a:r>
                      <a:endParaRPr lang="en-US" sz="1800" b="0" i="0" u="none" strike="noStrike" dirty="0">
                        <a:solidFill>
                          <a:srgbClr val="000000"/>
                        </a:solidFill>
                        <a:effectLst/>
                        <a:latin typeface="+mn-lt"/>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u="none" strike="noStrike" dirty="0">
                          <a:effectLst/>
                        </a:rPr>
                        <a:t>R =</a:t>
                      </a:r>
                      <a:endParaRPr lang="en-US" sz="18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b="0" i="0" u="none" strike="noStrike" dirty="0">
                          <a:solidFill>
                            <a:srgbClr val="000000"/>
                          </a:solidFill>
                          <a:effectLst/>
                          <a:latin typeface="Avenir Next Regular" panose="020B0503020202020204" pitchFamily="34" charset="0"/>
                        </a:rPr>
                        <a:t>0.4913</a:t>
                      </a:r>
                    </a:p>
                  </a:txBody>
                  <a:tcPr marL="9525" marR="9525" marT="9525" marB="0" anchor="b">
                    <a:solidFill>
                      <a:schemeClr val="bg1"/>
                    </a:solidFill>
                  </a:tcPr>
                </a:tc>
                <a:tc>
                  <a:txBody>
                    <a:bodyPr/>
                    <a:lstStyle/>
                    <a:p>
                      <a:pPr algn="ctr" fontAlgn="b"/>
                      <a:r>
                        <a:rPr lang="en-US" sz="1800" u="none" strike="noStrike" dirty="0">
                          <a:effectLst/>
                        </a:rPr>
                        <a:t> </a:t>
                      </a:r>
                      <a:endParaRPr lang="en-US" sz="1800" b="0" i="0" u="none" strike="noStrike" dirty="0">
                        <a:solidFill>
                          <a:srgbClr val="FFFFFF"/>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1"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2205668680"/>
                  </a:ext>
                </a:extLst>
              </a:tr>
              <a:tr h="303279">
                <a:tc>
                  <a:txBody>
                    <a:bodyPr/>
                    <a:lstStyle/>
                    <a:p>
                      <a:pPr algn="l" fontAlgn="b"/>
                      <a:endParaRPr lang="en-US" sz="1800" b="1"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mn-lt"/>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mn-lt"/>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u="none" strike="noStrike" dirty="0">
                          <a:effectLst/>
                        </a:rPr>
                        <a:t>R</a:t>
                      </a:r>
                      <a:r>
                        <a:rPr lang="en-US" sz="1800" u="none" strike="noStrike" baseline="30000" dirty="0">
                          <a:effectLst/>
                        </a:rPr>
                        <a:t>2 </a:t>
                      </a:r>
                      <a:r>
                        <a:rPr lang="en-US" sz="1800" u="none" strike="noStrike" dirty="0">
                          <a:effectLst/>
                        </a:rPr>
                        <a:t>=</a:t>
                      </a:r>
                      <a:endParaRPr lang="en-US" sz="18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u="none" strike="noStrike" dirty="0">
                          <a:effectLst/>
                        </a:rPr>
                        <a:t>0.2414</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1"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3762013857"/>
                  </a:ext>
                </a:extLst>
              </a:tr>
              <a:tr h="303279">
                <a:tc>
                  <a:txBody>
                    <a:bodyPr/>
                    <a:lstStyle/>
                    <a:p>
                      <a:pPr algn="l" fontAlgn="b"/>
                      <a:endParaRPr lang="en-US" sz="1800" b="1"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mn-lt"/>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mn-lt"/>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u="none" strike="noStrike" dirty="0">
                          <a:effectLst/>
                        </a:rPr>
                        <a:t>Overall p-value</a:t>
                      </a:r>
                      <a:endParaRPr lang="en-US" sz="18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b="0" i="0" u="none" strike="noStrike" dirty="0">
                          <a:solidFill>
                            <a:srgbClr val="000000"/>
                          </a:solidFill>
                          <a:effectLst/>
                          <a:latin typeface="+mn-lt"/>
                        </a:rPr>
                        <a:t>&lt;0.001</a:t>
                      </a:r>
                    </a:p>
                  </a:txBody>
                  <a:tcPr marL="9525" marR="9525" marT="9525" marB="0" anchor="b">
                    <a:solidFill>
                      <a:schemeClr val="bg1"/>
                    </a:solidFill>
                  </a:tcPr>
                </a:tc>
                <a:tc>
                  <a:txBody>
                    <a:bodyPr/>
                    <a:lstStyle/>
                    <a:p>
                      <a:pPr algn="l" fontAlgn="b"/>
                      <a:r>
                        <a:rPr lang="en-US" sz="1800" b="1" i="0" u="none" strike="noStrike" dirty="0">
                          <a:solidFill>
                            <a:srgbClr val="000000"/>
                          </a:solidFill>
                          <a:effectLst/>
                          <a:latin typeface="Avenir Next Regular" panose="020B0503020202020204" pitchFamily="34" charset="0"/>
                        </a:rPr>
                        <a:t> </a:t>
                      </a:r>
                    </a:p>
                  </a:txBody>
                  <a:tcPr marL="9525" marR="9525" marT="9525" marB="0" anchor="b">
                    <a:solidFill>
                      <a:schemeClr val="bg1"/>
                    </a:solidFill>
                  </a:tcPr>
                </a:tc>
                <a:tc>
                  <a:txBody>
                    <a:bodyPr/>
                    <a:lstStyle/>
                    <a:p>
                      <a:pPr algn="l" fontAlgn="b"/>
                      <a:endParaRPr lang="en-US" sz="1800" b="1"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2123179365"/>
                  </a:ext>
                </a:extLst>
              </a:tr>
              <a:tr h="321120">
                <a:tc>
                  <a:txBody>
                    <a:bodyPr/>
                    <a:lstStyle/>
                    <a:p>
                      <a:pPr algn="l" fontAlgn="b"/>
                      <a:r>
                        <a:rPr lang="en-US" sz="1800" b="1" u="none" strike="noStrike" dirty="0">
                          <a:effectLst/>
                        </a:rPr>
                        <a:t>Combat Exposure </a:t>
                      </a:r>
                      <a:r>
                        <a:rPr lang="en-US" sz="1800" u="none" strike="noStrike" dirty="0">
                          <a:effectLst/>
                        </a:rPr>
                        <a:t>(scale)</a:t>
                      </a:r>
                      <a:endParaRPr lang="en-US" sz="18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u="none" strike="noStrike" dirty="0">
                          <a:effectLst/>
                          <a:latin typeface="+mn-lt"/>
                        </a:rPr>
                        <a:t>0.015</a:t>
                      </a:r>
                      <a:endParaRPr lang="en-US" sz="1800" b="0" i="0" u="none" strike="noStrike" dirty="0">
                        <a:solidFill>
                          <a:srgbClr val="000000"/>
                        </a:solidFill>
                        <a:effectLst/>
                        <a:latin typeface="+mn-lt"/>
                      </a:endParaRPr>
                    </a:p>
                  </a:txBody>
                  <a:tcPr marL="9525" marR="9525" marT="9525" marB="0" anchor="b">
                    <a:solidFill>
                      <a:schemeClr val="bg1"/>
                    </a:solidFill>
                  </a:tcPr>
                </a:tc>
                <a:tc>
                  <a:txBody>
                    <a:bodyPr/>
                    <a:lstStyle/>
                    <a:p>
                      <a:pPr algn="r" fontAlgn="b"/>
                      <a:r>
                        <a:rPr lang="en-US" sz="1800" u="none" strike="noStrike" dirty="0">
                          <a:effectLst/>
                          <a:latin typeface="+mn-lt"/>
                        </a:rPr>
                        <a:t>&lt;0.001</a:t>
                      </a:r>
                      <a:endParaRPr lang="en-US" sz="1800" b="0" i="0" u="none" strike="noStrike" dirty="0">
                        <a:solidFill>
                          <a:srgbClr val="000000"/>
                        </a:solidFill>
                        <a:effectLst/>
                        <a:latin typeface="+mn-lt"/>
                      </a:endParaRPr>
                    </a:p>
                  </a:txBody>
                  <a:tcPr marL="9525" marR="9525" marT="9525" marB="0" anchor="b">
                    <a:solidFill>
                      <a:schemeClr val="bg1"/>
                    </a:solidFill>
                  </a:tcPr>
                </a:tc>
                <a:tc>
                  <a:txBody>
                    <a:bodyPr/>
                    <a:lstStyle/>
                    <a:p>
                      <a:pPr algn="l" fontAlgn="b"/>
                      <a:r>
                        <a:rPr lang="en-US" sz="1800" b="0" i="0" u="none" strike="noStrike" dirty="0">
                          <a:solidFill>
                            <a:srgbClr val="000000"/>
                          </a:solidFill>
                          <a:effectLst/>
                          <a:latin typeface="Avenir Next Regular" panose="020B0503020202020204" pitchFamily="34" charset="0"/>
                        </a:rPr>
                        <a:t>#</a:t>
                      </a:r>
                    </a:p>
                  </a:txBody>
                  <a:tcPr marL="9525" marR="9525" marT="9525" marB="0" anchor="b">
                    <a:solidFill>
                      <a:schemeClr val="bg1"/>
                    </a:solidFill>
                  </a:tcPr>
                </a:tc>
                <a:tc>
                  <a:txBody>
                    <a:bodyPr/>
                    <a:lstStyle/>
                    <a:p>
                      <a:pPr algn="r" fontAlgn="b"/>
                      <a:endParaRPr lang="en-US" sz="18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1"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1277103296"/>
                  </a:ext>
                </a:extLst>
              </a:tr>
              <a:tr h="321120">
                <a:tc>
                  <a:txBody>
                    <a:bodyPr/>
                    <a:lstStyle/>
                    <a:p>
                      <a:pPr algn="l" fontAlgn="b"/>
                      <a:r>
                        <a:rPr lang="en-US" sz="1800" b="1" u="none" strike="noStrike" dirty="0">
                          <a:effectLst/>
                        </a:rPr>
                        <a:t>Daily Stress </a:t>
                      </a:r>
                      <a:r>
                        <a:rPr lang="en-US" sz="1800" u="none" strike="noStrike" dirty="0">
                          <a:effectLst/>
                        </a:rPr>
                        <a:t>(Scale)</a:t>
                      </a:r>
                      <a:endParaRPr lang="en-US" sz="18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b="0" i="0" u="none" strike="noStrike" dirty="0">
                          <a:solidFill>
                            <a:srgbClr val="000000"/>
                          </a:solidFill>
                          <a:effectLst/>
                          <a:latin typeface="+mn-lt"/>
                        </a:rPr>
                        <a:t>0.121</a:t>
                      </a:r>
                    </a:p>
                  </a:txBody>
                  <a:tcPr marL="9525" marR="9525" marT="9525" marB="0" anchor="b">
                    <a:solidFill>
                      <a:schemeClr val="bg1"/>
                    </a:solidFill>
                  </a:tcPr>
                </a:tc>
                <a:tc>
                  <a:txBody>
                    <a:bodyPr/>
                    <a:lstStyle/>
                    <a:p>
                      <a:pPr algn="r" fontAlgn="b"/>
                      <a:r>
                        <a:rPr lang="en-US" sz="1800" b="0" i="0" u="none" strike="noStrike" dirty="0">
                          <a:solidFill>
                            <a:srgbClr val="000000"/>
                          </a:solidFill>
                          <a:effectLst/>
                          <a:latin typeface="+mn-lt"/>
                        </a:rPr>
                        <a:t>0.004</a:t>
                      </a:r>
                    </a:p>
                  </a:txBody>
                  <a:tcPr marL="9525" marR="9525" marT="9525" marB="0" anchor="b">
                    <a:solidFill>
                      <a:schemeClr val="bg1"/>
                    </a:solidFill>
                  </a:tcPr>
                </a:tc>
                <a:tc>
                  <a:txBody>
                    <a:bodyPr/>
                    <a:lstStyle/>
                    <a:p>
                      <a:pPr algn="l" fontAlgn="b"/>
                      <a:r>
                        <a:rPr lang="en-US" sz="1800" b="0" i="0" u="none" strike="noStrike" dirty="0">
                          <a:solidFill>
                            <a:srgbClr val="000000"/>
                          </a:solidFill>
                          <a:effectLst/>
                          <a:latin typeface="+mn-lt"/>
                        </a:rPr>
                        <a:t>#</a:t>
                      </a: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3945919193"/>
                  </a:ext>
                </a:extLst>
              </a:tr>
              <a:tr h="321120">
                <a:tc>
                  <a:txBody>
                    <a:bodyPr/>
                    <a:lstStyle/>
                    <a:p>
                      <a:pPr algn="l" fontAlgn="b"/>
                      <a:r>
                        <a:rPr lang="en-US" sz="1800" b="1" u="none" strike="noStrike" dirty="0">
                          <a:effectLst/>
                        </a:rPr>
                        <a:t>Loneliness </a:t>
                      </a:r>
                      <a:r>
                        <a:rPr lang="en-US" sz="1800" u="none" strike="noStrike" dirty="0">
                          <a:effectLst/>
                        </a:rPr>
                        <a:t>(Scale)</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b="0" i="0" u="none" strike="noStrike" dirty="0">
                          <a:solidFill>
                            <a:srgbClr val="000000"/>
                          </a:solidFill>
                          <a:effectLst/>
                          <a:latin typeface="+mn-lt"/>
                        </a:rPr>
                        <a:t>0.054</a:t>
                      </a:r>
                    </a:p>
                  </a:txBody>
                  <a:tcPr marL="9525" marR="9525" marT="9525" marB="0" anchor="b">
                    <a:solidFill>
                      <a:schemeClr val="bg1"/>
                    </a:solidFill>
                  </a:tcPr>
                </a:tc>
                <a:tc>
                  <a:txBody>
                    <a:bodyPr/>
                    <a:lstStyle/>
                    <a:p>
                      <a:pPr algn="r" fontAlgn="b"/>
                      <a:r>
                        <a:rPr lang="en-US" sz="1800" u="none" strike="noStrike" dirty="0">
                          <a:effectLst/>
                          <a:latin typeface="+mn-lt"/>
                        </a:rPr>
                        <a:t>&lt;0.001</a:t>
                      </a:r>
                      <a:endParaRPr lang="en-US" sz="1800" b="0" i="0" u="none" strike="noStrike" dirty="0">
                        <a:solidFill>
                          <a:srgbClr val="000000"/>
                        </a:solidFill>
                        <a:effectLst/>
                        <a:latin typeface="+mn-lt"/>
                      </a:endParaRPr>
                    </a:p>
                  </a:txBody>
                  <a:tcPr marL="9525" marR="9525" marT="9525" marB="0" anchor="b">
                    <a:solidFill>
                      <a:schemeClr val="bg1"/>
                    </a:solidFill>
                  </a:tcPr>
                </a:tc>
                <a:tc>
                  <a:txBody>
                    <a:bodyPr/>
                    <a:lstStyle/>
                    <a:p>
                      <a:pPr algn="l" fontAlgn="b"/>
                      <a:r>
                        <a:rPr lang="en-US" sz="1800" u="none" strike="noStrike" dirty="0">
                          <a:effectLst/>
                        </a:rPr>
                        <a:t>#</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chemeClr val="bg1"/>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953594797"/>
                  </a:ext>
                </a:extLst>
              </a:tr>
              <a:tr h="303279">
                <a:tc>
                  <a:txBody>
                    <a:bodyPr/>
                    <a:lstStyle/>
                    <a:p>
                      <a:pPr algn="l" fontAlgn="b"/>
                      <a:r>
                        <a:rPr lang="en-US" sz="1800" b="1" u="none" strike="noStrike" dirty="0">
                          <a:effectLst/>
                        </a:rPr>
                        <a:t>Moral Injury </a:t>
                      </a:r>
                      <a:r>
                        <a:rPr lang="en-US" sz="1800" u="none" strike="noStrike" dirty="0">
                          <a:effectLst/>
                        </a:rPr>
                        <a:t>(Scale)</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b="0" i="0" u="none" strike="noStrike" dirty="0">
                          <a:solidFill>
                            <a:srgbClr val="000000"/>
                          </a:solidFill>
                          <a:effectLst/>
                          <a:latin typeface="+mn-lt"/>
                        </a:rPr>
                        <a:t>0.014</a:t>
                      </a:r>
                    </a:p>
                  </a:txBody>
                  <a:tcPr marL="9525" marR="9525" marT="9525" marB="0" anchor="b">
                    <a:solidFill>
                      <a:schemeClr val="bg1"/>
                    </a:solidFill>
                  </a:tcPr>
                </a:tc>
                <a:tc>
                  <a:txBody>
                    <a:bodyPr/>
                    <a:lstStyle/>
                    <a:p>
                      <a:pPr algn="r" fontAlgn="b"/>
                      <a:r>
                        <a:rPr lang="en-US" sz="1800" b="0" i="0" u="none" strike="noStrike" dirty="0">
                          <a:solidFill>
                            <a:srgbClr val="000000"/>
                          </a:solidFill>
                          <a:effectLst/>
                          <a:latin typeface="+mn-lt"/>
                        </a:rPr>
                        <a:t>&lt;0.001</a:t>
                      </a: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2330407592"/>
                  </a:ext>
                </a:extLst>
              </a:tr>
              <a:tr h="321120">
                <a:tc>
                  <a:txBody>
                    <a:bodyPr/>
                    <a:lstStyle/>
                    <a:p>
                      <a:pPr algn="l" fontAlgn="b"/>
                      <a:r>
                        <a:rPr lang="en-US" sz="1800" b="1" u="none" strike="noStrike" dirty="0">
                          <a:effectLst/>
                        </a:rPr>
                        <a:t>Self-Stigmatization </a:t>
                      </a:r>
                      <a:r>
                        <a:rPr lang="en-US" sz="1800" u="none" strike="noStrike" dirty="0">
                          <a:effectLst/>
                        </a:rPr>
                        <a:t>(Scale)</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b="0" i="0" u="none" strike="noStrike" dirty="0">
                          <a:solidFill>
                            <a:srgbClr val="000000"/>
                          </a:solidFill>
                          <a:effectLst/>
                          <a:latin typeface="+mn-lt"/>
                        </a:rPr>
                        <a:t>0.004</a:t>
                      </a:r>
                    </a:p>
                  </a:txBody>
                  <a:tcPr marL="9525" marR="9525" marT="9525" marB="0" anchor="b">
                    <a:solidFill>
                      <a:schemeClr val="bg1"/>
                    </a:solidFill>
                  </a:tcPr>
                </a:tc>
                <a:tc>
                  <a:txBody>
                    <a:bodyPr/>
                    <a:lstStyle/>
                    <a:p>
                      <a:pPr algn="r" fontAlgn="b"/>
                      <a:r>
                        <a:rPr lang="en-US" sz="1800" u="none" strike="noStrike" dirty="0">
                          <a:effectLst/>
                          <a:latin typeface="+mn-lt"/>
                        </a:rPr>
                        <a:t>0.492</a:t>
                      </a:r>
                      <a:endParaRPr lang="en-US" sz="1800" b="0" i="0" u="none" strike="noStrike" dirty="0">
                        <a:solidFill>
                          <a:srgbClr val="000000"/>
                        </a:solidFill>
                        <a:effectLst/>
                        <a:latin typeface="+mn-lt"/>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1351151314"/>
                  </a:ext>
                </a:extLst>
              </a:tr>
              <a:tr h="303279">
                <a:tc>
                  <a:txBody>
                    <a:bodyPr/>
                    <a:lstStyle/>
                    <a:p>
                      <a:pPr algn="l" fontAlgn="b"/>
                      <a:r>
                        <a:rPr lang="en-US" sz="1800" b="1" u="none" strike="noStrike" dirty="0">
                          <a:effectLst/>
                        </a:rPr>
                        <a:t>Suicide Risk </a:t>
                      </a:r>
                      <a:r>
                        <a:rPr lang="en-US" sz="1800" u="none" strike="noStrike" dirty="0">
                          <a:effectLst/>
                        </a:rPr>
                        <a:t>(Scale)</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u="none" strike="noStrike" dirty="0">
                          <a:effectLst/>
                          <a:latin typeface="+mn-lt"/>
                        </a:rPr>
                        <a:t>0.076</a:t>
                      </a:r>
                      <a:endParaRPr lang="en-US" sz="1800" b="0" i="0" u="none" strike="noStrike" dirty="0">
                        <a:solidFill>
                          <a:srgbClr val="000000"/>
                        </a:solidFill>
                        <a:effectLst/>
                        <a:latin typeface="+mn-lt"/>
                      </a:endParaRPr>
                    </a:p>
                  </a:txBody>
                  <a:tcPr marL="9525" marR="9525" marT="9525" marB="0" anchor="b">
                    <a:solidFill>
                      <a:schemeClr val="bg1"/>
                    </a:solidFill>
                  </a:tcPr>
                </a:tc>
                <a:tc>
                  <a:txBody>
                    <a:bodyPr/>
                    <a:lstStyle/>
                    <a:p>
                      <a:pPr algn="r" fontAlgn="b"/>
                      <a:r>
                        <a:rPr lang="en-US" sz="1800" u="none" strike="noStrike" dirty="0">
                          <a:effectLst/>
                          <a:latin typeface="+mn-lt"/>
                        </a:rPr>
                        <a:t>&lt;0.001</a:t>
                      </a:r>
                      <a:endParaRPr lang="en-US" sz="1800" b="0" i="0" u="none" strike="noStrike" dirty="0">
                        <a:solidFill>
                          <a:srgbClr val="000000"/>
                        </a:solidFill>
                        <a:effectLst/>
                        <a:latin typeface="+mn-lt"/>
                      </a:endParaRPr>
                    </a:p>
                  </a:txBody>
                  <a:tcPr marL="9525" marR="9525" marT="9525" marB="0" anchor="b">
                    <a:solidFill>
                      <a:schemeClr val="bg1"/>
                    </a:solidFill>
                  </a:tcPr>
                </a:tc>
                <a:tc>
                  <a:txBody>
                    <a:bodyPr/>
                    <a:lstStyle/>
                    <a:p>
                      <a:pPr algn="l" fontAlgn="b"/>
                      <a:r>
                        <a:rPr lang="en-US" sz="1800" b="0" i="0" u="none" strike="noStrike" dirty="0">
                          <a:solidFill>
                            <a:srgbClr val="000000"/>
                          </a:solidFill>
                          <a:effectLst/>
                          <a:latin typeface="Avenir Next Regular" panose="020B0503020202020204" pitchFamily="34" charset="0"/>
                        </a:rPr>
                        <a:t>#</a:t>
                      </a: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640869050"/>
                  </a:ext>
                </a:extLst>
              </a:tr>
              <a:tr h="321120">
                <a:tc>
                  <a:txBody>
                    <a:bodyPr/>
                    <a:lstStyle/>
                    <a:p>
                      <a:pPr algn="l" fontAlgn="b"/>
                      <a:r>
                        <a:rPr lang="en-US" sz="1800" b="1" u="none" strike="noStrike" dirty="0">
                          <a:effectLst/>
                        </a:rPr>
                        <a:t>History of Traumatic Brain Injury </a:t>
                      </a:r>
                      <a:r>
                        <a:rPr lang="en-US" sz="1800" u="none" strike="noStrike" dirty="0">
                          <a:effectLst/>
                        </a:rPr>
                        <a:t>(Binary)</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u="none" strike="noStrike" dirty="0">
                          <a:effectLst/>
                          <a:latin typeface="+mn-lt"/>
                        </a:rPr>
                        <a:t>0.014</a:t>
                      </a:r>
                      <a:endParaRPr lang="en-US" sz="1800" b="0" i="0" u="none" strike="noStrike" dirty="0">
                        <a:solidFill>
                          <a:srgbClr val="000000"/>
                        </a:solidFill>
                        <a:effectLst/>
                        <a:latin typeface="+mn-lt"/>
                      </a:endParaRPr>
                    </a:p>
                  </a:txBody>
                  <a:tcPr marL="9525" marR="9525" marT="9525" marB="0" anchor="b">
                    <a:solidFill>
                      <a:schemeClr val="bg1"/>
                    </a:solidFill>
                  </a:tcPr>
                </a:tc>
                <a:tc>
                  <a:txBody>
                    <a:bodyPr/>
                    <a:lstStyle/>
                    <a:p>
                      <a:pPr algn="r" fontAlgn="b"/>
                      <a:r>
                        <a:rPr lang="en-US" sz="1800" u="none" strike="noStrike" dirty="0">
                          <a:effectLst/>
                          <a:latin typeface="+mn-lt"/>
                        </a:rPr>
                        <a:t>0.866</a:t>
                      </a:r>
                      <a:endParaRPr lang="en-US" sz="1800" b="0" i="0" u="none" strike="noStrike" dirty="0">
                        <a:solidFill>
                          <a:srgbClr val="000000"/>
                        </a:solidFill>
                        <a:effectLst/>
                        <a:latin typeface="+mn-lt"/>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4232133080"/>
                  </a:ext>
                </a:extLst>
              </a:tr>
              <a:tr h="303279">
                <a:tc>
                  <a:txBody>
                    <a:bodyPr/>
                    <a:lstStyle/>
                    <a:p>
                      <a:pPr algn="l"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235844515"/>
                  </a:ext>
                </a:extLst>
              </a:tr>
              <a:tr h="303279">
                <a:tc>
                  <a:txBody>
                    <a:bodyPr/>
                    <a:lstStyle/>
                    <a:p>
                      <a:pPr algn="l" fontAlgn="b"/>
                      <a:r>
                        <a:rPr lang="en-US" sz="1600" u="none" strike="noStrike">
                          <a:effectLst/>
                        </a:rPr>
                        <a:t># Denotes p-value &lt; 0.05</a:t>
                      </a:r>
                      <a:endParaRPr lang="en-US" sz="16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3229945434"/>
                  </a:ext>
                </a:extLst>
              </a:tr>
              <a:tr h="543347">
                <a:tc gridSpan="8">
                  <a:txBody>
                    <a:bodyPr/>
                    <a:lstStyle/>
                    <a:p>
                      <a:pPr algn="l" fontAlgn="b"/>
                      <a:r>
                        <a:rPr lang="en-US" sz="1600" u="none" strike="noStrike" dirty="0">
                          <a:effectLst/>
                        </a:rPr>
                        <a:t>*Combat Exposure, Daily Stress, Loneliness, Moral Injury, Self-Stigmatization, Suicide Risk, and History of Traumatic Brain Injury</a:t>
                      </a:r>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7356542"/>
                  </a:ext>
                </a:extLst>
              </a:tr>
            </a:tbl>
          </a:graphicData>
        </a:graphic>
      </p:graphicFrame>
      <p:sp>
        <p:nvSpPr>
          <p:cNvPr id="4" name="AutoShape 2">
            <a:extLst>
              <a:ext uri="{FF2B5EF4-FFF2-40B4-BE49-F238E27FC236}">
                <a16:creationId xmlns:a16="http://schemas.microsoft.com/office/drawing/2014/main" id="{1AC92DDF-7609-773E-9206-63A2BB43038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660431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02E9D-1FBA-C44A-E81E-CF88280AB25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A7B7603-0A9C-4C1E-ACED-E72F06218991}"/>
              </a:ext>
            </a:extLst>
          </p:cNvPr>
          <p:cNvSpPr txBox="1"/>
          <p:nvPr/>
        </p:nvSpPr>
        <p:spPr>
          <a:xfrm>
            <a:off x="1006660" y="2157211"/>
            <a:ext cx="10175631" cy="1111843"/>
          </a:xfrm>
          <a:prstGeom prst="rect">
            <a:avLst/>
          </a:prstGeom>
        </p:spPr>
        <p:txBody>
          <a:bodyPr vert="horz" lIns="91440" tIns="45720" rIns="91440" bIns="45720" rtlCol="0" anchor="ctr">
            <a:normAutofit/>
          </a:bodyPr>
          <a:lstStyle/>
          <a:p>
            <a:pPr algn="ctr">
              <a:lnSpc>
                <a:spcPct val="90000"/>
              </a:lnSpc>
              <a:spcBef>
                <a:spcPct val="0"/>
              </a:spcBef>
              <a:spcAft>
                <a:spcPts val="600"/>
              </a:spcAft>
            </a:pPr>
            <a:endParaRPr lang="en-US" sz="3400" kern="1200" dirty="0">
              <a:solidFill>
                <a:schemeClr val="tx1"/>
              </a:solidFill>
              <a:latin typeface="+mj-lt"/>
              <a:ea typeface="+mj-ea"/>
              <a:cs typeface="+mj-cs"/>
            </a:endParaRPr>
          </a:p>
        </p:txBody>
      </p:sp>
      <p:sp>
        <p:nvSpPr>
          <p:cNvPr id="6" name="TextBox 5">
            <a:extLst>
              <a:ext uri="{FF2B5EF4-FFF2-40B4-BE49-F238E27FC236}">
                <a16:creationId xmlns:a16="http://schemas.microsoft.com/office/drawing/2014/main" id="{DCAE1B2E-8D4A-E546-6379-BF4EA1A4F45A}"/>
              </a:ext>
            </a:extLst>
          </p:cNvPr>
          <p:cNvSpPr txBox="1"/>
          <p:nvPr/>
        </p:nvSpPr>
        <p:spPr>
          <a:xfrm>
            <a:off x="0" y="15149"/>
            <a:ext cx="12192000" cy="729430"/>
          </a:xfrm>
          <a:prstGeom prst="rect">
            <a:avLst/>
          </a:prstGeom>
          <a:solidFill>
            <a:srgbClr val="FF8300"/>
          </a:solidFill>
        </p:spPr>
        <p:txBody>
          <a:bodyPr wrap="square" lIns="91440" tIns="45720" rIns="91440" bIns="45720" rtlCol="0" anchor="t">
            <a:spAutoFit/>
          </a:bodyPr>
          <a:lstStyle/>
          <a:p>
            <a:pPr algn="ctr">
              <a:lnSpc>
                <a:spcPct val="90000"/>
              </a:lnSpc>
              <a:spcBef>
                <a:spcPct val="0"/>
              </a:spcBef>
            </a:pPr>
            <a:r>
              <a:rPr lang="en-US" sz="2400" b="1" kern="1200" dirty="0">
                <a:solidFill>
                  <a:schemeClr val="tx1"/>
                </a:solidFill>
                <a:ea typeface="+mj-ea"/>
                <a:cs typeface="+mj-cs"/>
              </a:rPr>
              <a:t>MULTIPLE LINEAR REGRESSION </a:t>
            </a:r>
          </a:p>
          <a:p>
            <a:pPr algn="ctr">
              <a:lnSpc>
                <a:spcPct val="90000"/>
              </a:lnSpc>
              <a:spcBef>
                <a:spcPct val="0"/>
              </a:spcBef>
            </a:pPr>
            <a:r>
              <a:rPr lang="en-US" sz="2200" b="1" kern="1200" dirty="0">
                <a:solidFill>
                  <a:schemeClr val="tx1"/>
                </a:solidFill>
                <a:ea typeface="+mj-ea"/>
                <a:cs typeface="+mj-cs"/>
              </a:rPr>
              <a:t>Correlation Plot Between All Protective* and Risk Factors* and Alcohol and Drug Abuse Risk</a:t>
            </a:r>
          </a:p>
        </p:txBody>
      </p:sp>
      <p:pic>
        <p:nvPicPr>
          <p:cNvPr id="3" name="Picture 2">
            <a:extLst>
              <a:ext uri="{FF2B5EF4-FFF2-40B4-BE49-F238E27FC236}">
                <a16:creationId xmlns:a16="http://schemas.microsoft.com/office/drawing/2014/main" id="{A9A3FEB8-109A-2223-4788-74675CB81493}"/>
              </a:ext>
            </a:extLst>
          </p:cNvPr>
          <p:cNvPicPr>
            <a:picLocks noChangeAspect="1"/>
          </p:cNvPicPr>
          <p:nvPr/>
        </p:nvPicPr>
        <p:blipFill>
          <a:blip r:embed="rId3"/>
          <a:srcRect/>
          <a:stretch/>
        </p:blipFill>
        <p:spPr>
          <a:xfrm>
            <a:off x="3332059" y="1135454"/>
            <a:ext cx="5334000" cy="4267200"/>
          </a:xfrm>
          <a:prstGeom prst="rect">
            <a:avLst/>
          </a:prstGeom>
        </p:spPr>
      </p:pic>
    </p:spTree>
    <p:extLst>
      <p:ext uri="{BB962C8B-B14F-4D97-AF65-F5344CB8AC3E}">
        <p14:creationId xmlns:p14="http://schemas.microsoft.com/office/powerpoint/2010/main" val="17068408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2BC50-97DE-7873-F632-0B86227F68C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08024A2-8038-1ADB-D2EE-EFF28BE59904}"/>
              </a:ext>
            </a:extLst>
          </p:cNvPr>
          <p:cNvSpPr txBox="1"/>
          <p:nvPr/>
        </p:nvSpPr>
        <p:spPr>
          <a:xfrm>
            <a:off x="1006660" y="2157211"/>
            <a:ext cx="10175631" cy="1111843"/>
          </a:xfrm>
          <a:prstGeom prst="rect">
            <a:avLst/>
          </a:prstGeom>
        </p:spPr>
        <p:txBody>
          <a:bodyPr vert="horz" lIns="91440" tIns="45720" rIns="91440" bIns="45720" rtlCol="0" anchor="ctr">
            <a:normAutofit/>
          </a:bodyPr>
          <a:lstStyle/>
          <a:p>
            <a:pPr algn="ctr">
              <a:lnSpc>
                <a:spcPct val="90000"/>
              </a:lnSpc>
              <a:spcBef>
                <a:spcPct val="0"/>
              </a:spcBef>
              <a:spcAft>
                <a:spcPts val="600"/>
              </a:spcAft>
            </a:pPr>
            <a:endParaRPr lang="en-US" sz="3400" kern="1200" dirty="0">
              <a:solidFill>
                <a:schemeClr val="tx1"/>
              </a:solidFill>
              <a:latin typeface="+mj-lt"/>
              <a:ea typeface="+mj-ea"/>
              <a:cs typeface="+mj-cs"/>
            </a:endParaRPr>
          </a:p>
        </p:txBody>
      </p:sp>
      <p:sp>
        <p:nvSpPr>
          <p:cNvPr id="6" name="TextBox 5">
            <a:extLst>
              <a:ext uri="{FF2B5EF4-FFF2-40B4-BE49-F238E27FC236}">
                <a16:creationId xmlns:a16="http://schemas.microsoft.com/office/drawing/2014/main" id="{223FD66F-C93E-E692-B189-11A159411E94}"/>
              </a:ext>
            </a:extLst>
          </p:cNvPr>
          <p:cNvSpPr txBox="1"/>
          <p:nvPr/>
        </p:nvSpPr>
        <p:spPr>
          <a:xfrm>
            <a:off x="0" y="15149"/>
            <a:ext cx="12192000" cy="1089529"/>
          </a:xfrm>
          <a:prstGeom prst="rect">
            <a:avLst/>
          </a:prstGeom>
          <a:solidFill>
            <a:srgbClr val="FF8300"/>
          </a:solidFill>
        </p:spPr>
        <p:txBody>
          <a:bodyPr wrap="square" lIns="91440" tIns="45720" rIns="91440" bIns="45720" rtlCol="0" anchor="t">
            <a:spAutoFit/>
          </a:bodyPr>
          <a:lstStyle/>
          <a:p>
            <a:pPr algn="ctr">
              <a:lnSpc>
                <a:spcPct val="90000"/>
              </a:lnSpc>
              <a:spcBef>
                <a:spcPct val="0"/>
              </a:spcBef>
            </a:pPr>
            <a:r>
              <a:rPr lang="en-US" sz="2400" b="1" kern="1200" dirty="0">
                <a:solidFill>
                  <a:schemeClr val="tx1"/>
                </a:solidFill>
                <a:ea typeface="+mj-ea"/>
                <a:cs typeface="+mj-cs"/>
              </a:rPr>
              <a:t>MULTIPLE LINEAR REGRESSION </a:t>
            </a:r>
          </a:p>
          <a:p>
            <a:pPr algn="ctr">
              <a:lnSpc>
                <a:spcPct val="90000"/>
              </a:lnSpc>
              <a:spcBef>
                <a:spcPct val="0"/>
              </a:spcBef>
            </a:pPr>
            <a:r>
              <a:rPr lang="en-US" sz="2400" b="1" kern="1200" dirty="0">
                <a:solidFill>
                  <a:schemeClr val="tx1"/>
                </a:solidFill>
                <a:ea typeface="+mj-ea"/>
                <a:cs typeface="+mj-cs"/>
              </a:rPr>
              <a:t>Pearson’s Correlation Plot Between All Protective* and Risk Factors** and Alcohol and Drug Abuse Risk Without Confounders</a:t>
            </a:r>
          </a:p>
        </p:txBody>
      </p:sp>
      <p:sp>
        <p:nvSpPr>
          <p:cNvPr id="4" name="TextBox 3">
            <a:extLst>
              <a:ext uri="{FF2B5EF4-FFF2-40B4-BE49-F238E27FC236}">
                <a16:creationId xmlns:a16="http://schemas.microsoft.com/office/drawing/2014/main" id="{D34E03D6-11EA-5774-0375-B74F7CD513DC}"/>
              </a:ext>
            </a:extLst>
          </p:cNvPr>
          <p:cNvSpPr txBox="1"/>
          <p:nvPr/>
        </p:nvSpPr>
        <p:spPr>
          <a:xfrm>
            <a:off x="368900" y="3799859"/>
            <a:ext cx="11290149" cy="553998"/>
          </a:xfrm>
          <a:prstGeom prst="rect">
            <a:avLst/>
          </a:prstGeom>
          <a:noFill/>
        </p:spPr>
        <p:txBody>
          <a:bodyPr wrap="square" rtlCol="0">
            <a:spAutoFit/>
          </a:bodyPr>
          <a:lstStyle/>
          <a:p>
            <a:r>
              <a:rPr lang="en-US" sz="1000" u="none" strike="noStrike" dirty="0">
                <a:effectLst/>
              </a:rPr>
              <a:t>*Calling and Purpose, Community Engagement, Help-Seeking Behaviors, Military Calling, Quality of Life Score, Public Service Motivation and Overall Wellness</a:t>
            </a:r>
          </a:p>
          <a:p>
            <a:r>
              <a:rPr lang="en-US" sz="1000" u="none" strike="noStrike" dirty="0">
                <a:effectLst/>
              </a:rPr>
              <a:t>**Combat Exposure, Daily Stress, Loneliness, Moral Injury, Self-Stigmatization, Suicide Risk, and History of Traumatic Brain Injury</a:t>
            </a:r>
            <a:endParaRPr lang="en-US" sz="1000" b="0" i="0" u="none" strike="noStrike" dirty="0">
              <a:solidFill>
                <a:srgbClr val="000000"/>
              </a:solidFill>
              <a:effectLst/>
              <a:latin typeface="Calibri" panose="020F0502020204030204" pitchFamily="34" charset="0"/>
            </a:endParaRPr>
          </a:p>
          <a:p>
            <a:r>
              <a:rPr lang="en-US" sz="1000" u="none" strike="noStrike" dirty="0">
                <a:solidFill>
                  <a:srgbClr val="000000"/>
                </a:solidFill>
                <a:effectLst/>
              </a:rPr>
              <a:t>Green filled box indication correlation &gt;0.50</a:t>
            </a:r>
            <a:endParaRPr lang="en-US" dirty="0"/>
          </a:p>
        </p:txBody>
      </p:sp>
      <p:graphicFrame>
        <p:nvGraphicFramePr>
          <p:cNvPr id="5" name="Table 4">
            <a:extLst>
              <a:ext uri="{FF2B5EF4-FFF2-40B4-BE49-F238E27FC236}">
                <a16:creationId xmlns:a16="http://schemas.microsoft.com/office/drawing/2014/main" id="{FA9F6CDC-6A42-4A8A-90A5-479886224E24}"/>
              </a:ext>
            </a:extLst>
          </p:cNvPr>
          <p:cNvGraphicFramePr>
            <a:graphicFrameLocks noGrp="1"/>
          </p:cNvGraphicFramePr>
          <p:nvPr>
            <p:extLst>
              <p:ext uri="{D42A27DB-BD31-4B8C-83A1-F6EECF244321}">
                <p14:modId xmlns:p14="http://schemas.microsoft.com/office/powerpoint/2010/main" val="259085162"/>
              </p:ext>
            </p:extLst>
          </p:nvPr>
        </p:nvGraphicFramePr>
        <p:xfrm>
          <a:off x="255144" y="1195519"/>
          <a:ext cx="11678659" cy="2572579"/>
        </p:xfrm>
        <a:graphic>
          <a:graphicData uri="http://schemas.openxmlformats.org/drawingml/2006/table">
            <a:tbl>
              <a:tblPr>
                <a:tableStyleId>{5C22544A-7EE6-4342-B048-85BDC9FD1C3A}</a:tableStyleId>
              </a:tblPr>
              <a:tblGrid>
                <a:gridCol w="1858537">
                  <a:extLst>
                    <a:ext uri="{9D8B030D-6E8A-4147-A177-3AD203B41FA5}">
                      <a16:colId xmlns:a16="http://schemas.microsoft.com/office/drawing/2014/main" val="2702163556"/>
                    </a:ext>
                  </a:extLst>
                </a:gridCol>
                <a:gridCol w="671837">
                  <a:extLst>
                    <a:ext uri="{9D8B030D-6E8A-4147-A177-3AD203B41FA5}">
                      <a16:colId xmlns:a16="http://schemas.microsoft.com/office/drawing/2014/main" val="1023955927"/>
                    </a:ext>
                  </a:extLst>
                </a:gridCol>
                <a:gridCol w="671837">
                  <a:extLst>
                    <a:ext uri="{9D8B030D-6E8A-4147-A177-3AD203B41FA5}">
                      <a16:colId xmlns:a16="http://schemas.microsoft.com/office/drawing/2014/main" val="42810450"/>
                    </a:ext>
                  </a:extLst>
                </a:gridCol>
                <a:gridCol w="671837">
                  <a:extLst>
                    <a:ext uri="{9D8B030D-6E8A-4147-A177-3AD203B41FA5}">
                      <a16:colId xmlns:a16="http://schemas.microsoft.com/office/drawing/2014/main" val="2340602401"/>
                    </a:ext>
                  </a:extLst>
                </a:gridCol>
                <a:gridCol w="671837">
                  <a:extLst>
                    <a:ext uri="{9D8B030D-6E8A-4147-A177-3AD203B41FA5}">
                      <a16:colId xmlns:a16="http://schemas.microsoft.com/office/drawing/2014/main" val="2978356083"/>
                    </a:ext>
                  </a:extLst>
                </a:gridCol>
                <a:gridCol w="671837">
                  <a:extLst>
                    <a:ext uri="{9D8B030D-6E8A-4147-A177-3AD203B41FA5}">
                      <a16:colId xmlns:a16="http://schemas.microsoft.com/office/drawing/2014/main" val="713284663"/>
                    </a:ext>
                  </a:extLst>
                </a:gridCol>
                <a:gridCol w="671837">
                  <a:extLst>
                    <a:ext uri="{9D8B030D-6E8A-4147-A177-3AD203B41FA5}">
                      <a16:colId xmlns:a16="http://schemas.microsoft.com/office/drawing/2014/main" val="2907233121"/>
                    </a:ext>
                  </a:extLst>
                </a:gridCol>
                <a:gridCol w="671837">
                  <a:extLst>
                    <a:ext uri="{9D8B030D-6E8A-4147-A177-3AD203B41FA5}">
                      <a16:colId xmlns:a16="http://schemas.microsoft.com/office/drawing/2014/main" val="3032323524"/>
                    </a:ext>
                  </a:extLst>
                </a:gridCol>
                <a:gridCol w="671837">
                  <a:extLst>
                    <a:ext uri="{9D8B030D-6E8A-4147-A177-3AD203B41FA5}">
                      <a16:colId xmlns:a16="http://schemas.microsoft.com/office/drawing/2014/main" val="3404209658"/>
                    </a:ext>
                  </a:extLst>
                </a:gridCol>
                <a:gridCol w="636257">
                  <a:extLst>
                    <a:ext uri="{9D8B030D-6E8A-4147-A177-3AD203B41FA5}">
                      <a16:colId xmlns:a16="http://schemas.microsoft.com/office/drawing/2014/main" val="30592296"/>
                    </a:ext>
                  </a:extLst>
                </a:gridCol>
                <a:gridCol w="636257">
                  <a:extLst>
                    <a:ext uri="{9D8B030D-6E8A-4147-A177-3AD203B41FA5}">
                      <a16:colId xmlns:a16="http://schemas.microsoft.com/office/drawing/2014/main" val="2614021732"/>
                    </a:ext>
                  </a:extLst>
                </a:gridCol>
                <a:gridCol w="636257">
                  <a:extLst>
                    <a:ext uri="{9D8B030D-6E8A-4147-A177-3AD203B41FA5}">
                      <a16:colId xmlns:a16="http://schemas.microsoft.com/office/drawing/2014/main" val="3582628922"/>
                    </a:ext>
                  </a:extLst>
                </a:gridCol>
                <a:gridCol w="636257">
                  <a:extLst>
                    <a:ext uri="{9D8B030D-6E8A-4147-A177-3AD203B41FA5}">
                      <a16:colId xmlns:a16="http://schemas.microsoft.com/office/drawing/2014/main" val="1942740161"/>
                    </a:ext>
                  </a:extLst>
                </a:gridCol>
                <a:gridCol w="636257">
                  <a:extLst>
                    <a:ext uri="{9D8B030D-6E8A-4147-A177-3AD203B41FA5}">
                      <a16:colId xmlns:a16="http://schemas.microsoft.com/office/drawing/2014/main" val="1010383287"/>
                    </a:ext>
                  </a:extLst>
                </a:gridCol>
                <a:gridCol w="636257">
                  <a:extLst>
                    <a:ext uri="{9D8B030D-6E8A-4147-A177-3AD203B41FA5}">
                      <a16:colId xmlns:a16="http://schemas.microsoft.com/office/drawing/2014/main" val="4026166152"/>
                    </a:ext>
                  </a:extLst>
                </a:gridCol>
                <a:gridCol w="627884">
                  <a:extLst>
                    <a:ext uri="{9D8B030D-6E8A-4147-A177-3AD203B41FA5}">
                      <a16:colId xmlns:a16="http://schemas.microsoft.com/office/drawing/2014/main" val="2519784312"/>
                    </a:ext>
                  </a:extLst>
                </a:gridCol>
              </a:tblGrid>
              <a:tr h="534379">
                <a:tc>
                  <a:txBody>
                    <a:bodyPr/>
                    <a:lstStyle/>
                    <a:p>
                      <a:pPr algn="l" fontAlgn="b"/>
                      <a:endParaRPr lang="en-US" sz="800" b="1" i="0" u="none" strike="noStrike" dirty="0">
                        <a:solidFill>
                          <a:schemeClr val="bg1"/>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800" b="1" u="none" strike="noStrike" dirty="0">
                          <a:solidFill>
                            <a:schemeClr val="bg1"/>
                          </a:solidFill>
                          <a:effectLst/>
                        </a:rPr>
                        <a:t>Alcohol and Drug Abuse Risk</a:t>
                      </a:r>
                      <a:endParaRPr lang="en-US" sz="800" b="1" i="0" u="none" strike="noStrike" dirty="0">
                        <a:solidFill>
                          <a:schemeClr val="bg1"/>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800" b="1" u="none" strike="noStrike" dirty="0">
                          <a:solidFill>
                            <a:schemeClr val="bg1"/>
                          </a:solidFill>
                          <a:effectLst/>
                        </a:rPr>
                        <a:t>Calling and Purpose</a:t>
                      </a:r>
                      <a:endParaRPr lang="en-US" sz="800" b="1" i="0" u="none" strike="noStrike" dirty="0">
                        <a:solidFill>
                          <a:schemeClr val="bg1"/>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800" b="1" u="none" strike="noStrike" dirty="0">
                          <a:solidFill>
                            <a:schemeClr val="bg1"/>
                          </a:solidFill>
                          <a:effectLst/>
                        </a:rPr>
                        <a:t>Community Engagement</a:t>
                      </a:r>
                      <a:endParaRPr lang="en-US" sz="800" b="1" i="0" u="none" strike="noStrike" dirty="0">
                        <a:solidFill>
                          <a:schemeClr val="bg1"/>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800" b="1" u="none" strike="noStrike" dirty="0">
                          <a:solidFill>
                            <a:schemeClr val="bg1"/>
                          </a:solidFill>
                          <a:effectLst/>
                        </a:rPr>
                        <a:t>Help-Seeking Behavior</a:t>
                      </a:r>
                      <a:endParaRPr lang="en-US" sz="800" b="1" i="0" u="none" strike="noStrike" dirty="0">
                        <a:solidFill>
                          <a:schemeClr val="bg1"/>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800" b="1" u="none" strike="noStrike" dirty="0">
                          <a:solidFill>
                            <a:schemeClr val="bg1"/>
                          </a:solidFill>
                          <a:effectLst/>
                        </a:rPr>
                        <a:t>Public Service Motivation</a:t>
                      </a:r>
                      <a:endParaRPr lang="en-US" sz="800" b="1" i="0" u="none" strike="noStrike" dirty="0">
                        <a:solidFill>
                          <a:schemeClr val="bg1"/>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800" b="1" u="none" strike="noStrike" dirty="0">
                          <a:solidFill>
                            <a:schemeClr val="bg1"/>
                          </a:solidFill>
                          <a:effectLst/>
                        </a:rPr>
                        <a:t>Military Calling</a:t>
                      </a:r>
                      <a:endParaRPr lang="en-US" sz="800" b="1" i="0" u="none" strike="noStrike" dirty="0">
                        <a:solidFill>
                          <a:schemeClr val="bg1"/>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800" b="1" u="none" strike="noStrike" dirty="0">
                          <a:solidFill>
                            <a:schemeClr val="bg1"/>
                          </a:solidFill>
                          <a:effectLst/>
                        </a:rPr>
                        <a:t>Quality of Life</a:t>
                      </a:r>
                      <a:endParaRPr lang="en-US" sz="800" b="1" i="0" u="none" strike="noStrike" dirty="0">
                        <a:solidFill>
                          <a:schemeClr val="bg1"/>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800" b="1" u="none" strike="noStrike" dirty="0">
                          <a:solidFill>
                            <a:schemeClr val="bg1"/>
                          </a:solidFill>
                          <a:effectLst/>
                        </a:rPr>
                        <a:t>Overall Wellness</a:t>
                      </a:r>
                      <a:endParaRPr lang="en-US" sz="800" b="1" i="0" u="none" strike="noStrike" dirty="0">
                        <a:solidFill>
                          <a:schemeClr val="bg1"/>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800" b="1" u="none" strike="noStrike" dirty="0">
                          <a:solidFill>
                            <a:schemeClr val="bg1"/>
                          </a:solidFill>
                          <a:effectLst/>
                        </a:rPr>
                        <a:t>Community Engagement</a:t>
                      </a:r>
                      <a:endParaRPr lang="en-US" sz="800" b="1" i="0" u="none" strike="noStrike" dirty="0">
                        <a:solidFill>
                          <a:schemeClr val="bg1"/>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800" b="1" u="none" strike="noStrike" dirty="0">
                          <a:solidFill>
                            <a:schemeClr val="bg1"/>
                          </a:solidFill>
                          <a:effectLst/>
                        </a:rPr>
                        <a:t>Daily Stress</a:t>
                      </a:r>
                      <a:endParaRPr lang="en-US" sz="800" b="1" i="0" u="none" strike="noStrike" dirty="0">
                        <a:solidFill>
                          <a:schemeClr val="bg1"/>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800" b="1" u="none" strike="noStrike" dirty="0">
                          <a:solidFill>
                            <a:schemeClr val="bg1"/>
                          </a:solidFill>
                          <a:effectLst/>
                        </a:rPr>
                        <a:t>Loneliness</a:t>
                      </a:r>
                      <a:endParaRPr lang="en-US" sz="800" b="1" i="0" u="none" strike="noStrike" dirty="0">
                        <a:solidFill>
                          <a:schemeClr val="bg1"/>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800" b="1" u="none" strike="noStrike" dirty="0">
                          <a:solidFill>
                            <a:schemeClr val="bg1"/>
                          </a:solidFill>
                          <a:effectLst/>
                        </a:rPr>
                        <a:t>Moral Injury</a:t>
                      </a:r>
                      <a:endParaRPr lang="en-US" sz="800" b="1" i="0" u="none" strike="noStrike" dirty="0">
                        <a:solidFill>
                          <a:schemeClr val="bg1"/>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800" b="1" u="none" strike="noStrike" dirty="0">
                          <a:solidFill>
                            <a:schemeClr val="bg1"/>
                          </a:solidFill>
                          <a:effectLst/>
                        </a:rPr>
                        <a:t>Self-Stigmatization</a:t>
                      </a:r>
                      <a:endParaRPr lang="en-US" sz="800" b="1" i="0" u="none" strike="noStrike" dirty="0">
                        <a:solidFill>
                          <a:schemeClr val="bg1"/>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800" b="1" u="none" strike="noStrike" dirty="0">
                          <a:solidFill>
                            <a:schemeClr val="bg1"/>
                          </a:solidFill>
                          <a:effectLst/>
                        </a:rPr>
                        <a:t>Suicide Risk</a:t>
                      </a:r>
                      <a:endParaRPr lang="en-US" sz="800" b="1" i="0" u="none" strike="noStrike" dirty="0">
                        <a:solidFill>
                          <a:schemeClr val="bg1"/>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800" b="1" u="none" strike="noStrike" dirty="0">
                          <a:solidFill>
                            <a:schemeClr val="bg1"/>
                          </a:solidFill>
                          <a:effectLst/>
                        </a:rPr>
                        <a:t>History of TBI</a:t>
                      </a:r>
                      <a:endParaRPr lang="en-US" sz="800" b="1" i="0" u="none" strike="noStrike" dirty="0">
                        <a:solidFill>
                          <a:schemeClr val="bg1"/>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103952114"/>
                  </a:ext>
                </a:extLst>
              </a:tr>
              <a:tr h="135880">
                <a:tc>
                  <a:txBody>
                    <a:bodyPr/>
                    <a:lstStyle/>
                    <a:p>
                      <a:pPr algn="r" fontAlgn="b"/>
                      <a:r>
                        <a:rPr lang="en-US" sz="800" b="1" u="none" strike="noStrike" dirty="0">
                          <a:solidFill>
                            <a:schemeClr val="bg1"/>
                          </a:solidFill>
                          <a:effectLst/>
                        </a:rPr>
                        <a:t>Alcohol and Drug Abuse Risk</a:t>
                      </a:r>
                      <a:endParaRPr lang="en-US" sz="800" b="1" i="0" u="none" strike="noStrike" dirty="0">
                        <a:solidFill>
                          <a:schemeClr val="bg1"/>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800" u="none" strike="noStrike">
                          <a:effectLst/>
                        </a:rPr>
                        <a:t>1.000</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dirty="0">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dirty="0">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dirty="0">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dirty="0">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dirty="0">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dirty="0">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dirty="0">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dirty="0">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7394237"/>
                  </a:ext>
                </a:extLst>
              </a:tr>
              <a:tr h="135880">
                <a:tc>
                  <a:txBody>
                    <a:bodyPr/>
                    <a:lstStyle/>
                    <a:p>
                      <a:pPr algn="r" fontAlgn="b"/>
                      <a:r>
                        <a:rPr lang="en-US" sz="800" b="1" u="none" strike="noStrike" dirty="0">
                          <a:solidFill>
                            <a:schemeClr val="bg1"/>
                          </a:solidFill>
                          <a:effectLst/>
                        </a:rPr>
                        <a:t>Calling and Purpose</a:t>
                      </a:r>
                      <a:endParaRPr lang="en-US" sz="800" b="1" i="0" u="none" strike="noStrike" dirty="0">
                        <a:solidFill>
                          <a:schemeClr val="bg1"/>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800" u="none" strike="noStrike">
                          <a:effectLst/>
                        </a:rPr>
                        <a:t>-0.007</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1.000</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dirty="0">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dirty="0">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dirty="0">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dirty="0">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dirty="0">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dirty="0">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08065105"/>
                  </a:ext>
                </a:extLst>
              </a:tr>
              <a:tr h="135880">
                <a:tc>
                  <a:txBody>
                    <a:bodyPr/>
                    <a:lstStyle/>
                    <a:p>
                      <a:pPr algn="r" fontAlgn="b"/>
                      <a:r>
                        <a:rPr lang="en-US" sz="800" b="1" u="none" strike="noStrike" dirty="0">
                          <a:solidFill>
                            <a:schemeClr val="bg1"/>
                          </a:solidFill>
                          <a:effectLst/>
                        </a:rPr>
                        <a:t>Community Engagement</a:t>
                      </a:r>
                      <a:endParaRPr lang="en-US" sz="800" b="1" i="0" u="none" strike="noStrike" dirty="0">
                        <a:solidFill>
                          <a:schemeClr val="bg1"/>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800" u="none" strike="noStrike">
                          <a:effectLst/>
                        </a:rPr>
                        <a:t>-0.222</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0.280</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1.000</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dirty="0">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dirty="0">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7303061"/>
                  </a:ext>
                </a:extLst>
              </a:tr>
              <a:tr h="135880">
                <a:tc>
                  <a:txBody>
                    <a:bodyPr/>
                    <a:lstStyle/>
                    <a:p>
                      <a:pPr algn="r" fontAlgn="b"/>
                      <a:r>
                        <a:rPr lang="en-US" sz="800" b="1" u="none" strike="noStrike" dirty="0">
                          <a:solidFill>
                            <a:schemeClr val="bg1"/>
                          </a:solidFill>
                          <a:effectLst/>
                        </a:rPr>
                        <a:t>Help-Seeking Behavior</a:t>
                      </a:r>
                      <a:endParaRPr lang="en-US" sz="800" b="1" i="0" u="none" strike="noStrike" dirty="0">
                        <a:solidFill>
                          <a:schemeClr val="bg1"/>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800" u="none" strike="noStrike">
                          <a:effectLst/>
                        </a:rPr>
                        <a:t>-0.004</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0.290</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0.457</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1.000</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dirty="0">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dirty="0">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dirty="0">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dirty="0">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27675546"/>
                  </a:ext>
                </a:extLst>
              </a:tr>
              <a:tr h="135880">
                <a:tc>
                  <a:txBody>
                    <a:bodyPr/>
                    <a:lstStyle/>
                    <a:p>
                      <a:pPr algn="r" fontAlgn="b"/>
                      <a:r>
                        <a:rPr lang="en-US" sz="800" b="1" u="none" strike="noStrike" dirty="0">
                          <a:solidFill>
                            <a:schemeClr val="bg1"/>
                          </a:solidFill>
                          <a:effectLst/>
                        </a:rPr>
                        <a:t>Public Service Motivation</a:t>
                      </a:r>
                      <a:endParaRPr lang="en-US" sz="800" b="1" i="0" u="none" strike="noStrike" dirty="0">
                        <a:solidFill>
                          <a:schemeClr val="bg1"/>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800" u="none" strike="noStrike">
                          <a:effectLst/>
                        </a:rPr>
                        <a:t>0.007</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dirty="0">
                          <a:effectLst/>
                        </a:rPr>
                        <a:t>0.587</a:t>
                      </a:r>
                      <a:endParaRPr lang="en-US" sz="800" b="0" i="0" u="none" strike="noStrike" dirty="0">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US" sz="800" u="none" strike="noStrike" dirty="0">
                          <a:effectLst/>
                        </a:rPr>
                        <a:t>0.225</a:t>
                      </a:r>
                      <a:endParaRPr lang="en-US" sz="800" b="0" i="0" u="none" strike="noStrike" dirty="0">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0.289</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1.000</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dirty="0">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dirty="0">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dirty="0">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517912"/>
                  </a:ext>
                </a:extLst>
              </a:tr>
              <a:tr h="135880">
                <a:tc>
                  <a:txBody>
                    <a:bodyPr/>
                    <a:lstStyle/>
                    <a:p>
                      <a:pPr algn="r" fontAlgn="b"/>
                      <a:r>
                        <a:rPr lang="en-US" sz="800" b="1" u="none" strike="noStrike" dirty="0">
                          <a:solidFill>
                            <a:schemeClr val="bg1"/>
                          </a:solidFill>
                          <a:effectLst/>
                        </a:rPr>
                        <a:t>Military Calling</a:t>
                      </a:r>
                      <a:endParaRPr lang="en-US" sz="800" b="1" i="0" u="none" strike="noStrike" dirty="0">
                        <a:solidFill>
                          <a:schemeClr val="bg1"/>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800" u="none" strike="noStrike">
                          <a:effectLst/>
                        </a:rPr>
                        <a:t>-0.056</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0.361</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0.196</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0.221</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dirty="0">
                          <a:effectLst/>
                        </a:rPr>
                        <a:t>0.579</a:t>
                      </a:r>
                      <a:endParaRPr lang="en-US" sz="800" b="0" i="0" u="none" strike="noStrike" dirty="0">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US" sz="800" u="none" strike="noStrike">
                          <a:effectLst/>
                        </a:rPr>
                        <a:t>1.000</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dirty="0">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dirty="0">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dirty="0">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dirty="0">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236584"/>
                  </a:ext>
                </a:extLst>
              </a:tr>
              <a:tr h="135880">
                <a:tc>
                  <a:txBody>
                    <a:bodyPr/>
                    <a:lstStyle/>
                    <a:p>
                      <a:pPr algn="r" fontAlgn="b"/>
                      <a:r>
                        <a:rPr lang="en-US" sz="800" b="1" u="none" strike="noStrike" dirty="0">
                          <a:solidFill>
                            <a:schemeClr val="bg1"/>
                          </a:solidFill>
                          <a:effectLst/>
                        </a:rPr>
                        <a:t>Quality of Life</a:t>
                      </a:r>
                      <a:endParaRPr lang="en-US" sz="800" b="1" i="0" u="none" strike="noStrike" dirty="0">
                        <a:solidFill>
                          <a:schemeClr val="bg1"/>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800" u="none" strike="noStrike">
                          <a:effectLst/>
                        </a:rPr>
                        <a:t>-0.333</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0.175</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dirty="0">
                          <a:effectLst/>
                        </a:rPr>
                        <a:t>0.611</a:t>
                      </a:r>
                      <a:endParaRPr lang="en-US" sz="800" b="0" i="0" u="none" strike="noStrike" dirty="0">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US" sz="800" u="none" strike="noStrike" dirty="0">
                          <a:effectLst/>
                        </a:rPr>
                        <a:t>0.279</a:t>
                      </a:r>
                      <a:endParaRPr lang="en-US" sz="800" b="0" i="0" u="none" strike="noStrike" dirty="0">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0.112</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0.125</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1.000</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dirty="0">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dirty="0">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dirty="0">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38548539"/>
                  </a:ext>
                </a:extLst>
              </a:tr>
              <a:tr h="135880">
                <a:tc>
                  <a:txBody>
                    <a:bodyPr/>
                    <a:lstStyle/>
                    <a:p>
                      <a:pPr algn="r" fontAlgn="b"/>
                      <a:r>
                        <a:rPr lang="en-US" sz="800" b="1" u="none" strike="noStrike" dirty="0">
                          <a:solidFill>
                            <a:schemeClr val="bg1"/>
                          </a:solidFill>
                          <a:effectLst/>
                        </a:rPr>
                        <a:t>Overall Wellness</a:t>
                      </a:r>
                      <a:endParaRPr lang="en-US" sz="800" b="1" i="0" u="none" strike="noStrike" dirty="0">
                        <a:solidFill>
                          <a:schemeClr val="bg1"/>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800" u="none" strike="noStrike">
                          <a:effectLst/>
                        </a:rPr>
                        <a:t>-0.338</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0.267</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dirty="0">
                          <a:effectLst/>
                        </a:rPr>
                        <a:t>0.711</a:t>
                      </a:r>
                      <a:endParaRPr lang="en-US" sz="800" b="0" i="0" u="none" strike="noStrike" dirty="0">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US" sz="800" u="none" strike="noStrike" dirty="0">
                          <a:effectLst/>
                        </a:rPr>
                        <a:t>0.289</a:t>
                      </a:r>
                      <a:endParaRPr lang="en-US" sz="800" b="0" i="0" u="none" strike="noStrike" dirty="0">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0.220</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0.199</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dirty="0">
                          <a:effectLst/>
                        </a:rPr>
                        <a:t>0.778</a:t>
                      </a:r>
                      <a:endParaRPr lang="en-US" sz="800" b="0" i="0" u="none" strike="noStrike" dirty="0">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US" sz="800" u="none" strike="noStrike">
                          <a:effectLst/>
                        </a:rPr>
                        <a:t>1.000</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dirty="0">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78243151"/>
                  </a:ext>
                </a:extLst>
              </a:tr>
              <a:tr h="135880">
                <a:tc>
                  <a:txBody>
                    <a:bodyPr/>
                    <a:lstStyle/>
                    <a:p>
                      <a:pPr algn="r" fontAlgn="b"/>
                      <a:r>
                        <a:rPr lang="en-US" sz="800" b="1" u="none" strike="noStrike" dirty="0">
                          <a:solidFill>
                            <a:schemeClr val="bg1"/>
                          </a:solidFill>
                          <a:effectLst/>
                        </a:rPr>
                        <a:t>Community Engagement</a:t>
                      </a:r>
                      <a:endParaRPr lang="en-US" sz="800" b="1" i="0" u="none" strike="noStrike" dirty="0">
                        <a:solidFill>
                          <a:schemeClr val="bg1"/>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800" u="none" strike="noStrike">
                          <a:effectLst/>
                        </a:rPr>
                        <a:t>0.244</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0.014</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dirty="0">
                          <a:effectLst/>
                        </a:rPr>
                        <a:t>-0.008</a:t>
                      </a:r>
                      <a:endParaRPr lang="en-US" sz="800" b="0" i="0" u="none" strike="noStrike" dirty="0">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0.144</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0.106</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0.023</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-0.135</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-0.139</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dirty="0">
                          <a:effectLst/>
                        </a:rPr>
                        <a:t>1.000</a:t>
                      </a:r>
                      <a:endParaRPr lang="en-US" sz="800" b="0" i="0" u="none" strike="noStrike" dirty="0">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dirty="0">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dirty="0">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2149053"/>
                  </a:ext>
                </a:extLst>
              </a:tr>
              <a:tr h="135880">
                <a:tc>
                  <a:txBody>
                    <a:bodyPr/>
                    <a:lstStyle/>
                    <a:p>
                      <a:pPr algn="r" fontAlgn="b"/>
                      <a:r>
                        <a:rPr lang="en-US" sz="800" b="1" u="none" strike="noStrike" dirty="0">
                          <a:solidFill>
                            <a:schemeClr val="bg1"/>
                          </a:solidFill>
                          <a:effectLst/>
                        </a:rPr>
                        <a:t>Daily Stress</a:t>
                      </a:r>
                      <a:endParaRPr lang="en-US" sz="800" b="1" i="0" u="none" strike="noStrike" dirty="0">
                        <a:solidFill>
                          <a:schemeClr val="bg1"/>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800" u="none" strike="noStrike">
                          <a:effectLst/>
                        </a:rPr>
                        <a:t>0.360</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-0.043</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-0.153</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0.028</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0.010</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-0.097</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-0.332</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-0.317</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0.312</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dirty="0">
                          <a:effectLst/>
                        </a:rPr>
                        <a:t>1.000</a:t>
                      </a:r>
                      <a:endParaRPr lang="en-US" sz="800" b="0" i="0" u="none" strike="noStrike" dirty="0">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dirty="0">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5481709"/>
                  </a:ext>
                </a:extLst>
              </a:tr>
              <a:tr h="135880">
                <a:tc>
                  <a:txBody>
                    <a:bodyPr/>
                    <a:lstStyle/>
                    <a:p>
                      <a:pPr algn="r" fontAlgn="b"/>
                      <a:r>
                        <a:rPr lang="en-US" sz="800" b="1" u="none" strike="noStrike" dirty="0">
                          <a:solidFill>
                            <a:schemeClr val="bg1"/>
                          </a:solidFill>
                          <a:effectLst/>
                        </a:rPr>
                        <a:t>Loneliness</a:t>
                      </a:r>
                      <a:endParaRPr lang="en-US" sz="800" b="1" i="0" u="none" strike="noStrike" dirty="0">
                        <a:solidFill>
                          <a:schemeClr val="bg1"/>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800" u="none" strike="noStrike">
                          <a:effectLst/>
                        </a:rPr>
                        <a:t>0.326</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0.004</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-0.474</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-0.188</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0.018</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-0.048</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dirty="0">
                          <a:effectLst/>
                        </a:rPr>
                        <a:t>-0.594</a:t>
                      </a:r>
                      <a:endParaRPr lang="en-US" sz="800" b="0" i="0" u="none" strike="noStrike" dirty="0">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US" sz="800" u="none" strike="noStrike" dirty="0">
                          <a:effectLst/>
                        </a:rPr>
                        <a:t>-0.579</a:t>
                      </a:r>
                      <a:endParaRPr lang="en-US" sz="800" b="0" i="0" u="none" strike="noStrike" dirty="0">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US" sz="800" u="none" strike="noStrike" dirty="0">
                          <a:effectLst/>
                        </a:rPr>
                        <a:t>0.198</a:t>
                      </a:r>
                      <a:endParaRPr lang="en-US" sz="800" b="0" i="0" u="none" strike="noStrike" dirty="0">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0.331</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dirty="0">
                          <a:effectLst/>
                        </a:rPr>
                        <a:t>1.000</a:t>
                      </a:r>
                      <a:endParaRPr lang="en-US" sz="800" b="0" i="0" u="none" strike="noStrike" dirty="0">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dirty="0">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5616563"/>
                  </a:ext>
                </a:extLst>
              </a:tr>
              <a:tr h="135880">
                <a:tc>
                  <a:txBody>
                    <a:bodyPr/>
                    <a:lstStyle/>
                    <a:p>
                      <a:pPr algn="r" fontAlgn="b"/>
                      <a:r>
                        <a:rPr lang="en-US" sz="800" b="1" u="none" strike="noStrike" dirty="0">
                          <a:solidFill>
                            <a:schemeClr val="bg1"/>
                          </a:solidFill>
                          <a:effectLst/>
                        </a:rPr>
                        <a:t>Moral Injury</a:t>
                      </a:r>
                      <a:endParaRPr lang="en-US" sz="800" b="1" i="0" u="none" strike="noStrike" dirty="0">
                        <a:solidFill>
                          <a:schemeClr val="bg1"/>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800" u="none" strike="noStrike">
                          <a:effectLst/>
                        </a:rPr>
                        <a:t>0.420</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-0.183</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-0.509</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-0.137</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-0.131</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-0.205</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dirty="0">
                          <a:effectLst/>
                        </a:rPr>
                        <a:t>-0.619</a:t>
                      </a:r>
                      <a:endParaRPr lang="en-US" sz="800" b="0" i="0" u="none" strike="noStrike" dirty="0">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US" sz="800" u="none" strike="noStrike" dirty="0">
                          <a:effectLst/>
                        </a:rPr>
                        <a:t>-0.697</a:t>
                      </a:r>
                      <a:endParaRPr lang="en-US" sz="800" b="0" i="0" u="none" strike="noStrike" dirty="0">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US" sz="800" u="none" strike="noStrike">
                          <a:effectLst/>
                        </a:rPr>
                        <a:t>0.332</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0.439</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dirty="0">
                          <a:effectLst/>
                        </a:rPr>
                        <a:t>0.535</a:t>
                      </a:r>
                      <a:endParaRPr lang="en-US" sz="800" b="0" i="0" u="none" strike="noStrike" dirty="0">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US" sz="800" u="none" strike="noStrike">
                          <a:effectLst/>
                        </a:rPr>
                        <a:t>1.000</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dirty="0">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71735447"/>
                  </a:ext>
                </a:extLst>
              </a:tr>
              <a:tr h="135880">
                <a:tc>
                  <a:txBody>
                    <a:bodyPr/>
                    <a:lstStyle/>
                    <a:p>
                      <a:pPr algn="r" fontAlgn="b"/>
                      <a:r>
                        <a:rPr lang="en-US" sz="800" b="1" u="none" strike="noStrike" dirty="0">
                          <a:solidFill>
                            <a:schemeClr val="bg1"/>
                          </a:solidFill>
                          <a:effectLst/>
                        </a:rPr>
                        <a:t>Self-Stigmatization</a:t>
                      </a:r>
                      <a:endParaRPr lang="en-US" sz="800" b="1" i="0" u="none" strike="noStrike" dirty="0">
                        <a:solidFill>
                          <a:schemeClr val="bg1"/>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800" u="none" strike="noStrike">
                          <a:effectLst/>
                        </a:rPr>
                        <a:t>0.223</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-0.207</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-0.198</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0.014</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-0.265</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-0.409</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-0.222</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-0.307</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0.248</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0.304</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0.232</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dirty="0">
                          <a:effectLst/>
                        </a:rPr>
                        <a:t>0.456</a:t>
                      </a:r>
                      <a:endParaRPr lang="en-US" sz="800" b="0" i="0" u="none" strike="noStrike" dirty="0">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1.000</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dirty="0">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6814392"/>
                  </a:ext>
                </a:extLst>
              </a:tr>
              <a:tr h="135880">
                <a:tc>
                  <a:txBody>
                    <a:bodyPr/>
                    <a:lstStyle/>
                    <a:p>
                      <a:pPr algn="r" fontAlgn="b"/>
                      <a:r>
                        <a:rPr lang="en-US" sz="800" b="1" u="none" strike="noStrike" dirty="0">
                          <a:solidFill>
                            <a:schemeClr val="bg1"/>
                          </a:solidFill>
                          <a:effectLst/>
                        </a:rPr>
                        <a:t>Suicide Risk</a:t>
                      </a:r>
                      <a:endParaRPr lang="en-US" sz="800" b="1" i="0" u="none" strike="noStrike" dirty="0">
                        <a:solidFill>
                          <a:schemeClr val="bg1"/>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800" u="none" strike="noStrike">
                          <a:effectLst/>
                        </a:rPr>
                        <a:t>0.404</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-0.074</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-0.390</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-0.123</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-0.020</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-0.091</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-0.532</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dirty="0">
                          <a:effectLst/>
                        </a:rPr>
                        <a:t>-0.529</a:t>
                      </a:r>
                      <a:endParaRPr lang="en-US" sz="800" b="0" i="0" u="none" strike="noStrike" dirty="0">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US" sz="800" u="none" strike="noStrike" dirty="0">
                          <a:effectLst/>
                        </a:rPr>
                        <a:t>0.219</a:t>
                      </a:r>
                      <a:endParaRPr lang="en-US" sz="800" b="0" i="0" u="none" strike="noStrike" dirty="0">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0.331</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0.411</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dirty="0">
                          <a:effectLst/>
                        </a:rPr>
                        <a:t>0.514</a:t>
                      </a:r>
                      <a:endParaRPr lang="en-US" sz="800" b="0" i="0" u="none" strike="noStrike" dirty="0">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US" sz="800" u="none" strike="noStrike" dirty="0">
                          <a:effectLst/>
                        </a:rPr>
                        <a:t>0.211</a:t>
                      </a:r>
                      <a:endParaRPr lang="en-US" sz="800" b="0" i="0" u="none" strike="noStrike" dirty="0">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1.000</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800" b="0" i="0" u="none" strike="noStrike" dirty="0">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6865465"/>
                  </a:ext>
                </a:extLst>
              </a:tr>
              <a:tr h="135880">
                <a:tc>
                  <a:txBody>
                    <a:bodyPr/>
                    <a:lstStyle/>
                    <a:p>
                      <a:pPr algn="r" fontAlgn="b"/>
                      <a:r>
                        <a:rPr lang="en-US" sz="800" b="1" u="none" strike="noStrike" dirty="0">
                          <a:solidFill>
                            <a:schemeClr val="bg1"/>
                          </a:solidFill>
                          <a:effectLst/>
                        </a:rPr>
                        <a:t>History of TBI</a:t>
                      </a:r>
                      <a:endParaRPr lang="en-US" sz="800" b="1" i="0" u="none" strike="noStrike" dirty="0">
                        <a:solidFill>
                          <a:schemeClr val="bg1"/>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r" fontAlgn="b"/>
                      <a:r>
                        <a:rPr lang="en-US" sz="800" u="none" strike="noStrike">
                          <a:effectLst/>
                        </a:rPr>
                        <a:t>0.136</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0.001</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-0.127</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-0.042</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0.021</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0.005</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-0.221</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-0.157</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0.179</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0.184</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0.164</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0.188</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a:effectLst/>
                        </a:rPr>
                        <a:t>0.103</a:t>
                      </a:r>
                      <a:endParaRPr lang="en-US" sz="800" b="0" i="0" u="none" strike="noStrike">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dirty="0">
                          <a:effectLst/>
                        </a:rPr>
                        <a:t>0.204</a:t>
                      </a:r>
                      <a:endParaRPr lang="en-US" sz="800" b="0" i="0" u="none" strike="noStrike" dirty="0">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800" u="none" strike="noStrike" dirty="0">
                          <a:effectLst/>
                        </a:rPr>
                        <a:t>1.000</a:t>
                      </a:r>
                      <a:endParaRPr lang="en-US" sz="800" b="0" i="0" u="none" strike="noStrike" dirty="0">
                        <a:solidFill>
                          <a:srgbClr val="000000"/>
                        </a:solidFill>
                        <a:effectLst/>
                        <a:latin typeface="Arial" panose="020B0604020202020204" pitchFamily="34" charset="0"/>
                      </a:endParaRPr>
                    </a:p>
                  </a:txBody>
                  <a:tcPr marL="5662" marR="5662" marT="566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5694416"/>
                  </a:ext>
                </a:extLst>
              </a:tr>
            </a:tbl>
          </a:graphicData>
        </a:graphic>
      </p:graphicFrame>
      <p:sp>
        <p:nvSpPr>
          <p:cNvPr id="3" name="TextBox 2">
            <a:extLst>
              <a:ext uri="{FF2B5EF4-FFF2-40B4-BE49-F238E27FC236}">
                <a16:creationId xmlns:a16="http://schemas.microsoft.com/office/drawing/2014/main" id="{B8D86610-7A60-9BF2-1C0F-B065059289F2}"/>
              </a:ext>
            </a:extLst>
          </p:cNvPr>
          <p:cNvSpPr txBox="1"/>
          <p:nvPr/>
        </p:nvSpPr>
        <p:spPr>
          <a:xfrm>
            <a:off x="482655" y="4464975"/>
            <a:ext cx="11451148" cy="2092881"/>
          </a:xfrm>
          <a:prstGeom prst="rect">
            <a:avLst/>
          </a:prstGeom>
          <a:noFill/>
        </p:spPr>
        <p:txBody>
          <a:bodyPr wrap="square" rtlCol="0">
            <a:spAutoFit/>
          </a:bodyPr>
          <a:lstStyle/>
          <a:p>
            <a:pPr algn="ctr"/>
            <a:r>
              <a:rPr lang="en-US" b="1" dirty="0"/>
              <a:t>Interpretation Statements</a:t>
            </a:r>
          </a:p>
          <a:p>
            <a:r>
              <a:rPr lang="en-US" sz="1400" b="1" dirty="0"/>
              <a:t>Positive Correlations</a:t>
            </a:r>
            <a:r>
              <a:rPr lang="en-US" sz="1400" dirty="0"/>
              <a:t> 						</a:t>
            </a:r>
            <a:r>
              <a:rPr lang="en-US" sz="1400" b="1" dirty="0"/>
              <a:t>Negative Correlations	</a:t>
            </a:r>
            <a:endParaRPr lang="en-US" sz="1400" dirty="0"/>
          </a:p>
          <a:p>
            <a:r>
              <a:rPr lang="en-US" sz="1400" dirty="0"/>
              <a:t>	Calling and Purpose with Public Service Motivation			Loneliness and Quality of Life 	</a:t>
            </a:r>
          </a:p>
          <a:p>
            <a:r>
              <a:rPr lang="en-US" sz="1400" dirty="0"/>
              <a:t>	Community 	Engagement with Quality of Life 				Overall Wellness with Moral Injury</a:t>
            </a:r>
          </a:p>
          <a:p>
            <a:r>
              <a:rPr lang="en-US" sz="1400" dirty="0"/>
              <a:t>	Community Engagement and Overall Wellness				Overall Wellness with Suicide Risk</a:t>
            </a:r>
          </a:p>
          <a:p>
            <a:r>
              <a:rPr lang="en-US" sz="1400" dirty="0"/>
              <a:t>	Military Calling and Public Service Motivation				Overall Wellness with Loneliness</a:t>
            </a:r>
          </a:p>
          <a:p>
            <a:r>
              <a:rPr lang="en-US" sz="1400" dirty="0"/>
              <a:t>	Quality of Life and Overall Wellness					Moral Injury and Quality of Life</a:t>
            </a:r>
          </a:p>
          <a:p>
            <a:r>
              <a:rPr lang="en-US" sz="1400" dirty="0"/>
              <a:t>	Moral Injury with Loneliness</a:t>
            </a:r>
          </a:p>
          <a:p>
            <a:r>
              <a:rPr lang="en-US" sz="1400" dirty="0"/>
              <a:t>	Moral Injury with Suicide Risk </a:t>
            </a:r>
          </a:p>
        </p:txBody>
      </p:sp>
    </p:spTree>
    <p:extLst>
      <p:ext uri="{BB962C8B-B14F-4D97-AF65-F5344CB8AC3E}">
        <p14:creationId xmlns:p14="http://schemas.microsoft.com/office/powerpoint/2010/main" val="26758069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FB242-0F60-A403-C2F5-1B36F2526FD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6336B9B-A1C9-32F6-F7DA-BCC95CD8BE0E}"/>
              </a:ext>
            </a:extLst>
          </p:cNvPr>
          <p:cNvSpPr txBox="1"/>
          <p:nvPr/>
        </p:nvSpPr>
        <p:spPr>
          <a:xfrm>
            <a:off x="0" y="0"/>
            <a:ext cx="12192000" cy="461665"/>
          </a:xfrm>
          <a:prstGeom prst="rect">
            <a:avLst/>
          </a:prstGeom>
          <a:solidFill>
            <a:srgbClr val="FF8300"/>
          </a:solidFill>
        </p:spPr>
        <p:txBody>
          <a:bodyPr wrap="square" lIns="91440" tIns="45720" rIns="91440" bIns="45720" rtlCol="0" anchor="t">
            <a:spAutoFit/>
          </a:bodyPr>
          <a:lstStyle/>
          <a:p>
            <a:pPr algn="ctr"/>
            <a:r>
              <a:rPr lang="en-US" sz="2400" b="1" dirty="0">
                <a:ea typeface="+mn-lt"/>
                <a:cs typeface="+mn-lt"/>
              </a:rPr>
              <a:t>MULITPLE LINEAR REGRESSION SUMMARY TABLES</a:t>
            </a:r>
            <a:endParaRPr lang="en-US" sz="2400" dirty="0">
              <a:ea typeface="+mn-lt"/>
              <a:cs typeface="+mn-lt"/>
            </a:endParaRPr>
          </a:p>
        </p:txBody>
      </p:sp>
      <p:graphicFrame>
        <p:nvGraphicFramePr>
          <p:cNvPr id="3" name="Table 2">
            <a:extLst>
              <a:ext uri="{FF2B5EF4-FFF2-40B4-BE49-F238E27FC236}">
                <a16:creationId xmlns:a16="http://schemas.microsoft.com/office/drawing/2014/main" id="{7255BA66-67E2-4667-8009-AC5906ECC20B}"/>
              </a:ext>
            </a:extLst>
          </p:cNvPr>
          <p:cNvGraphicFramePr>
            <a:graphicFrameLocks noGrp="1"/>
          </p:cNvGraphicFramePr>
          <p:nvPr>
            <p:extLst>
              <p:ext uri="{D42A27DB-BD31-4B8C-83A1-F6EECF244321}">
                <p14:modId xmlns:p14="http://schemas.microsoft.com/office/powerpoint/2010/main" val="1816483490"/>
              </p:ext>
            </p:extLst>
          </p:nvPr>
        </p:nvGraphicFramePr>
        <p:xfrm>
          <a:off x="205839" y="546474"/>
          <a:ext cx="11780322" cy="5809106"/>
        </p:xfrm>
        <a:graphic>
          <a:graphicData uri="http://schemas.openxmlformats.org/drawingml/2006/table">
            <a:tbl>
              <a:tblPr>
                <a:tableStyleId>{5C22544A-7EE6-4342-B048-85BDC9FD1C3A}</a:tableStyleId>
              </a:tblPr>
              <a:tblGrid>
                <a:gridCol w="3365807">
                  <a:extLst>
                    <a:ext uri="{9D8B030D-6E8A-4147-A177-3AD203B41FA5}">
                      <a16:colId xmlns:a16="http://schemas.microsoft.com/office/drawing/2014/main" val="884575010"/>
                    </a:ext>
                  </a:extLst>
                </a:gridCol>
                <a:gridCol w="1234691">
                  <a:extLst>
                    <a:ext uri="{9D8B030D-6E8A-4147-A177-3AD203B41FA5}">
                      <a16:colId xmlns:a16="http://schemas.microsoft.com/office/drawing/2014/main" val="3568908494"/>
                    </a:ext>
                  </a:extLst>
                </a:gridCol>
                <a:gridCol w="2029633">
                  <a:extLst>
                    <a:ext uri="{9D8B030D-6E8A-4147-A177-3AD203B41FA5}">
                      <a16:colId xmlns:a16="http://schemas.microsoft.com/office/drawing/2014/main" val="2611019198"/>
                    </a:ext>
                  </a:extLst>
                </a:gridCol>
                <a:gridCol w="418612">
                  <a:extLst>
                    <a:ext uri="{9D8B030D-6E8A-4147-A177-3AD203B41FA5}">
                      <a16:colId xmlns:a16="http://schemas.microsoft.com/office/drawing/2014/main" val="2485330511"/>
                    </a:ext>
                  </a:extLst>
                </a:gridCol>
                <a:gridCol w="1611021">
                  <a:extLst>
                    <a:ext uri="{9D8B030D-6E8A-4147-A177-3AD203B41FA5}">
                      <a16:colId xmlns:a16="http://schemas.microsoft.com/office/drawing/2014/main" val="855987379"/>
                    </a:ext>
                  </a:extLst>
                </a:gridCol>
                <a:gridCol w="913334">
                  <a:extLst>
                    <a:ext uri="{9D8B030D-6E8A-4147-A177-3AD203B41FA5}">
                      <a16:colId xmlns:a16="http://schemas.microsoft.com/office/drawing/2014/main" val="1041632471"/>
                    </a:ext>
                  </a:extLst>
                </a:gridCol>
                <a:gridCol w="1103612">
                  <a:extLst>
                    <a:ext uri="{9D8B030D-6E8A-4147-A177-3AD203B41FA5}">
                      <a16:colId xmlns:a16="http://schemas.microsoft.com/office/drawing/2014/main" val="2681424864"/>
                    </a:ext>
                  </a:extLst>
                </a:gridCol>
                <a:gridCol w="1103612">
                  <a:extLst>
                    <a:ext uri="{9D8B030D-6E8A-4147-A177-3AD203B41FA5}">
                      <a16:colId xmlns:a16="http://schemas.microsoft.com/office/drawing/2014/main" val="118286205"/>
                    </a:ext>
                  </a:extLst>
                </a:gridCol>
              </a:tblGrid>
              <a:tr h="621423">
                <a:tc gridSpan="8">
                  <a:txBody>
                    <a:bodyPr/>
                    <a:lstStyle/>
                    <a:p>
                      <a:pPr algn="l" fontAlgn="b"/>
                      <a:r>
                        <a:rPr lang="en-US" sz="1800" b="1" u="none" strike="noStrike" dirty="0">
                          <a:effectLst/>
                        </a:rPr>
                        <a:t>TABLE 2:  Protective Factors*  without Confounders Independently Associated with Alcohol and Drug Abuse Risk using Multiple Linear Regression among Veterans in The 2022 Military Health and Well-Being Project from ICPSR Michigan (N=1,495)</a:t>
                      </a:r>
                    </a:p>
                    <a:p>
                      <a:pPr algn="l" fontAlgn="b"/>
                      <a:endParaRPr lang="en-US" sz="24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l" fontAlgn="b"/>
                      <a:endParaRPr lang="en-US" sz="1200" b="0" i="0" u="none" strike="noStrike">
                        <a:solidFill>
                          <a:srgbClr val="000000"/>
                        </a:solidFill>
                        <a:effectLst/>
                        <a:latin typeface="Avenir Next Regular" panose="020B0503020202020204" pitchFamily="34" charset="0"/>
                      </a:endParaRPr>
                    </a:p>
                  </a:txBody>
                  <a:tcPr marL="9525" marR="9525" marT="9525" marB="0" anchor="b"/>
                </a:tc>
                <a:tc hMerge="1">
                  <a:txBody>
                    <a:bodyPr/>
                    <a:lstStyle/>
                    <a:p>
                      <a:pPr algn="l" fontAlgn="b"/>
                      <a:endParaRPr lang="en-US" sz="1200" b="0" i="0" u="none" strike="noStrike" dirty="0">
                        <a:solidFill>
                          <a:srgbClr val="000000"/>
                        </a:solidFill>
                        <a:effectLst/>
                        <a:latin typeface="Avenir Next Regular" panose="020B0503020202020204" pitchFamily="34" charset="0"/>
                      </a:endParaRPr>
                    </a:p>
                  </a:txBody>
                  <a:tcPr marL="9525" marR="9525" marT="9525" marB="0" anchor="b"/>
                </a:tc>
                <a:extLst>
                  <a:ext uri="{0D108BD9-81ED-4DB2-BD59-A6C34878D82A}">
                    <a16:rowId xmlns:a16="http://schemas.microsoft.com/office/drawing/2014/main" val="4056487411"/>
                  </a:ext>
                </a:extLst>
              </a:tr>
              <a:tr h="321120">
                <a:tc>
                  <a:txBody>
                    <a:bodyPr/>
                    <a:lstStyle/>
                    <a:p>
                      <a:pPr algn="l" fontAlgn="b"/>
                      <a:r>
                        <a:rPr lang="en-US" sz="1800" u="none" strike="noStrike" dirty="0">
                          <a:solidFill>
                            <a:schemeClr val="bg1"/>
                          </a:solidFill>
                          <a:effectLst/>
                        </a:rPr>
                        <a:t>Measures</a:t>
                      </a:r>
                      <a:endParaRPr lang="en-US" sz="18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tc>
                  <a:txBody>
                    <a:bodyPr/>
                    <a:lstStyle/>
                    <a:p>
                      <a:pPr algn="r" fontAlgn="b"/>
                      <a:r>
                        <a:rPr lang="en-US" sz="1800" u="none" strike="noStrike" dirty="0" err="1">
                          <a:solidFill>
                            <a:schemeClr val="bg1"/>
                          </a:solidFill>
                          <a:effectLst/>
                        </a:rPr>
                        <a:t>ß</a:t>
                      </a:r>
                      <a:endParaRPr lang="en-US" sz="18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tc>
                  <a:txBody>
                    <a:bodyPr/>
                    <a:lstStyle/>
                    <a:p>
                      <a:pPr algn="r" fontAlgn="b"/>
                      <a:r>
                        <a:rPr lang="en-US" sz="1800" u="none" strike="noStrike" dirty="0">
                          <a:solidFill>
                            <a:schemeClr val="bg1"/>
                          </a:solidFill>
                          <a:effectLst/>
                        </a:rPr>
                        <a:t>p-value</a:t>
                      </a:r>
                      <a:endParaRPr lang="en-US" sz="18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tc>
                  <a:txBody>
                    <a:bodyPr/>
                    <a:lstStyle/>
                    <a:p>
                      <a:pPr algn="ctr" fontAlgn="b"/>
                      <a:r>
                        <a:rPr lang="en-US" sz="1800" u="none" strike="noStrike" dirty="0">
                          <a:solidFill>
                            <a:schemeClr val="bg1"/>
                          </a:solidFill>
                          <a:effectLst/>
                        </a:rPr>
                        <a:t> </a:t>
                      </a:r>
                      <a:endParaRPr lang="en-US" sz="18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tc>
                  <a:txBody>
                    <a:bodyPr/>
                    <a:lstStyle/>
                    <a:p>
                      <a:pPr algn="r" fontAlgn="b"/>
                      <a:endParaRPr lang="en-US" sz="1800" b="1"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tc>
                  <a:txBody>
                    <a:bodyPr/>
                    <a:lstStyle/>
                    <a:p>
                      <a:pPr algn="r" fontAlgn="b"/>
                      <a:endParaRPr lang="en-US" sz="18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tc>
                  <a:txBody>
                    <a:bodyPr/>
                    <a:lstStyle/>
                    <a:p>
                      <a:pPr algn="ctr" fontAlgn="b"/>
                      <a:endParaRPr lang="en-US" sz="18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tc>
                  <a:txBody>
                    <a:bodyPr/>
                    <a:lstStyle/>
                    <a:p>
                      <a:pPr algn="ctr" fontAlgn="b"/>
                      <a:r>
                        <a:rPr lang="en-US" sz="1800" u="none" strike="noStrike" dirty="0">
                          <a:solidFill>
                            <a:schemeClr val="bg1"/>
                          </a:solidFill>
                          <a:effectLst/>
                        </a:rPr>
                        <a:t> </a:t>
                      </a:r>
                      <a:endParaRPr lang="en-US" sz="18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extLst>
                  <a:ext uri="{0D108BD9-81ED-4DB2-BD59-A6C34878D82A}">
                    <a16:rowId xmlns:a16="http://schemas.microsoft.com/office/drawing/2014/main" val="594401675"/>
                  </a:ext>
                </a:extLst>
              </a:tr>
              <a:tr h="321120">
                <a:tc>
                  <a:txBody>
                    <a:bodyPr/>
                    <a:lstStyle/>
                    <a:p>
                      <a:pPr algn="l" fontAlgn="b"/>
                      <a:r>
                        <a:rPr lang="en-US" sz="1800" u="none" strike="noStrike" dirty="0">
                          <a:effectLst/>
                        </a:rPr>
                        <a:t>Constant</a:t>
                      </a:r>
                      <a:endParaRPr lang="en-US" sz="18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u="none" strike="noStrike" dirty="0">
                          <a:effectLst/>
                        </a:rPr>
                        <a:t>2.999</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u="none" strike="noStrike" dirty="0">
                          <a:effectLst/>
                        </a:rPr>
                        <a:t> </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u="none" strike="noStrike" dirty="0">
                          <a:effectLst/>
                        </a:rPr>
                        <a:t>R=</a:t>
                      </a:r>
                      <a:endParaRPr lang="en-US" sz="18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u="none" strike="noStrike" dirty="0">
                          <a:effectLst/>
                        </a:rPr>
                        <a:t>0.381</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ctr" fontAlgn="b"/>
                      <a:r>
                        <a:rPr lang="en-US" sz="1800" u="none" strike="noStrike" dirty="0">
                          <a:effectLst/>
                        </a:rPr>
                        <a:t> </a:t>
                      </a:r>
                      <a:endParaRPr lang="en-US" sz="1800" b="0" i="0" u="none" strike="noStrike" dirty="0">
                        <a:solidFill>
                          <a:srgbClr val="FFFFFF"/>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1"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2205668680"/>
                  </a:ext>
                </a:extLst>
              </a:tr>
              <a:tr h="303279">
                <a:tc>
                  <a:txBody>
                    <a:bodyPr/>
                    <a:lstStyle/>
                    <a:p>
                      <a:pPr algn="l" fontAlgn="b"/>
                      <a:endParaRPr lang="en-US" sz="1800" b="1"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u="none" strike="noStrike" dirty="0">
                          <a:effectLst/>
                        </a:rPr>
                        <a:t>R</a:t>
                      </a:r>
                      <a:r>
                        <a:rPr lang="en-US" sz="1800" u="none" strike="noStrike" baseline="30000" dirty="0">
                          <a:effectLst/>
                        </a:rPr>
                        <a:t>2</a:t>
                      </a:r>
                      <a:r>
                        <a:rPr lang="en-US" sz="1800" u="none" strike="noStrike" dirty="0">
                          <a:effectLst/>
                        </a:rPr>
                        <a:t>=</a:t>
                      </a:r>
                      <a:endParaRPr lang="en-US" sz="18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u="none" strike="noStrike" dirty="0">
                          <a:effectLst/>
                        </a:rPr>
                        <a:t>0.1452</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1"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3762013857"/>
                  </a:ext>
                </a:extLst>
              </a:tr>
              <a:tr h="303279">
                <a:tc>
                  <a:txBody>
                    <a:bodyPr/>
                    <a:lstStyle/>
                    <a:p>
                      <a:pPr algn="l" fontAlgn="b"/>
                      <a:endParaRPr lang="en-US" sz="1800" b="1"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u="none" strike="noStrike" dirty="0">
                          <a:effectLst/>
                        </a:rPr>
                        <a:t>Overall p-value</a:t>
                      </a:r>
                      <a:endParaRPr lang="en-US" sz="18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u="none" strike="noStrike" dirty="0">
                          <a:effectLst/>
                        </a:rPr>
                        <a:t>&lt;0.001</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r>
                        <a:rPr lang="en-US" sz="1800" b="1" i="0" u="none" strike="noStrike" dirty="0">
                          <a:solidFill>
                            <a:srgbClr val="000000"/>
                          </a:solidFill>
                          <a:effectLst/>
                          <a:latin typeface="Avenir Next Regular" panose="020B0503020202020204" pitchFamily="34" charset="0"/>
                        </a:rPr>
                        <a:t> </a:t>
                      </a:r>
                    </a:p>
                  </a:txBody>
                  <a:tcPr marL="9525" marR="9525" marT="9525" marB="0" anchor="b">
                    <a:solidFill>
                      <a:schemeClr val="bg1"/>
                    </a:solidFill>
                  </a:tcPr>
                </a:tc>
                <a:tc>
                  <a:txBody>
                    <a:bodyPr/>
                    <a:lstStyle/>
                    <a:p>
                      <a:pPr algn="l" fontAlgn="b"/>
                      <a:endParaRPr lang="en-US" sz="1800" b="1"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2123179365"/>
                  </a:ext>
                </a:extLst>
              </a:tr>
              <a:tr h="321120">
                <a:tc>
                  <a:txBody>
                    <a:bodyPr/>
                    <a:lstStyle/>
                    <a:p>
                      <a:pPr algn="l" fontAlgn="b"/>
                      <a:r>
                        <a:rPr lang="en-US" sz="1800" b="1" u="none" strike="noStrike" dirty="0">
                          <a:effectLst/>
                        </a:rPr>
                        <a:t>Calling and Purpose </a:t>
                      </a:r>
                      <a:r>
                        <a:rPr lang="en-US" sz="1800" u="none" strike="noStrike" dirty="0">
                          <a:effectLst/>
                        </a:rPr>
                        <a:t>(scale)</a:t>
                      </a:r>
                      <a:endParaRPr lang="en-US" sz="18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u="none" strike="noStrike" dirty="0">
                          <a:effectLst/>
                        </a:rPr>
                        <a:t>0.0198</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u="none" strike="noStrike" dirty="0">
                          <a:effectLst/>
                        </a:rPr>
                        <a:t>0.121</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1"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1277103296"/>
                  </a:ext>
                </a:extLst>
              </a:tr>
              <a:tr h="321120">
                <a:tc>
                  <a:txBody>
                    <a:bodyPr/>
                    <a:lstStyle/>
                    <a:p>
                      <a:pPr algn="l" fontAlgn="b"/>
                      <a:r>
                        <a:rPr lang="en-US" sz="1800" b="1" u="none" strike="noStrike" dirty="0">
                          <a:effectLst/>
                        </a:rPr>
                        <a:t>Community Engagement </a:t>
                      </a:r>
                      <a:r>
                        <a:rPr lang="en-US" sz="1800" u="none" strike="noStrike" dirty="0">
                          <a:effectLst/>
                        </a:rPr>
                        <a:t>(Scale)</a:t>
                      </a:r>
                      <a:endParaRPr lang="en-US" sz="18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u="none" strike="noStrike" dirty="0">
                          <a:effectLst/>
                        </a:rPr>
                        <a:t>0.0011</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b="0" i="0" u="none" strike="noStrike" dirty="0">
                          <a:solidFill>
                            <a:srgbClr val="000000"/>
                          </a:solidFill>
                          <a:effectLst/>
                          <a:latin typeface="+mn-lt"/>
                        </a:rPr>
                        <a:t>0.906</a:t>
                      </a: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mn-lt"/>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3945919193"/>
                  </a:ext>
                </a:extLst>
              </a:tr>
              <a:tr h="321120">
                <a:tc>
                  <a:txBody>
                    <a:bodyPr/>
                    <a:lstStyle/>
                    <a:p>
                      <a:pPr algn="l" fontAlgn="b"/>
                      <a:r>
                        <a:rPr lang="en-US" sz="1800" b="1" u="none" strike="noStrike" dirty="0">
                          <a:effectLst/>
                          <a:highlight>
                            <a:srgbClr val="FFFF00"/>
                          </a:highlight>
                        </a:rPr>
                        <a:t>Help-Seeking Behavior </a:t>
                      </a:r>
                      <a:r>
                        <a:rPr lang="en-US" sz="1800" u="none" strike="noStrike" dirty="0">
                          <a:effectLst/>
                        </a:rPr>
                        <a:t>(Scale)</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u="none" strike="noStrike" dirty="0">
                          <a:effectLst/>
                        </a:rPr>
                        <a:t>0.0311</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u="none" strike="noStrike" dirty="0">
                          <a:effectLst/>
                        </a:rPr>
                        <a:t>&lt;0.001</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r>
                        <a:rPr lang="en-US" sz="1800" u="none" strike="noStrike" dirty="0">
                          <a:effectLst/>
                        </a:rPr>
                        <a:t>#</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chemeClr val="bg1"/>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953594797"/>
                  </a:ext>
                </a:extLst>
              </a:tr>
              <a:tr h="303279">
                <a:tc>
                  <a:txBody>
                    <a:bodyPr/>
                    <a:lstStyle/>
                    <a:p>
                      <a:pPr algn="l" fontAlgn="b"/>
                      <a:r>
                        <a:rPr lang="en-US" sz="1800" b="1" u="none" strike="noStrike" dirty="0">
                          <a:effectLst/>
                        </a:rPr>
                        <a:t>Military Calling </a:t>
                      </a:r>
                      <a:r>
                        <a:rPr lang="en-US" sz="1800" u="none" strike="noStrike" dirty="0">
                          <a:effectLst/>
                        </a:rPr>
                        <a:t>(Scale)</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u="none" strike="noStrike" dirty="0">
                          <a:effectLst/>
                        </a:rPr>
                        <a:t>-0.0202</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u="none" strike="noStrike" dirty="0">
                          <a:effectLst/>
                        </a:rPr>
                        <a:t>0.0598</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2330407592"/>
                  </a:ext>
                </a:extLst>
              </a:tr>
              <a:tr h="321120">
                <a:tc>
                  <a:txBody>
                    <a:bodyPr/>
                    <a:lstStyle/>
                    <a:p>
                      <a:pPr algn="l" fontAlgn="b"/>
                      <a:r>
                        <a:rPr lang="en-US" sz="1800" b="1" u="none" strike="noStrike" dirty="0">
                          <a:effectLst/>
                          <a:highlight>
                            <a:srgbClr val="FFFF00"/>
                          </a:highlight>
                        </a:rPr>
                        <a:t>Quality of Life </a:t>
                      </a:r>
                      <a:r>
                        <a:rPr lang="en-US" sz="1800" u="none" strike="noStrike" dirty="0">
                          <a:effectLst/>
                        </a:rPr>
                        <a:t>(Scale)</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u="none" strike="noStrike" dirty="0">
                          <a:effectLst/>
                        </a:rPr>
                        <a:t>-0.1327</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u="none" strike="noStrike" dirty="0">
                          <a:effectLst/>
                        </a:rPr>
                        <a:t>&lt;0.001</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r>
                        <a:rPr lang="en-US" sz="1800" u="none" strike="noStrike" dirty="0">
                          <a:effectLst/>
                        </a:rPr>
                        <a:t>#</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1351151314"/>
                  </a:ext>
                </a:extLst>
              </a:tr>
              <a:tr h="303279">
                <a:tc>
                  <a:txBody>
                    <a:bodyPr/>
                    <a:lstStyle/>
                    <a:p>
                      <a:pPr algn="l" fontAlgn="b"/>
                      <a:r>
                        <a:rPr lang="en-US" sz="1800" b="1" u="none" strike="noStrike" dirty="0">
                          <a:effectLst/>
                        </a:rPr>
                        <a:t>Public Service Motivation </a:t>
                      </a:r>
                      <a:r>
                        <a:rPr lang="en-US" sz="1800" u="none" strike="noStrike" dirty="0">
                          <a:effectLst/>
                        </a:rPr>
                        <a:t>(Scale)</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u="none" strike="noStrike" dirty="0">
                          <a:effectLst/>
                        </a:rPr>
                        <a:t>0.0206</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u="none" strike="noStrike" dirty="0">
                          <a:effectLst/>
                        </a:rPr>
                        <a:t>0.124</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640869050"/>
                  </a:ext>
                </a:extLst>
              </a:tr>
              <a:tr h="321120">
                <a:tc>
                  <a:txBody>
                    <a:bodyPr/>
                    <a:lstStyle/>
                    <a:p>
                      <a:pPr algn="l" fontAlgn="b"/>
                      <a:r>
                        <a:rPr lang="en-US" sz="1800" b="1" u="none" strike="noStrike" dirty="0">
                          <a:effectLst/>
                          <a:highlight>
                            <a:srgbClr val="FFFF00"/>
                          </a:highlight>
                        </a:rPr>
                        <a:t>Overall Wellness </a:t>
                      </a:r>
                      <a:r>
                        <a:rPr lang="en-US" sz="1800" u="none" strike="noStrike" dirty="0">
                          <a:effectLst/>
                        </a:rPr>
                        <a:t>(Scale)</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u="none" strike="noStrike" dirty="0">
                          <a:effectLst/>
                        </a:rPr>
                        <a:t>-0.0159</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u="none" strike="noStrike" dirty="0">
                          <a:effectLst/>
                        </a:rPr>
                        <a:t>&lt;0.001</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r>
                        <a:rPr lang="en-US" sz="1800" u="none" strike="noStrike">
                          <a:effectLst/>
                        </a:rPr>
                        <a:t>#</a:t>
                      </a:r>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4232133080"/>
                  </a:ext>
                </a:extLst>
              </a:tr>
              <a:tr h="303279">
                <a:tc>
                  <a:txBody>
                    <a:bodyPr/>
                    <a:lstStyle/>
                    <a:p>
                      <a:pPr algn="l"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235844515"/>
                  </a:ext>
                </a:extLst>
              </a:tr>
              <a:tr h="303279">
                <a:tc>
                  <a:txBody>
                    <a:bodyPr/>
                    <a:lstStyle/>
                    <a:p>
                      <a:pPr algn="l" fontAlgn="b"/>
                      <a:r>
                        <a:rPr lang="en-US" sz="1600" u="none" strike="noStrike">
                          <a:effectLst/>
                        </a:rPr>
                        <a:t># Denotes p-value &lt; 0.05</a:t>
                      </a:r>
                      <a:endParaRPr lang="en-US" sz="16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3229945434"/>
                  </a:ext>
                </a:extLst>
              </a:tr>
              <a:tr h="543347">
                <a:tc gridSpan="8">
                  <a:txBody>
                    <a:bodyPr/>
                    <a:lstStyle/>
                    <a:p>
                      <a:pPr algn="l" fontAlgn="b"/>
                      <a:r>
                        <a:rPr lang="en-US" sz="1600" u="none" strike="noStrike" dirty="0">
                          <a:effectLst/>
                        </a:rPr>
                        <a:t>*Calling and Purpose, Community Engagement, Help-Seeking Behaviors, Military Calling, Quality of Life Score, Public Service Motivation and Wellness</a:t>
                      </a:r>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7356542"/>
                  </a:ext>
                </a:extLst>
              </a:tr>
            </a:tbl>
          </a:graphicData>
        </a:graphic>
      </p:graphicFrame>
      <p:sp>
        <p:nvSpPr>
          <p:cNvPr id="4" name="AutoShape 2">
            <a:extLst>
              <a:ext uri="{FF2B5EF4-FFF2-40B4-BE49-F238E27FC236}">
                <a16:creationId xmlns:a16="http://schemas.microsoft.com/office/drawing/2014/main" id="{64396915-4B42-9BCC-F7FA-53AFA7E4394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997730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3B1E9-B513-3083-8A08-AB156CEC7FC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0E00DB2-C4A5-5F64-3D4F-4BD658C894C3}"/>
              </a:ext>
            </a:extLst>
          </p:cNvPr>
          <p:cNvSpPr txBox="1"/>
          <p:nvPr/>
        </p:nvSpPr>
        <p:spPr>
          <a:xfrm>
            <a:off x="0" y="-32219"/>
            <a:ext cx="12192000" cy="461665"/>
          </a:xfrm>
          <a:prstGeom prst="rect">
            <a:avLst/>
          </a:prstGeom>
          <a:solidFill>
            <a:srgbClr val="FF8300"/>
          </a:solidFill>
        </p:spPr>
        <p:txBody>
          <a:bodyPr wrap="square" lIns="91440" tIns="45720" rIns="91440" bIns="45720" rtlCol="0" anchor="t">
            <a:spAutoFit/>
          </a:bodyPr>
          <a:lstStyle/>
          <a:p>
            <a:pPr algn="ctr"/>
            <a:r>
              <a:rPr lang="en-US" sz="2400" b="1" dirty="0">
                <a:ea typeface="+mn-lt"/>
                <a:cs typeface="+mn-lt"/>
              </a:rPr>
              <a:t>MULITPLE LINEAR REGRESSION Summary Tables</a:t>
            </a:r>
            <a:endParaRPr lang="en-US" sz="2400" dirty="0">
              <a:ea typeface="+mn-lt"/>
              <a:cs typeface="+mn-lt"/>
            </a:endParaRPr>
          </a:p>
        </p:txBody>
      </p:sp>
      <p:graphicFrame>
        <p:nvGraphicFramePr>
          <p:cNvPr id="3" name="Table 2">
            <a:extLst>
              <a:ext uri="{FF2B5EF4-FFF2-40B4-BE49-F238E27FC236}">
                <a16:creationId xmlns:a16="http://schemas.microsoft.com/office/drawing/2014/main" id="{ED4CF364-7C2E-7B3E-43F1-7DACD7ED12BB}"/>
              </a:ext>
            </a:extLst>
          </p:cNvPr>
          <p:cNvGraphicFramePr>
            <a:graphicFrameLocks noGrp="1"/>
          </p:cNvGraphicFramePr>
          <p:nvPr>
            <p:extLst>
              <p:ext uri="{D42A27DB-BD31-4B8C-83A1-F6EECF244321}">
                <p14:modId xmlns:p14="http://schemas.microsoft.com/office/powerpoint/2010/main" val="911826501"/>
              </p:ext>
            </p:extLst>
          </p:nvPr>
        </p:nvGraphicFramePr>
        <p:xfrm>
          <a:off x="205839" y="546474"/>
          <a:ext cx="11780322" cy="5534786"/>
        </p:xfrm>
        <a:graphic>
          <a:graphicData uri="http://schemas.openxmlformats.org/drawingml/2006/table">
            <a:tbl>
              <a:tblPr>
                <a:tableStyleId>{5C22544A-7EE6-4342-B048-85BDC9FD1C3A}</a:tableStyleId>
              </a:tblPr>
              <a:tblGrid>
                <a:gridCol w="3928839">
                  <a:extLst>
                    <a:ext uri="{9D8B030D-6E8A-4147-A177-3AD203B41FA5}">
                      <a16:colId xmlns:a16="http://schemas.microsoft.com/office/drawing/2014/main" val="884575010"/>
                    </a:ext>
                  </a:extLst>
                </a:gridCol>
                <a:gridCol w="671659">
                  <a:extLst>
                    <a:ext uri="{9D8B030D-6E8A-4147-A177-3AD203B41FA5}">
                      <a16:colId xmlns:a16="http://schemas.microsoft.com/office/drawing/2014/main" val="3568908494"/>
                    </a:ext>
                  </a:extLst>
                </a:gridCol>
                <a:gridCol w="2029633">
                  <a:extLst>
                    <a:ext uri="{9D8B030D-6E8A-4147-A177-3AD203B41FA5}">
                      <a16:colId xmlns:a16="http://schemas.microsoft.com/office/drawing/2014/main" val="2611019198"/>
                    </a:ext>
                  </a:extLst>
                </a:gridCol>
                <a:gridCol w="418612">
                  <a:extLst>
                    <a:ext uri="{9D8B030D-6E8A-4147-A177-3AD203B41FA5}">
                      <a16:colId xmlns:a16="http://schemas.microsoft.com/office/drawing/2014/main" val="2485330511"/>
                    </a:ext>
                  </a:extLst>
                </a:gridCol>
                <a:gridCol w="1611021">
                  <a:extLst>
                    <a:ext uri="{9D8B030D-6E8A-4147-A177-3AD203B41FA5}">
                      <a16:colId xmlns:a16="http://schemas.microsoft.com/office/drawing/2014/main" val="855987379"/>
                    </a:ext>
                  </a:extLst>
                </a:gridCol>
                <a:gridCol w="913334">
                  <a:extLst>
                    <a:ext uri="{9D8B030D-6E8A-4147-A177-3AD203B41FA5}">
                      <a16:colId xmlns:a16="http://schemas.microsoft.com/office/drawing/2014/main" val="1041632471"/>
                    </a:ext>
                  </a:extLst>
                </a:gridCol>
                <a:gridCol w="1103612">
                  <a:extLst>
                    <a:ext uri="{9D8B030D-6E8A-4147-A177-3AD203B41FA5}">
                      <a16:colId xmlns:a16="http://schemas.microsoft.com/office/drawing/2014/main" val="2681424864"/>
                    </a:ext>
                  </a:extLst>
                </a:gridCol>
                <a:gridCol w="1103612">
                  <a:extLst>
                    <a:ext uri="{9D8B030D-6E8A-4147-A177-3AD203B41FA5}">
                      <a16:colId xmlns:a16="http://schemas.microsoft.com/office/drawing/2014/main" val="118286205"/>
                    </a:ext>
                  </a:extLst>
                </a:gridCol>
              </a:tblGrid>
              <a:tr h="621423">
                <a:tc gridSpan="8">
                  <a:txBody>
                    <a:bodyPr/>
                    <a:lstStyle/>
                    <a:p>
                      <a:pPr algn="l" fontAlgn="b"/>
                      <a:r>
                        <a:rPr lang="en-US" sz="1800" b="1" u="none" strike="noStrike" dirty="0">
                          <a:effectLst/>
                        </a:rPr>
                        <a:t>TABLE 2:  Model 3 Risk Factors*  Independently Associated with Alcohol and Drug Abuse Risk using Multiple Linear Regression among Veterans in The 2022 Military Health and Well-Being Project from ICPSR Michigan (N=1,495)</a:t>
                      </a:r>
                    </a:p>
                    <a:p>
                      <a:pPr algn="l" fontAlgn="b"/>
                      <a:endParaRPr lang="en-US" sz="24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l" fontAlgn="b"/>
                      <a:endParaRPr lang="en-US" sz="1200" b="0" i="0" u="none" strike="noStrike">
                        <a:solidFill>
                          <a:srgbClr val="000000"/>
                        </a:solidFill>
                        <a:effectLst/>
                        <a:latin typeface="Avenir Next Regular" panose="020B0503020202020204" pitchFamily="34" charset="0"/>
                      </a:endParaRPr>
                    </a:p>
                  </a:txBody>
                  <a:tcPr marL="9525" marR="9525" marT="9525" marB="0" anchor="b"/>
                </a:tc>
                <a:tc hMerge="1">
                  <a:txBody>
                    <a:bodyPr/>
                    <a:lstStyle/>
                    <a:p>
                      <a:pPr algn="l" fontAlgn="b"/>
                      <a:endParaRPr lang="en-US" sz="1200" b="0" i="0" u="none" strike="noStrike" dirty="0">
                        <a:solidFill>
                          <a:srgbClr val="000000"/>
                        </a:solidFill>
                        <a:effectLst/>
                        <a:latin typeface="Avenir Next Regular" panose="020B0503020202020204" pitchFamily="34" charset="0"/>
                      </a:endParaRPr>
                    </a:p>
                  </a:txBody>
                  <a:tcPr marL="9525" marR="9525" marT="9525" marB="0" anchor="b"/>
                </a:tc>
                <a:extLst>
                  <a:ext uri="{0D108BD9-81ED-4DB2-BD59-A6C34878D82A}">
                    <a16:rowId xmlns:a16="http://schemas.microsoft.com/office/drawing/2014/main" val="4056487411"/>
                  </a:ext>
                </a:extLst>
              </a:tr>
              <a:tr h="321120">
                <a:tc>
                  <a:txBody>
                    <a:bodyPr/>
                    <a:lstStyle/>
                    <a:p>
                      <a:pPr algn="l" fontAlgn="b"/>
                      <a:r>
                        <a:rPr lang="en-US" sz="1800" u="none" strike="noStrike" dirty="0">
                          <a:solidFill>
                            <a:schemeClr val="bg1"/>
                          </a:solidFill>
                          <a:effectLst/>
                        </a:rPr>
                        <a:t>Measures</a:t>
                      </a:r>
                      <a:endParaRPr lang="en-US" sz="18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tc>
                  <a:txBody>
                    <a:bodyPr/>
                    <a:lstStyle/>
                    <a:p>
                      <a:pPr algn="r" fontAlgn="b"/>
                      <a:r>
                        <a:rPr lang="en-US" sz="1800" u="none" strike="noStrike" dirty="0" err="1">
                          <a:solidFill>
                            <a:schemeClr val="bg1"/>
                          </a:solidFill>
                          <a:effectLst/>
                        </a:rPr>
                        <a:t>ß</a:t>
                      </a:r>
                      <a:endParaRPr lang="en-US" sz="18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tc>
                  <a:txBody>
                    <a:bodyPr/>
                    <a:lstStyle/>
                    <a:p>
                      <a:pPr algn="r" fontAlgn="b"/>
                      <a:r>
                        <a:rPr lang="en-US" sz="1800" u="none" strike="noStrike" dirty="0">
                          <a:solidFill>
                            <a:schemeClr val="bg1"/>
                          </a:solidFill>
                          <a:effectLst/>
                        </a:rPr>
                        <a:t>p-value</a:t>
                      </a:r>
                      <a:endParaRPr lang="en-US" sz="18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tc>
                  <a:txBody>
                    <a:bodyPr/>
                    <a:lstStyle/>
                    <a:p>
                      <a:pPr algn="ctr" fontAlgn="b"/>
                      <a:r>
                        <a:rPr lang="en-US" sz="1800" u="none" strike="noStrike" dirty="0">
                          <a:solidFill>
                            <a:schemeClr val="bg1"/>
                          </a:solidFill>
                          <a:effectLst/>
                        </a:rPr>
                        <a:t> </a:t>
                      </a:r>
                      <a:endParaRPr lang="en-US" sz="18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tc>
                  <a:txBody>
                    <a:bodyPr/>
                    <a:lstStyle/>
                    <a:p>
                      <a:pPr algn="r" fontAlgn="b"/>
                      <a:endParaRPr lang="en-US" sz="1800" b="1"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tc>
                  <a:txBody>
                    <a:bodyPr/>
                    <a:lstStyle/>
                    <a:p>
                      <a:pPr algn="r" fontAlgn="b"/>
                      <a:endParaRPr lang="en-US" sz="18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tc>
                  <a:txBody>
                    <a:bodyPr/>
                    <a:lstStyle/>
                    <a:p>
                      <a:pPr algn="ctr" fontAlgn="b"/>
                      <a:endParaRPr lang="en-US" sz="18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tc>
                  <a:txBody>
                    <a:bodyPr/>
                    <a:lstStyle/>
                    <a:p>
                      <a:pPr algn="ctr" fontAlgn="b"/>
                      <a:r>
                        <a:rPr lang="en-US" sz="1800" u="none" strike="noStrike" dirty="0">
                          <a:solidFill>
                            <a:schemeClr val="bg1"/>
                          </a:solidFill>
                          <a:effectLst/>
                        </a:rPr>
                        <a:t> </a:t>
                      </a:r>
                      <a:endParaRPr lang="en-US" sz="18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extLst>
                  <a:ext uri="{0D108BD9-81ED-4DB2-BD59-A6C34878D82A}">
                    <a16:rowId xmlns:a16="http://schemas.microsoft.com/office/drawing/2014/main" val="594401675"/>
                  </a:ext>
                </a:extLst>
              </a:tr>
              <a:tr h="321120">
                <a:tc>
                  <a:txBody>
                    <a:bodyPr/>
                    <a:lstStyle/>
                    <a:p>
                      <a:pPr algn="l" fontAlgn="b"/>
                      <a:r>
                        <a:rPr lang="en-US" sz="1800" u="none" strike="noStrike" dirty="0">
                          <a:effectLst/>
                        </a:rPr>
                        <a:t>Constant</a:t>
                      </a:r>
                      <a:endParaRPr lang="en-US" sz="18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u="none" strike="noStrike" dirty="0">
                          <a:effectLst/>
                          <a:latin typeface="+mn-lt"/>
                        </a:rPr>
                        <a:t>-0.787</a:t>
                      </a:r>
                      <a:endParaRPr lang="en-US" sz="1800" b="0" i="0" u="none" strike="noStrike" dirty="0">
                        <a:solidFill>
                          <a:srgbClr val="000000"/>
                        </a:solidFill>
                        <a:effectLst/>
                        <a:latin typeface="+mn-lt"/>
                      </a:endParaRPr>
                    </a:p>
                  </a:txBody>
                  <a:tcPr marL="9525" marR="9525" marT="9525" marB="0" anchor="b">
                    <a:solidFill>
                      <a:schemeClr val="bg1"/>
                    </a:solidFill>
                  </a:tcPr>
                </a:tc>
                <a:tc>
                  <a:txBody>
                    <a:bodyPr/>
                    <a:lstStyle/>
                    <a:p>
                      <a:pPr algn="r" fontAlgn="b"/>
                      <a:r>
                        <a:rPr lang="en-US" sz="1800" u="none" strike="noStrike" dirty="0">
                          <a:effectLst/>
                          <a:latin typeface="+mn-lt"/>
                        </a:rPr>
                        <a:t> </a:t>
                      </a:r>
                      <a:endParaRPr lang="en-US" sz="1800" b="0" i="0" u="none" strike="noStrike" dirty="0">
                        <a:solidFill>
                          <a:srgbClr val="000000"/>
                        </a:solidFill>
                        <a:effectLst/>
                        <a:latin typeface="+mn-lt"/>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u="none" strike="noStrike" dirty="0">
                          <a:effectLst/>
                          <a:latin typeface="+mn-lt"/>
                        </a:rPr>
                        <a:t>R=</a:t>
                      </a:r>
                      <a:endParaRPr lang="en-US" sz="1800" b="1" i="0" u="none" strike="noStrike" dirty="0">
                        <a:solidFill>
                          <a:srgbClr val="000000"/>
                        </a:solidFill>
                        <a:effectLst/>
                        <a:latin typeface="+mn-lt"/>
                      </a:endParaRPr>
                    </a:p>
                  </a:txBody>
                  <a:tcPr marL="9525" marR="9525" marT="9525" marB="0" anchor="b">
                    <a:solidFill>
                      <a:schemeClr val="bg1"/>
                    </a:solidFill>
                  </a:tcPr>
                </a:tc>
                <a:tc>
                  <a:txBody>
                    <a:bodyPr/>
                    <a:lstStyle/>
                    <a:p>
                      <a:pPr algn="r" fontAlgn="b"/>
                      <a:r>
                        <a:rPr lang="en-US" sz="1800" b="0" i="0" u="none" strike="noStrike" dirty="0">
                          <a:solidFill>
                            <a:srgbClr val="000000"/>
                          </a:solidFill>
                          <a:effectLst/>
                          <a:latin typeface="+mn-lt"/>
                        </a:rPr>
                        <a:t>0.4913</a:t>
                      </a:r>
                    </a:p>
                  </a:txBody>
                  <a:tcPr marL="9525" marR="9525" marT="9525" marB="0" anchor="b">
                    <a:solidFill>
                      <a:schemeClr val="bg1"/>
                    </a:solidFill>
                  </a:tcPr>
                </a:tc>
                <a:tc>
                  <a:txBody>
                    <a:bodyPr/>
                    <a:lstStyle/>
                    <a:p>
                      <a:pPr algn="ctr" fontAlgn="b"/>
                      <a:r>
                        <a:rPr lang="en-US" sz="1800" u="none" strike="noStrike" dirty="0">
                          <a:effectLst/>
                          <a:latin typeface="+mn-lt"/>
                        </a:rPr>
                        <a:t> </a:t>
                      </a:r>
                      <a:endParaRPr lang="en-US" sz="1800" b="0" i="0" u="none" strike="noStrike" dirty="0">
                        <a:solidFill>
                          <a:srgbClr val="FFFFFF"/>
                        </a:solidFill>
                        <a:effectLst/>
                        <a:latin typeface="+mn-lt"/>
                      </a:endParaRPr>
                    </a:p>
                  </a:txBody>
                  <a:tcPr marL="9525" marR="9525" marT="9525" marB="0" anchor="b">
                    <a:solidFill>
                      <a:schemeClr val="bg1"/>
                    </a:solidFill>
                  </a:tcPr>
                </a:tc>
                <a:tc>
                  <a:txBody>
                    <a:bodyPr/>
                    <a:lstStyle/>
                    <a:p>
                      <a:pPr algn="l" fontAlgn="b"/>
                      <a:endParaRPr lang="en-US" sz="1800" b="1"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2205668680"/>
                  </a:ext>
                </a:extLst>
              </a:tr>
              <a:tr h="303279">
                <a:tc>
                  <a:txBody>
                    <a:bodyPr/>
                    <a:lstStyle/>
                    <a:p>
                      <a:pPr algn="l" fontAlgn="b"/>
                      <a:endParaRPr lang="en-US" sz="1800" b="1"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mn-lt"/>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mn-lt"/>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u="none" strike="noStrike" dirty="0">
                          <a:effectLst/>
                          <a:latin typeface="+mn-lt"/>
                        </a:rPr>
                        <a:t>R</a:t>
                      </a:r>
                      <a:r>
                        <a:rPr lang="en-US" sz="1800" u="none" strike="noStrike" baseline="30000" dirty="0">
                          <a:effectLst/>
                          <a:latin typeface="+mn-lt"/>
                        </a:rPr>
                        <a:t>2 </a:t>
                      </a:r>
                      <a:r>
                        <a:rPr lang="en-US" sz="1800" u="none" strike="noStrike" dirty="0">
                          <a:effectLst/>
                          <a:latin typeface="+mn-lt"/>
                        </a:rPr>
                        <a:t>=</a:t>
                      </a:r>
                      <a:endParaRPr lang="en-US" sz="1800" b="1" i="0" u="none" strike="noStrike" dirty="0">
                        <a:solidFill>
                          <a:srgbClr val="000000"/>
                        </a:solidFill>
                        <a:effectLst/>
                        <a:latin typeface="+mn-lt"/>
                      </a:endParaRPr>
                    </a:p>
                  </a:txBody>
                  <a:tcPr marL="9525" marR="9525" marT="9525" marB="0" anchor="b">
                    <a:solidFill>
                      <a:schemeClr val="bg1"/>
                    </a:solidFill>
                  </a:tcPr>
                </a:tc>
                <a:tc>
                  <a:txBody>
                    <a:bodyPr/>
                    <a:lstStyle/>
                    <a:p>
                      <a:pPr algn="r" fontAlgn="b"/>
                      <a:r>
                        <a:rPr lang="en-US" sz="1800" u="none" strike="noStrike" dirty="0">
                          <a:effectLst/>
                          <a:latin typeface="+mn-lt"/>
                        </a:rPr>
                        <a:t>0.2414</a:t>
                      </a:r>
                      <a:endParaRPr lang="en-US" sz="1800" b="0" i="0" u="none" strike="noStrike" dirty="0">
                        <a:solidFill>
                          <a:srgbClr val="000000"/>
                        </a:solidFill>
                        <a:effectLst/>
                        <a:latin typeface="+mn-lt"/>
                      </a:endParaRPr>
                    </a:p>
                  </a:txBody>
                  <a:tcPr marL="9525" marR="9525" marT="9525" marB="0" anchor="b">
                    <a:solidFill>
                      <a:schemeClr val="bg1"/>
                    </a:solidFill>
                  </a:tcPr>
                </a:tc>
                <a:tc>
                  <a:txBody>
                    <a:bodyPr/>
                    <a:lstStyle/>
                    <a:p>
                      <a:pPr algn="l" fontAlgn="b"/>
                      <a:endParaRPr lang="en-US" sz="1800" b="1" i="0" u="none" strike="noStrike" dirty="0">
                        <a:solidFill>
                          <a:srgbClr val="000000"/>
                        </a:solidFill>
                        <a:effectLst/>
                        <a:latin typeface="+mn-lt"/>
                      </a:endParaRPr>
                    </a:p>
                  </a:txBody>
                  <a:tcPr marL="9525" marR="9525" marT="9525" marB="0" anchor="b">
                    <a:solidFill>
                      <a:schemeClr val="bg1"/>
                    </a:solidFill>
                  </a:tcPr>
                </a:tc>
                <a:tc>
                  <a:txBody>
                    <a:bodyPr/>
                    <a:lstStyle/>
                    <a:p>
                      <a:pPr algn="l" fontAlgn="b"/>
                      <a:endParaRPr lang="en-US" sz="1800" b="1"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3762013857"/>
                  </a:ext>
                </a:extLst>
              </a:tr>
              <a:tr h="303279">
                <a:tc>
                  <a:txBody>
                    <a:bodyPr/>
                    <a:lstStyle/>
                    <a:p>
                      <a:pPr algn="l" fontAlgn="b"/>
                      <a:endParaRPr lang="en-US" sz="1800" b="1"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mn-lt"/>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mn-lt"/>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u="none" strike="noStrike" dirty="0">
                          <a:effectLst/>
                          <a:latin typeface="+mn-lt"/>
                        </a:rPr>
                        <a:t>Overall p-value</a:t>
                      </a:r>
                      <a:endParaRPr lang="en-US" sz="1800" b="1" i="0" u="none" strike="noStrike" dirty="0">
                        <a:solidFill>
                          <a:srgbClr val="000000"/>
                        </a:solidFill>
                        <a:effectLst/>
                        <a:latin typeface="+mn-lt"/>
                      </a:endParaRPr>
                    </a:p>
                  </a:txBody>
                  <a:tcPr marL="9525" marR="9525" marT="9525" marB="0" anchor="b">
                    <a:solidFill>
                      <a:schemeClr val="bg1"/>
                    </a:solidFill>
                  </a:tcPr>
                </a:tc>
                <a:tc>
                  <a:txBody>
                    <a:bodyPr/>
                    <a:lstStyle/>
                    <a:p>
                      <a:pPr algn="r" fontAlgn="b"/>
                      <a:r>
                        <a:rPr lang="en-US" sz="1800" b="0" i="0" u="none" strike="noStrike" dirty="0">
                          <a:solidFill>
                            <a:srgbClr val="000000"/>
                          </a:solidFill>
                          <a:effectLst/>
                          <a:latin typeface="+mn-lt"/>
                        </a:rPr>
                        <a:t>&lt;0.001</a:t>
                      </a:r>
                    </a:p>
                  </a:txBody>
                  <a:tcPr marL="9525" marR="9525" marT="9525" marB="0" anchor="b">
                    <a:solidFill>
                      <a:schemeClr val="bg1"/>
                    </a:solidFill>
                  </a:tcPr>
                </a:tc>
                <a:tc>
                  <a:txBody>
                    <a:bodyPr/>
                    <a:lstStyle/>
                    <a:p>
                      <a:pPr algn="l" fontAlgn="b"/>
                      <a:r>
                        <a:rPr lang="en-US" sz="1800" b="1" i="0" u="none" strike="noStrike" dirty="0">
                          <a:solidFill>
                            <a:srgbClr val="000000"/>
                          </a:solidFill>
                          <a:effectLst/>
                          <a:latin typeface="+mn-lt"/>
                        </a:rPr>
                        <a:t> </a:t>
                      </a:r>
                    </a:p>
                  </a:txBody>
                  <a:tcPr marL="9525" marR="9525" marT="9525" marB="0" anchor="b">
                    <a:solidFill>
                      <a:schemeClr val="bg1"/>
                    </a:solidFill>
                  </a:tcPr>
                </a:tc>
                <a:tc>
                  <a:txBody>
                    <a:bodyPr/>
                    <a:lstStyle/>
                    <a:p>
                      <a:pPr algn="l" fontAlgn="b"/>
                      <a:endParaRPr lang="en-US" sz="1800" b="1"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2123179365"/>
                  </a:ext>
                </a:extLst>
              </a:tr>
              <a:tr h="321120">
                <a:tc>
                  <a:txBody>
                    <a:bodyPr/>
                    <a:lstStyle/>
                    <a:p>
                      <a:pPr algn="l" fontAlgn="b"/>
                      <a:r>
                        <a:rPr lang="en-US" sz="1800" b="1" u="none" strike="noStrike" dirty="0">
                          <a:effectLst/>
                        </a:rPr>
                        <a:t>Combat Exposure </a:t>
                      </a:r>
                      <a:r>
                        <a:rPr lang="en-US" sz="1800" u="none" strike="noStrike" dirty="0">
                          <a:effectLst/>
                        </a:rPr>
                        <a:t>(scale)</a:t>
                      </a:r>
                      <a:endParaRPr lang="en-US" sz="18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u="none" strike="noStrike" dirty="0">
                          <a:effectLst/>
                          <a:latin typeface="+mn-lt"/>
                        </a:rPr>
                        <a:t>0.015</a:t>
                      </a:r>
                      <a:endParaRPr lang="en-US" sz="1800" b="0" i="0" u="none" strike="noStrike" dirty="0">
                        <a:solidFill>
                          <a:srgbClr val="000000"/>
                        </a:solidFill>
                        <a:effectLst/>
                        <a:latin typeface="+mn-lt"/>
                      </a:endParaRPr>
                    </a:p>
                  </a:txBody>
                  <a:tcPr marL="9525" marR="9525" marT="9525" marB="0" anchor="b">
                    <a:solidFill>
                      <a:schemeClr val="bg1"/>
                    </a:solidFill>
                  </a:tcPr>
                </a:tc>
                <a:tc>
                  <a:txBody>
                    <a:bodyPr/>
                    <a:lstStyle/>
                    <a:p>
                      <a:pPr algn="r" fontAlgn="b"/>
                      <a:r>
                        <a:rPr lang="en-US" sz="1800" u="none" strike="noStrike" dirty="0">
                          <a:effectLst/>
                          <a:latin typeface="+mn-lt"/>
                        </a:rPr>
                        <a:t>&lt;0.001</a:t>
                      </a:r>
                      <a:endParaRPr lang="en-US" sz="1800" b="0" i="0" u="none" strike="noStrike" dirty="0">
                        <a:solidFill>
                          <a:srgbClr val="000000"/>
                        </a:solidFill>
                        <a:effectLst/>
                        <a:latin typeface="+mn-lt"/>
                      </a:endParaRPr>
                    </a:p>
                  </a:txBody>
                  <a:tcPr marL="9525" marR="9525" marT="9525" marB="0" anchor="b">
                    <a:solidFill>
                      <a:schemeClr val="bg1"/>
                    </a:solidFill>
                  </a:tcPr>
                </a:tc>
                <a:tc>
                  <a:txBody>
                    <a:bodyPr/>
                    <a:lstStyle/>
                    <a:p>
                      <a:pPr algn="l" fontAlgn="b"/>
                      <a:r>
                        <a:rPr lang="en-US" sz="1800" b="0" i="0" u="none" strike="noStrike" dirty="0">
                          <a:solidFill>
                            <a:srgbClr val="000000"/>
                          </a:solidFill>
                          <a:effectLst/>
                          <a:latin typeface="Avenir Next Regular" panose="020B0503020202020204" pitchFamily="34" charset="0"/>
                        </a:rPr>
                        <a:t>#</a:t>
                      </a:r>
                    </a:p>
                  </a:txBody>
                  <a:tcPr marL="9525" marR="9525" marT="9525" marB="0" anchor="b">
                    <a:solidFill>
                      <a:schemeClr val="bg1"/>
                    </a:solidFill>
                  </a:tcPr>
                </a:tc>
                <a:tc>
                  <a:txBody>
                    <a:bodyPr/>
                    <a:lstStyle/>
                    <a:p>
                      <a:pPr algn="r" fontAlgn="b"/>
                      <a:endParaRPr lang="en-US" sz="18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1"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1277103296"/>
                  </a:ext>
                </a:extLst>
              </a:tr>
              <a:tr h="321120">
                <a:tc>
                  <a:txBody>
                    <a:bodyPr/>
                    <a:lstStyle/>
                    <a:p>
                      <a:pPr algn="l" fontAlgn="b"/>
                      <a:r>
                        <a:rPr lang="en-US" sz="1800" b="1" u="none" strike="noStrike" dirty="0">
                          <a:effectLst/>
                        </a:rPr>
                        <a:t>Daily Stress </a:t>
                      </a:r>
                      <a:r>
                        <a:rPr lang="en-US" sz="1800" u="none" strike="noStrike" dirty="0">
                          <a:effectLst/>
                        </a:rPr>
                        <a:t>(Scale)</a:t>
                      </a:r>
                      <a:endParaRPr lang="en-US" sz="18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b="0" i="0" u="none" strike="noStrike" dirty="0">
                          <a:solidFill>
                            <a:srgbClr val="000000"/>
                          </a:solidFill>
                          <a:effectLst/>
                          <a:latin typeface="+mn-lt"/>
                        </a:rPr>
                        <a:t>0.121</a:t>
                      </a:r>
                    </a:p>
                  </a:txBody>
                  <a:tcPr marL="9525" marR="9525" marT="9525" marB="0" anchor="b">
                    <a:solidFill>
                      <a:schemeClr val="bg1"/>
                    </a:solidFill>
                  </a:tcPr>
                </a:tc>
                <a:tc>
                  <a:txBody>
                    <a:bodyPr/>
                    <a:lstStyle/>
                    <a:p>
                      <a:pPr algn="r" fontAlgn="b"/>
                      <a:r>
                        <a:rPr lang="en-US" sz="1800" b="0" i="0" u="none" strike="noStrike" dirty="0">
                          <a:solidFill>
                            <a:srgbClr val="000000"/>
                          </a:solidFill>
                          <a:effectLst/>
                          <a:latin typeface="+mn-lt"/>
                        </a:rPr>
                        <a:t>0.004</a:t>
                      </a:r>
                    </a:p>
                  </a:txBody>
                  <a:tcPr marL="9525" marR="9525" marT="9525" marB="0" anchor="b">
                    <a:solidFill>
                      <a:schemeClr val="bg1"/>
                    </a:solidFill>
                  </a:tcPr>
                </a:tc>
                <a:tc>
                  <a:txBody>
                    <a:bodyPr/>
                    <a:lstStyle/>
                    <a:p>
                      <a:pPr algn="l" fontAlgn="b"/>
                      <a:r>
                        <a:rPr lang="en-US" sz="1800" b="0" i="0" u="none" strike="noStrike" dirty="0">
                          <a:solidFill>
                            <a:srgbClr val="000000"/>
                          </a:solidFill>
                          <a:effectLst/>
                          <a:latin typeface="+mn-lt"/>
                        </a:rPr>
                        <a:t>#</a:t>
                      </a: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3945919193"/>
                  </a:ext>
                </a:extLst>
              </a:tr>
              <a:tr h="321120">
                <a:tc>
                  <a:txBody>
                    <a:bodyPr/>
                    <a:lstStyle/>
                    <a:p>
                      <a:pPr algn="l" fontAlgn="b"/>
                      <a:r>
                        <a:rPr lang="en-US" sz="1800" b="1" u="none" strike="noStrike" dirty="0">
                          <a:effectLst/>
                        </a:rPr>
                        <a:t>Loneliness </a:t>
                      </a:r>
                      <a:r>
                        <a:rPr lang="en-US" sz="1800" u="none" strike="noStrike" dirty="0">
                          <a:effectLst/>
                        </a:rPr>
                        <a:t>(Scale)</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b="0" i="0" u="none" strike="noStrike" dirty="0">
                          <a:solidFill>
                            <a:srgbClr val="000000"/>
                          </a:solidFill>
                          <a:effectLst/>
                          <a:latin typeface="+mn-lt"/>
                        </a:rPr>
                        <a:t>0.054</a:t>
                      </a:r>
                    </a:p>
                  </a:txBody>
                  <a:tcPr marL="9525" marR="9525" marT="9525" marB="0" anchor="b">
                    <a:solidFill>
                      <a:schemeClr val="bg1"/>
                    </a:solidFill>
                  </a:tcPr>
                </a:tc>
                <a:tc>
                  <a:txBody>
                    <a:bodyPr/>
                    <a:lstStyle/>
                    <a:p>
                      <a:pPr algn="r" fontAlgn="b"/>
                      <a:r>
                        <a:rPr lang="en-US" sz="1800" u="none" strike="noStrike" dirty="0">
                          <a:effectLst/>
                          <a:latin typeface="+mn-lt"/>
                        </a:rPr>
                        <a:t>&lt;0.001</a:t>
                      </a:r>
                      <a:endParaRPr lang="en-US" sz="1800" b="0" i="0" u="none" strike="noStrike" dirty="0">
                        <a:solidFill>
                          <a:srgbClr val="000000"/>
                        </a:solidFill>
                        <a:effectLst/>
                        <a:latin typeface="+mn-lt"/>
                      </a:endParaRPr>
                    </a:p>
                  </a:txBody>
                  <a:tcPr marL="9525" marR="9525" marT="9525" marB="0" anchor="b">
                    <a:solidFill>
                      <a:schemeClr val="bg1"/>
                    </a:solidFill>
                  </a:tcPr>
                </a:tc>
                <a:tc>
                  <a:txBody>
                    <a:bodyPr/>
                    <a:lstStyle/>
                    <a:p>
                      <a:pPr algn="l" fontAlgn="b"/>
                      <a:r>
                        <a:rPr lang="en-US" sz="1800" u="none" strike="noStrike" dirty="0">
                          <a:effectLst/>
                        </a:rPr>
                        <a:t>#</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chemeClr val="bg1"/>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953594797"/>
                  </a:ext>
                </a:extLst>
              </a:tr>
              <a:tr h="303279">
                <a:tc>
                  <a:txBody>
                    <a:bodyPr/>
                    <a:lstStyle/>
                    <a:p>
                      <a:pPr algn="l" fontAlgn="b"/>
                      <a:r>
                        <a:rPr lang="en-US" sz="1800" b="1" u="none" strike="noStrike" dirty="0">
                          <a:effectLst/>
                        </a:rPr>
                        <a:t>Moral Injury </a:t>
                      </a:r>
                      <a:r>
                        <a:rPr lang="en-US" sz="1800" u="none" strike="noStrike" dirty="0">
                          <a:effectLst/>
                        </a:rPr>
                        <a:t>(Scale)</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b="0" i="0" u="none" strike="noStrike" dirty="0">
                          <a:solidFill>
                            <a:srgbClr val="000000"/>
                          </a:solidFill>
                          <a:effectLst/>
                          <a:latin typeface="+mn-lt"/>
                        </a:rPr>
                        <a:t>0.014</a:t>
                      </a:r>
                    </a:p>
                  </a:txBody>
                  <a:tcPr marL="9525" marR="9525" marT="9525" marB="0" anchor="b">
                    <a:solidFill>
                      <a:schemeClr val="bg1"/>
                    </a:solidFill>
                  </a:tcPr>
                </a:tc>
                <a:tc>
                  <a:txBody>
                    <a:bodyPr/>
                    <a:lstStyle/>
                    <a:p>
                      <a:pPr algn="r" fontAlgn="b"/>
                      <a:r>
                        <a:rPr lang="en-US" sz="1800" b="0" i="0" u="none" strike="noStrike" dirty="0">
                          <a:solidFill>
                            <a:srgbClr val="000000"/>
                          </a:solidFill>
                          <a:effectLst/>
                          <a:latin typeface="+mn-lt"/>
                        </a:rPr>
                        <a:t>&lt;0.001</a:t>
                      </a: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2330407592"/>
                  </a:ext>
                </a:extLst>
              </a:tr>
              <a:tr h="321120">
                <a:tc>
                  <a:txBody>
                    <a:bodyPr/>
                    <a:lstStyle/>
                    <a:p>
                      <a:pPr algn="l" fontAlgn="b"/>
                      <a:r>
                        <a:rPr lang="en-US" sz="1800" b="1" u="none" strike="noStrike" dirty="0">
                          <a:effectLst/>
                        </a:rPr>
                        <a:t>Self-Stigmatization </a:t>
                      </a:r>
                      <a:r>
                        <a:rPr lang="en-US" sz="1800" u="none" strike="noStrike" dirty="0">
                          <a:effectLst/>
                        </a:rPr>
                        <a:t>(Scale)</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b="0" i="0" u="none" strike="noStrike" dirty="0">
                          <a:solidFill>
                            <a:srgbClr val="000000"/>
                          </a:solidFill>
                          <a:effectLst/>
                          <a:latin typeface="+mn-lt"/>
                        </a:rPr>
                        <a:t>0.004</a:t>
                      </a:r>
                    </a:p>
                  </a:txBody>
                  <a:tcPr marL="9525" marR="9525" marT="9525" marB="0" anchor="b">
                    <a:solidFill>
                      <a:schemeClr val="bg1"/>
                    </a:solidFill>
                  </a:tcPr>
                </a:tc>
                <a:tc>
                  <a:txBody>
                    <a:bodyPr/>
                    <a:lstStyle/>
                    <a:p>
                      <a:pPr algn="r" fontAlgn="b"/>
                      <a:r>
                        <a:rPr lang="en-US" sz="1800" u="none" strike="noStrike" dirty="0">
                          <a:effectLst/>
                          <a:latin typeface="+mn-lt"/>
                        </a:rPr>
                        <a:t>0.492</a:t>
                      </a:r>
                      <a:endParaRPr lang="en-US" sz="1800" b="0" i="0" u="none" strike="noStrike" dirty="0">
                        <a:solidFill>
                          <a:srgbClr val="000000"/>
                        </a:solidFill>
                        <a:effectLst/>
                        <a:latin typeface="+mn-lt"/>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1351151314"/>
                  </a:ext>
                </a:extLst>
              </a:tr>
              <a:tr h="303279">
                <a:tc>
                  <a:txBody>
                    <a:bodyPr/>
                    <a:lstStyle/>
                    <a:p>
                      <a:pPr algn="l" fontAlgn="b"/>
                      <a:r>
                        <a:rPr lang="en-US" sz="1800" b="1" u="none" strike="noStrike" dirty="0">
                          <a:effectLst/>
                        </a:rPr>
                        <a:t>Suicide Risk </a:t>
                      </a:r>
                      <a:r>
                        <a:rPr lang="en-US" sz="1800" u="none" strike="noStrike" dirty="0">
                          <a:effectLst/>
                        </a:rPr>
                        <a:t>(Scale)</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u="none" strike="noStrike" dirty="0">
                          <a:effectLst/>
                          <a:latin typeface="+mn-lt"/>
                        </a:rPr>
                        <a:t>0.076</a:t>
                      </a:r>
                      <a:endParaRPr lang="en-US" sz="1800" b="0" i="0" u="none" strike="noStrike" dirty="0">
                        <a:solidFill>
                          <a:srgbClr val="000000"/>
                        </a:solidFill>
                        <a:effectLst/>
                        <a:latin typeface="+mn-lt"/>
                      </a:endParaRPr>
                    </a:p>
                  </a:txBody>
                  <a:tcPr marL="9525" marR="9525" marT="9525" marB="0" anchor="b">
                    <a:solidFill>
                      <a:schemeClr val="bg1"/>
                    </a:solidFill>
                  </a:tcPr>
                </a:tc>
                <a:tc>
                  <a:txBody>
                    <a:bodyPr/>
                    <a:lstStyle/>
                    <a:p>
                      <a:pPr algn="r" fontAlgn="b"/>
                      <a:r>
                        <a:rPr lang="en-US" sz="1800" u="none" strike="noStrike" dirty="0">
                          <a:effectLst/>
                          <a:latin typeface="+mn-lt"/>
                        </a:rPr>
                        <a:t>&lt;0.001</a:t>
                      </a:r>
                      <a:endParaRPr lang="en-US" sz="1800" b="0" i="0" u="none" strike="noStrike" dirty="0">
                        <a:solidFill>
                          <a:srgbClr val="000000"/>
                        </a:solidFill>
                        <a:effectLst/>
                        <a:latin typeface="+mn-lt"/>
                      </a:endParaRPr>
                    </a:p>
                  </a:txBody>
                  <a:tcPr marL="9525" marR="9525" marT="9525" marB="0" anchor="b">
                    <a:solidFill>
                      <a:schemeClr val="bg1"/>
                    </a:solidFill>
                  </a:tcPr>
                </a:tc>
                <a:tc>
                  <a:txBody>
                    <a:bodyPr/>
                    <a:lstStyle/>
                    <a:p>
                      <a:pPr algn="l" fontAlgn="b"/>
                      <a:r>
                        <a:rPr lang="en-US" sz="1800" b="0" i="0" u="none" strike="noStrike" dirty="0">
                          <a:solidFill>
                            <a:srgbClr val="000000"/>
                          </a:solidFill>
                          <a:effectLst/>
                          <a:latin typeface="Avenir Next Regular" panose="020B0503020202020204" pitchFamily="34" charset="0"/>
                        </a:rPr>
                        <a:t>#</a:t>
                      </a: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640869050"/>
                  </a:ext>
                </a:extLst>
              </a:tr>
              <a:tr h="321120">
                <a:tc>
                  <a:txBody>
                    <a:bodyPr/>
                    <a:lstStyle/>
                    <a:p>
                      <a:pPr algn="l" fontAlgn="b"/>
                      <a:r>
                        <a:rPr lang="en-US" sz="1800" b="1" u="none" strike="noStrike" dirty="0">
                          <a:effectLst/>
                        </a:rPr>
                        <a:t>History of Traumatic Brain Injury </a:t>
                      </a:r>
                      <a:r>
                        <a:rPr lang="en-US" sz="1800" u="none" strike="noStrike" dirty="0">
                          <a:effectLst/>
                        </a:rPr>
                        <a:t>(Binary)</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u="none" strike="noStrike" dirty="0">
                          <a:effectLst/>
                          <a:latin typeface="+mn-lt"/>
                        </a:rPr>
                        <a:t>0.014</a:t>
                      </a:r>
                      <a:endParaRPr lang="en-US" sz="1800" b="0" i="0" u="none" strike="noStrike" dirty="0">
                        <a:solidFill>
                          <a:srgbClr val="000000"/>
                        </a:solidFill>
                        <a:effectLst/>
                        <a:latin typeface="+mn-lt"/>
                      </a:endParaRPr>
                    </a:p>
                  </a:txBody>
                  <a:tcPr marL="9525" marR="9525" marT="9525" marB="0" anchor="b">
                    <a:solidFill>
                      <a:schemeClr val="bg1"/>
                    </a:solidFill>
                  </a:tcPr>
                </a:tc>
                <a:tc>
                  <a:txBody>
                    <a:bodyPr/>
                    <a:lstStyle/>
                    <a:p>
                      <a:pPr algn="r" fontAlgn="b"/>
                      <a:r>
                        <a:rPr lang="en-US" sz="1800" u="none" strike="noStrike" dirty="0">
                          <a:effectLst/>
                          <a:latin typeface="+mn-lt"/>
                        </a:rPr>
                        <a:t>0.866</a:t>
                      </a:r>
                      <a:endParaRPr lang="en-US" sz="1800" b="0" i="0" u="none" strike="noStrike" dirty="0">
                        <a:solidFill>
                          <a:srgbClr val="000000"/>
                        </a:solidFill>
                        <a:effectLst/>
                        <a:latin typeface="+mn-lt"/>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4232133080"/>
                  </a:ext>
                </a:extLst>
              </a:tr>
              <a:tr h="303279">
                <a:tc>
                  <a:txBody>
                    <a:bodyPr/>
                    <a:lstStyle/>
                    <a:p>
                      <a:pPr algn="l"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235844515"/>
                  </a:ext>
                </a:extLst>
              </a:tr>
              <a:tr h="303279">
                <a:tc>
                  <a:txBody>
                    <a:bodyPr/>
                    <a:lstStyle/>
                    <a:p>
                      <a:pPr algn="l" fontAlgn="b"/>
                      <a:r>
                        <a:rPr lang="en-US" sz="1600" u="none" strike="noStrike">
                          <a:effectLst/>
                        </a:rPr>
                        <a:t># Denotes p-value &lt; 0.05</a:t>
                      </a:r>
                      <a:endParaRPr lang="en-US" sz="16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3229945434"/>
                  </a:ext>
                </a:extLst>
              </a:tr>
              <a:tr h="543347">
                <a:tc gridSpan="8">
                  <a:txBody>
                    <a:bodyPr/>
                    <a:lstStyle/>
                    <a:p>
                      <a:pPr algn="l" fontAlgn="b"/>
                      <a:r>
                        <a:rPr lang="en-US" sz="1600" u="none" strike="noStrike" dirty="0">
                          <a:effectLst/>
                        </a:rPr>
                        <a:t>*Combat Exposure, Daily Stress, Loneliness, Moral Injury, Self-Stigmatization, Suicide Risk, and History of Traumatic Brain Injury</a:t>
                      </a:r>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7356542"/>
                  </a:ext>
                </a:extLst>
              </a:tr>
            </a:tbl>
          </a:graphicData>
        </a:graphic>
      </p:graphicFrame>
      <p:sp>
        <p:nvSpPr>
          <p:cNvPr id="4" name="AutoShape 2">
            <a:extLst>
              <a:ext uri="{FF2B5EF4-FFF2-40B4-BE49-F238E27FC236}">
                <a16:creationId xmlns:a16="http://schemas.microsoft.com/office/drawing/2014/main" id="{A0A06CDE-3923-EF75-48A2-D3FA322BB89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521445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B7F44-E767-A898-737C-1A3001508FA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F54E11D-B897-8180-2ABA-4B0C8C210E0E}"/>
              </a:ext>
            </a:extLst>
          </p:cNvPr>
          <p:cNvSpPr txBox="1"/>
          <p:nvPr/>
        </p:nvSpPr>
        <p:spPr>
          <a:xfrm>
            <a:off x="0" y="0"/>
            <a:ext cx="12192000" cy="830997"/>
          </a:xfrm>
          <a:prstGeom prst="rect">
            <a:avLst/>
          </a:prstGeom>
          <a:solidFill>
            <a:srgbClr val="FF8300"/>
          </a:solidFill>
        </p:spPr>
        <p:txBody>
          <a:bodyPr wrap="square" lIns="91440" tIns="45720" rIns="91440" bIns="45720" rtlCol="0" anchor="t">
            <a:spAutoFit/>
          </a:bodyPr>
          <a:lstStyle/>
          <a:p>
            <a:pPr algn="ctr"/>
            <a:r>
              <a:rPr lang="en-US" sz="2400" b="1" dirty="0"/>
              <a:t>PROTECTIVE FACTORS </a:t>
            </a:r>
          </a:p>
          <a:p>
            <a:pPr algn="ctr"/>
            <a:r>
              <a:rPr lang="en-US" sz="2200" b="1" dirty="0"/>
              <a:t>(X</a:t>
            </a:r>
            <a:r>
              <a:rPr lang="en-US" sz="2200" b="1" baseline="-25000" dirty="0"/>
              <a:t>P1</a:t>
            </a:r>
            <a:r>
              <a:rPr lang="en-US" sz="2200" b="1" dirty="0"/>
              <a:t> through X</a:t>
            </a:r>
            <a:r>
              <a:rPr lang="en-US" sz="2200" b="1" baseline="-25000" dirty="0"/>
              <a:t>P7</a:t>
            </a:r>
            <a:r>
              <a:rPr lang="en-US" sz="2200" b="1" dirty="0"/>
              <a:t>)</a:t>
            </a:r>
            <a:r>
              <a:rPr lang="en-US" sz="2200" b="1" baseline="-25000" dirty="0"/>
              <a:t> </a:t>
            </a:r>
            <a:endParaRPr lang="en-US" sz="2200" b="1" dirty="0"/>
          </a:p>
        </p:txBody>
      </p:sp>
      <p:sp>
        <p:nvSpPr>
          <p:cNvPr id="5" name="TextBox 4">
            <a:extLst>
              <a:ext uri="{FF2B5EF4-FFF2-40B4-BE49-F238E27FC236}">
                <a16:creationId xmlns:a16="http://schemas.microsoft.com/office/drawing/2014/main" id="{104C67CD-DD82-86C9-2853-75B48DAADFF1}"/>
              </a:ext>
            </a:extLst>
          </p:cNvPr>
          <p:cNvSpPr txBox="1"/>
          <p:nvPr/>
        </p:nvSpPr>
        <p:spPr>
          <a:xfrm>
            <a:off x="713875" y="2004809"/>
            <a:ext cx="11309683" cy="2677656"/>
          </a:xfrm>
          <a:prstGeom prst="rect">
            <a:avLst/>
          </a:prstGeom>
          <a:noFill/>
        </p:spPr>
        <p:txBody>
          <a:bodyPr wrap="square">
            <a:spAutoFit/>
          </a:bodyPr>
          <a:lstStyle/>
          <a:p>
            <a:pPr algn="ctr"/>
            <a:r>
              <a:rPr lang="en-US" sz="2400" b="0" i="0" u="none" strike="noStrike" noProof="0" dirty="0">
                <a:solidFill>
                  <a:srgbClr val="000000"/>
                </a:solidFill>
                <a:effectLst/>
              </a:rPr>
              <a:t>Calling and Purpose</a:t>
            </a:r>
          </a:p>
          <a:p>
            <a:pPr algn="ctr"/>
            <a:r>
              <a:rPr lang="en-US" sz="2400" dirty="0">
                <a:solidFill>
                  <a:srgbClr val="000000"/>
                </a:solidFill>
              </a:rPr>
              <a:t>C</a:t>
            </a:r>
            <a:r>
              <a:rPr lang="en-US" sz="2400" b="0" i="0" u="none" strike="noStrike" noProof="0" dirty="0" err="1">
                <a:solidFill>
                  <a:srgbClr val="000000"/>
                </a:solidFill>
                <a:effectLst/>
              </a:rPr>
              <a:t>ommunity</a:t>
            </a:r>
            <a:r>
              <a:rPr lang="en-US" sz="2400" b="0" i="0" u="none" strike="noStrike" noProof="0" dirty="0">
                <a:solidFill>
                  <a:srgbClr val="000000"/>
                </a:solidFill>
                <a:effectLst/>
              </a:rPr>
              <a:t> Engagement</a:t>
            </a:r>
          </a:p>
          <a:p>
            <a:pPr algn="ctr"/>
            <a:r>
              <a:rPr lang="en-US" sz="2400" b="0" i="0" u="none" strike="noStrike" noProof="0" dirty="0">
                <a:solidFill>
                  <a:srgbClr val="000000"/>
                </a:solidFill>
                <a:effectLst/>
              </a:rPr>
              <a:t>Help-Seeking Behaviors</a:t>
            </a:r>
          </a:p>
          <a:p>
            <a:pPr algn="ctr"/>
            <a:r>
              <a:rPr lang="en-US" sz="2400" b="0" i="0" u="none" strike="noStrike" noProof="0" dirty="0">
                <a:solidFill>
                  <a:srgbClr val="000000"/>
                </a:solidFill>
                <a:effectLst/>
              </a:rPr>
              <a:t>Military Calling</a:t>
            </a:r>
          </a:p>
          <a:p>
            <a:pPr algn="ctr"/>
            <a:r>
              <a:rPr lang="en-US" sz="2400" b="0" i="0" u="none" strike="noStrike" noProof="0" dirty="0">
                <a:solidFill>
                  <a:srgbClr val="000000"/>
                </a:solidFill>
                <a:effectLst/>
              </a:rPr>
              <a:t>Quality of Life</a:t>
            </a:r>
          </a:p>
          <a:p>
            <a:pPr algn="ctr"/>
            <a:r>
              <a:rPr lang="en-US" sz="2400" b="0" i="0" u="none" strike="noStrike" noProof="0" dirty="0">
                <a:solidFill>
                  <a:srgbClr val="000000"/>
                </a:solidFill>
                <a:effectLst/>
              </a:rPr>
              <a:t>Public Service Motivation</a:t>
            </a:r>
          </a:p>
          <a:p>
            <a:pPr algn="ctr"/>
            <a:r>
              <a:rPr lang="en-US" sz="2400" b="0" i="0" u="none" strike="noStrike" noProof="0" dirty="0">
                <a:solidFill>
                  <a:srgbClr val="000000"/>
                </a:solidFill>
                <a:effectLst/>
              </a:rPr>
              <a:t>Overall Wellness</a:t>
            </a:r>
          </a:p>
        </p:txBody>
      </p:sp>
    </p:spTree>
    <p:extLst>
      <p:ext uri="{BB962C8B-B14F-4D97-AF65-F5344CB8AC3E}">
        <p14:creationId xmlns:p14="http://schemas.microsoft.com/office/powerpoint/2010/main" val="38980887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7DC071-78CF-9639-9DC6-D7EED7E6BFEA}"/>
              </a:ext>
            </a:extLst>
          </p:cNvPr>
          <p:cNvSpPr txBox="1"/>
          <p:nvPr/>
        </p:nvSpPr>
        <p:spPr>
          <a:xfrm>
            <a:off x="0" y="15149"/>
            <a:ext cx="12192000" cy="830997"/>
          </a:xfrm>
          <a:prstGeom prst="rect">
            <a:avLst/>
          </a:prstGeom>
          <a:solidFill>
            <a:srgbClr val="FF8300"/>
          </a:solidFill>
        </p:spPr>
        <p:txBody>
          <a:bodyPr wrap="square" lIns="91440" tIns="45720" rIns="91440" bIns="45720" rtlCol="0" anchor="t">
            <a:spAutoFit/>
          </a:bodyPr>
          <a:lstStyle/>
          <a:p>
            <a:pPr algn="ctr"/>
            <a:r>
              <a:rPr lang="en-US" sz="2400" b="1" dirty="0"/>
              <a:t>MULTIPLE LINEAR REGRESSION </a:t>
            </a:r>
            <a:endParaRPr lang="en-US" sz="2400" dirty="0">
              <a:ea typeface="Calibri" panose="020F0502020204030204"/>
              <a:cs typeface="Calibri" panose="020F0502020204030204"/>
            </a:endParaRPr>
          </a:p>
          <a:p>
            <a:pPr algn="ctr"/>
            <a:r>
              <a:rPr lang="en-US" sz="2400" b="1" dirty="0"/>
              <a:t>Univariate Statistics for </a:t>
            </a:r>
            <a:r>
              <a:rPr lang="en-US" sz="2400" b="1" dirty="0">
                <a:ea typeface="+mn-lt"/>
                <a:cs typeface="+mn-lt"/>
              </a:rPr>
              <a:t>Alcohol and Drug Abuse Risk (Y)</a:t>
            </a:r>
            <a:endParaRPr lang="en-US" sz="2400" dirty="0">
              <a:ea typeface="+mn-lt"/>
              <a:cs typeface="+mn-lt"/>
            </a:endParaRPr>
          </a:p>
        </p:txBody>
      </p:sp>
      <p:sp>
        <p:nvSpPr>
          <p:cNvPr id="9" name="TextBox 8">
            <a:extLst>
              <a:ext uri="{FF2B5EF4-FFF2-40B4-BE49-F238E27FC236}">
                <a16:creationId xmlns:a16="http://schemas.microsoft.com/office/drawing/2014/main" id="{668AC745-8688-D95F-6BF4-83D09554357C}"/>
              </a:ext>
            </a:extLst>
          </p:cNvPr>
          <p:cNvSpPr txBox="1"/>
          <p:nvPr/>
        </p:nvSpPr>
        <p:spPr>
          <a:xfrm>
            <a:off x="72198" y="5411689"/>
            <a:ext cx="12047604" cy="1200329"/>
          </a:xfrm>
          <a:prstGeom prst="rect">
            <a:avLst/>
          </a:prstGeom>
          <a:noFill/>
        </p:spPr>
        <p:txBody>
          <a:bodyPr wrap="square" lIns="91440" tIns="45720" rIns="91440" bIns="45720" anchor="t">
            <a:spAutoFit/>
          </a:bodyPr>
          <a:lstStyle/>
          <a:p>
            <a:pPr algn="ctr"/>
            <a:r>
              <a:rPr lang="en-US" sz="2400" b="1" dirty="0">
                <a:solidFill>
                  <a:srgbClr val="000000"/>
                </a:solidFill>
                <a:ea typeface="Times New Roman" panose="02020603050405020304" pitchFamily="18" charset="0"/>
              </a:rPr>
              <a:t>Interpretation Statement</a:t>
            </a:r>
            <a:endParaRPr lang="en-US" sz="2400" dirty="0">
              <a:solidFill>
                <a:srgbClr val="000000"/>
              </a:solidFill>
              <a:effectLst/>
              <a:ea typeface="Times New Roman" panose="02020603050405020304" pitchFamily="18" charset="0"/>
            </a:endParaRPr>
          </a:p>
          <a:p>
            <a:r>
              <a:rPr lang="en-US" sz="2400" dirty="0">
                <a:solidFill>
                  <a:srgbClr val="000000"/>
                </a:solidFill>
                <a:effectLst/>
                <a:latin typeface="Calibri"/>
                <a:ea typeface="MS PGothic"/>
                <a:cs typeface="Times New Roman"/>
              </a:rPr>
              <a:t>Among the 1,495 </a:t>
            </a:r>
            <a:r>
              <a:rPr lang="en-US" sz="2400" dirty="0">
                <a:solidFill>
                  <a:srgbClr val="000000"/>
                </a:solidFill>
                <a:latin typeface="Calibri"/>
                <a:ea typeface="MS PGothic"/>
                <a:cs typeface="Times New Roman"/>
              </a:rPr>
              <a:t>v</a:t>
            </a:r>
            <a:r>
              <a:rPr lang="en-US" sz="2400" dirty="0">
                <a:solidFill>
                  <a:srgbClr val="000000"/>
                </a:solidFill>
                <a:effectLst/>
                <a:latin typeface="Calibri"/>
                <a:ea typeface="MS PGothic"/>
                <a:cs typeface="Times New Roman"/>
              </a:rPr>
              <a:t>eterans, </a:t>
            </a:r>
            <a:r>
              <a:rPr lang="en-US" sz="2400" dirty="0">
                <a:solidFill>
                  <a:srgbClr val="000000"/>
                </a:solidFill>
                <a:latin typeface="Calibri"/>
                <a:ea typeface="MS PGothic"/>
                <a:cs typeface="Times New Roman"/>
              </a:rPr>
              <a:t>the 5-point summary for Alcohol and Drug Abuse Risk is (0, 0, 1, 2, 4)</a:t>
            </a:r>
            <a:endParaRPr lang="en-US" sz="2400" dirty="0">
              <a:ea typeface="Calibri"/>
              <a:cs typeface="Calibri"/>
            </a:endParaRPr>
          </a:p>
        </p:txBody>
      </p:sp>
      <p:sp>
        <p:nvSpPr>
          <p:cNvPr id="3" name="TextBox 2">
            <a:extLst>
              <a:ext uri="{FF2B5EF4-FFF2-40B4-BE49-F238E27FC236}">
                <a16:creationId xmlns:a16="http://schemas.microsoft.com/office/drawing/2014/main" id="{C1D71D10-5873-700A-4BA4-327CBA356EF7}"/>
              </a:ext>
            </a:extLst>
          </p:cNvPr>
          <p:cNvSpPr txBox="1"/>
          <p:nvPr/>
        </p:nvSpPr>
        <p:spPr>
          <a:xfrm>
            <a:off x="179019" y="1075087"/>
            <a:ext cx="3636060" cy="461665"/>
          </a:xfrm>
          <a:prstGeom prst="rect">
            <a:avLst/>
          </a:prstGeom>
          <a:noFill/>
        </p:spPr>
        <p:txBody>
          <a:bodyPr wrap="none" rtlCol="0">
            <a:spAutoFit/>
          </a:bodyPr>
          <a:lstStyle/>
          <a:p>
            <a:r>
              <a:rPr lang="en-US" sz="2400" b="1"/>
              <a:t>Descriptive Statistics Table</a:t>
            </a:r>
            <a:r>
              <a:rPr lang="en-US" sz="2400"/>
              <a:t> </a:t>
            </a:r>
          </a:p>
        </p:txBody>
      </p:sp>
      <p:sp>
        <p:nvSpPr>
          <p:cNvPr id="5" name="TextBox 4">
            <a:extLst>
              <a:ext uri="{FF2B5EF4-FFF2-40B4-BE49-F238E27FC236}">
                <a16:creationId xmlns:a16="http://schemas.microsoft.com/office/drawing/2014/main" id="{63D4EEC2-D405-F7BE-E38E-5CD718E1BD17}"/>
              </a:ext>
            </a:extLst>
          </p:cNvPr>
          <p:cNvSpPr txBox="1"/>
          <p:nvPr/>
        </p:nvSpPr>
        <p:spPr>
          <a:xfrm>
            <a:off x="4308305" y="1013230"/>
            <a:ext cx="3167727" cy="461665"/>
          </a:xfrm>
          <a:prstGeom prst="rect">
            <a:avLst/>
          </a:prstGeom>
          <a:noFill/>
        </p:spPr>
        <p:txBody>
          <a:bodyPr wrap="none" lIns="91440" tIns="45720" rIns="91440" bIns="45720" rtlCol="0" anchor="t">
            <a:spAutoFit/>
          </a:bodyPr>
          <a:lstStyle/>
          <a:p>
            <a:r>
              <a:rPr lang="en-US" sz="2400" b="1" dirty="0"/>
              <a:t>Histogram and Box Plot</a:t>
            </a:r>
            <a:endParaRPr lang="en-US" sz="2400" dirty="0"/>
          </a:p>
        </p:txBody>
      </p:sp>
      <p:pic>
        <p:nvPicPr>
          <p:cNvPr id="16" name="Picture 15">
            <a:extLst>
              <a:ext uri="{FF2B5EF4-FFF2-40B4-BE49-F238E27FC236}">
                <a16:creationId xmlns:a16="http://schemas.microsoft.com/office/drawing/2014/main" id="{C58ED3DF-E28A-934C-0AE5-232C43B16ED7}"/>
              </a:ext>
            </a:extLst>
          </p:cNvPr>
          <p:cNvPicPr>
            <a:picLocks noChangeAspect="1"/>
          </p:cNvPicPr>
          <p:nvPr/>
        </p:nvPicPr>
        <p:blipFill>
          <a:blip r:embed="rId3"/>
          <a:srcRect/>
          <a:stretch/>
        </p:blipFill>
        <p:spPr>
          <a:xfrm>
            <a:off x="4138863" y="1471863"/>
            <a:ext cx="3914274" cy="3914274"/>
          </a:xfrm>
          <a:prstGeom prst="rect">
            <a:avLst/>
          </a:prstGeom>
        </p:spPr>
      </p:pic>
      <p:graphicFrame>
        <p:nvGraphicFramePr>
          <p:cNvPr id="4" name="Table 3">
            <a:extLst>
              <a:ext uri="{FF2B5EF4-FFF2-40B4-BE49-F238E27FC236}">
                <a16:creationId xmlns:a16="http://schemas.microsoft.com/office/drawing/2014/main" id="{FE56D368-1722-5C5D-89E4-A2A2236C5A1E}"/>
              </a:ext>
            </a:extLst>
          </p:cNvPr>
          <p:cNvGraphicFramePr>
            <a:graphicFrameLocks noGrp="1"/>
          </p:cNvGraphicFramePr>
          <p:nvPr>
            <p:extLst>
              <p:ext uri="{D42A27DB-BD31-4B8C-83A1-F6EECF244321}">
                <p14:modId xmlns:p14="http://schemas.microsoft.com/office/powerpoint/2010/main" val="2100195247"/>
              </p:ext>
            </p:extLst>
          </p:nvPr>
        </p:nvGraphicFramePr>
        <p:xfrm>
          <a:off x="850822" y="1538024"/>
          <a:ext cx="2195131" cy="2997079"/>
        </p:xfrm>
        <a:graphic>
          <a:graphicData uri="http://schemas.openxmlformats.org/drawingml/2006/table">
            <a:tbl>
              <a:tblPr bandRow="1">
                <a:tableStyleId>{5C22544A-7EE6-4342-B048-85BDC9FD1C3A}</a:tableStyleId>
              </a:tblPr>
              <a:tblGrid>
                <a:gridCol w="774752">
                  <a:extLst>
                    <a:ext uri="{9D8B030D-6E8A-4147-A177-3AD203B41FA5}">
                      <a16:colId xmlns:a16="http://schemas.microsoft.com/office/drawing/2014/main" val="3797100967"/>
                    </a:ext>
                  </a:extLst>
                </a:gridCol>
                <a:gridCol w="731710">
                  <a:extLst>
                    <a:ext uri="{9D8B030D-6E8A-4147-A177-3AD203B41FA5}">
                      <a16:colId xmlns:a16="http://schemas.microsoft.com/office/drawing/2014/main" val="2444882234"/>
                    </a:ext>
                  </a:extLst>
                </a:gridCol>
                <a:gridCol w="688669">
                  <a:extLst>
                    <a:ext uri="{9D8B030D-6E8A-4147-A177-3AD203B41FA5}">
                      <a16:colId xmlns:a16="http://schemas.microsoft.com/office/drawing/2014/main" val="1168130813"/>
                    </a:ext>
                  </a:extLst>
                </a:gridCol>
              </a:tblGrid>
              <a:tr h="314839">
                <a:tc gridSpan="3">
                  <a:txBody>
                    <a:bodyPr/>
                    <a:lstStyle/>
                    <a:p>
                      <a:pPr algn="ctr" rtl="0" fontAlgn="base"/>
                      <a:r>
                        <a:rPr lang="en-US" sz="1000" b="1" dirty="0">
                          <a:solidFill>
                            <a:srgbClr val="010205"/>
                          </a:solidFill>
                          <a:effectLst/>
                          <a:highlight>
                            <a:srgbClr val="FFFFFF"/>
                          </a:highlight>
                          <a:latin typeface="Times New Roman"/>
                        </a:rPr>
                        <a:t>Statistics</a:t>
                      </a:r>
                      <a:r>
                        <a:rPr lang="en-US" sz="1000" dirty="0">
                          <a:solidFill>
                            <a:srgbClr val="010205"/>
                          </a:solidFill>
                          <a:effectLst/>
                          <a:highlight>
                            <a:srgbClr val="FFFFFF"/>
                          </a:highlight>
                          <a:latin typeface="Times New Roman"/>
                        </a:rPr>
                        <a:t> </a:t>
                      </a:r>
                      <a:endParaRPr lang="en-US" dirty="0">
                        <a:effectLst/>
                        <a:highlight>
                          <a:srgbClr val="FFFFFF"/>
                        </a:highlight>
                        <a:latin typeface="Times New Roman"/>
                      </a:endParaRPr>
                    </a:p>
                  </a:txBody>
                  <a:tcPr anchor="ctr">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25553075"/>
                  </a:ext>
                </a:extLst>
              </a:tr>
              <a:tr h="132348">
                <a:tc gridSpan="3">
                  <a:txBody>
                    <a:bodyPr/>
                    <a:lstStyle/>
                    <a:p>
                      <a:pPr rtl="0" fontAlgn="base"/>
                      <a:r>
                        <a:rPr lang="en-US" sz="1000" dirty="0">
                          <a:solidFill>
                            <a:srgbClr val="010205"/>
                          </a:solidFill>
                          <a:effectLst/>
                          <a:latin typeface="Times New Roman"/>
                        </a:rPr>
                        <a:t>Alcohol and Drug Abuse Risk</a:t>
                      </a:r>
                      <a:endParaRPr lang="en-US" dirty="0">
                        <a:effectLst/>
                        <a:latin typeface="Times New Roman"/>
                      </a:endParaRPr>
                    </a:p>
                  </a:txBody>
                  <a:tcPr anchor="b">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14496681"/>
                  </a:ext>
                </a:extLst>
              </a:tr>
              <a:tr h="227608">
                <a:tc rowSpan="2">
                  <a:txBody>
                    <a:bodyPr/>
                    <a:lstStyle/>
                    <a:p>
                      <a:pPr rtl="0" fontAlgn="base"/>
                      <a:r>
                        <a:rPr lang="en-US" sz="1000" dirty="0">
                          <a:solidFill>
                            <a:srgbClr val="264A60"/>
                          </a:solidFill>
                          <a:effectLst/>
                          <a:highlight>
                            <a:srgbClr val="E0E0E0"/>
                          </a:highlight>
                          <a:latin typeface="Times New Roman"/>
                        </a:rPr>
                        <a:t>N </a:t>
                      </a:r>
                      <a:endParaRPr lang="en-US" dirty="0">
                        <a:effectLst/>
                        <a:highlight>
                          <a:srgbClr val="E0E0E0"/>
                        </a:highlight>
                        <a:latin typeface="Times New Roman"/>
                      </a:endParaRPr>
                    </a:p>
                  </a:txBody>
                  <a:tcPr>
                    <a:lnL>
                      <a:noFill/>
                    </a:lnL>
                    <a:lnR>
                      <a:noFill/>
                    </a:lnR>
                    <a:lnT>
                      <a:noFill/>
                    </a:lnT>
                    <a:lnB w="9525" cap="flat" cmpd="sng" algn="ctr">
                      <a:solidFill>
                        <a:srgbClr val="AEAEAE"/>
                      </a:solidFill>
                      <a:prstDash val="solid"/>
                      <a:round/>
                      <a:headEnd type="none" w="med" len="med"/>
                      <a:tailEnd type="none" w="med" len="med"/>
                    </a:lnB>
                    <a:solidFill>
                      <a:srgbClr val="E0E0E0"/>
                    </a:solidFill>
                  </a:tcPr>
                </a:tc>
                <a:tc>
                  <a:txBody>
                    <a:bodyPr/>
                    <a:lstStyle/>
                    <a:p>
                      <a:pPr rtl="0" fontAlgn="base"/>
                      <a:r>
                        <a:rPr lang="en-US" sz="1000">
                          <a:solidFill>
                            <a:srgbClr val="264A60"/>
                          </a:solidFill>
                          <a:effectLst/>
                          <a:highlight>
                            <a:srgbClr val="E0E0E0"/>
                          </a:highlight>
                          <a:latin typeface="Times New Roman"/>
                        </a:rPr>
                        <a:t>Valid </a:t>
                      </a:r>
                      <a:endParaRPr lang="en-US">
                        <a:effectLst/>
                        <a:highlight>
                          <a:srgbClr val="E0E0E0"/>
                        </a:highlight>
                        <a:latin typeface="Times New Roman"/>
                      </a:endParaRPr>
                    </a:p>
                  </a:txBody>
                  <a:tcPr>
                    <a:lnL>
                      <a:noFill/>
                    </a:lnL>
                    <a:lnR>
                      <a:noFill/>
                    </a:lnR>
                    <a:lnT>
                      <a:noFill/>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1,495 </a:t>
                      </a:r>
                      <a:endParaRPr lang="en-US" dirty="0">
                        <a:effectLst/>
                        <a:latin typeface="Times New Roman"/>
                      </a:endParaRPr>
                    </a:p>
                  </a:txBody>
                  <a:tcPr>
                    <a:lnL>
                      <a:noFill/>
                    </a:lnL>
                    <a:lnR>
                      <a:noFill/>
                    </a:lnR>
                    <a:lnT>
                      <a:noFill/>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3617171417"/>
                  </a:ext>
                </a:extLst>
              </a:tr>
              <a:tr h="227608">
                <a:tc vMerge="1">
                  <a:txBody>
                    <a:bodyPr/>
                    <a:lstStyle/>
                    <a:p>
                      <a:endParaRPr lang="en-US"/>
                    </a:p>
                  </a:txBody>
                  <a:tcPr/>
                </a:tc>
                <a:tc>
                  <a:txBody>
                    <a:bodyPr/>
                    <a:lstStyle/>
                    <a:p>
                      <a:pPr rtl="0" fontAlgn="base"/>
                      <a:r>
                        <a:rPr lang="en-US" sz="1000" dirty="0">
                          <a:solidFill>
                            <a:srgbClr val="264A60"/>
                          </a:solidFill>
                          <a:effectLst/>
                          <a:highlight>
                            <a:srgbClr val="E0E0E0"/>
                          </a:highlight>
                          <a:latin typeface="Times New Roman"/>
                        </a:rPr>
                        <a:t>Missing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0 </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1125948846"/>
                  </a:ext>
                </a:extLst>
              </a:tr>
              <a:tr h="227608">
                <a:tc gridSpan="2">
                  <a:txBody>
                    <a:bodyPr/>
                    <a:lstStyle/>
                    <a:p>
                      <a:pPr rtl="0" fontAlgn="base"/>
                      <a:r>
                        <a:rPr lang="en-US" sz="1000" dirty="0">
                          <a:solidFill>
                            <a:srgbClr val="264A60"/>
                          </a:solidFill>
                          <a:effectLst/>
                          <a:highlight>
                            <a:srgbClr val="E0E0E0"/>
                          </a:highlight>
                          <a:latin typeface="Times New Roman"/>
                        </a:rPr>
                        <a:t>Mean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solidFill>
                            <a:srgbClr val="010205"/>
                          </a:solidFill>
                          <a:effectLst/>
                          <a:latin typeface="Times New Roman"/>
                        </a:rPr>
                        <a:t>0.855</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1727959036"/>
                  </a:ext>
                </a:extLst>
              </a:tr>
              <a:tr h="227608">
                <a:tc gridSpan="2">
                  <a:txBody>
                    <a:bodyPr/>
                    <a:lstStyle/>
                    <a:p>
                      <a:pPr rtl="0" fontAlgn="base"/>
                      <a:r>
                        <a:rPr lang="en-US" sz="1000" dirty="0">
                          <a:solidFill>
                            <a:srgbClr val="264A60"/>
                          </a:solidFill>
                          <a:effectLst/>
                          <a:highlight>
                            <a:srgbClr val="E0E0E0"/>
                          </a:highlight>
                          <a:latin typeface="Times New Roman"/>
                        </a:rPr>
                        <a:t>Median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solidFill>
                            <a:srgbClr val="010205"/>
                          </a:solidFill>
                          <a:effectLst/>
                          <a:latin typeface="Times New Roman"/>
                        </a:rPr>
                        <a:t>0.00</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3516659375"/>
                  </a:ext>
                </a:extLst>
              </a:tr>
              <a:tr h="227608">
                <a:tc gridSpan="2">
                  <a:txBody>
                    <a:bodyPr/>
                    <a:lstStyle/>
                    <a:p>
                      <a:pPr rtl="0" fontAlgn="base"/>
                      <a:r>
                        <a:rPr lang="en-US" sz="1000" dirty="0">
                          <a:solidFill>
                            <a:srgbClr val="264A60"/>
                          </a:solidFill>
                          <a:effectLst/>
                          <a:highlight>
                            <a:srgbClr val="E0E0E0"/>
                          </a:highlight>
                          <a:latin typeface="Times New Roman"/>
                        </a:rPr>
                        <a:t>Std. Deviation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solidFill>
                            <a:srgbClr val="010205"/>
                          </a:solidFill>
                          <a:effectLst/>
                          <a:latin typeface="Times New Roman"/>
                        </a:rPr>
                        <a:t>1.3113</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4094132836"/>
                  </a:ext>
                </a:extLst>
              </a:tr>
              <a:tr h="227608">
                <a:tc gridSpan="2">
                  <a:txBody>
                    <a:bodyPr/>
                    <a:lstStyle/>
                    <a:p>
                      <a:pPr rtl="0" fontAlgn="base"/>
                      <a:r>
                        <a:rPr lang="en-US" sz="1000">
                          <a:solidFill>
                            <a:srgbClr val="264A60"/>
                          </a:solidFill>
                          <a:effectLst/>
                          <a:highlight>
                            <a:srgbClr val="E0E0E0"/>
                          </a:highlight>
                          <a:latin typeface="Times New Roman"/>
                        </a:rPr>
                        <a:t>Minimum </a:t>
                      </a:r>
                      <a:endParaRPr lang="en-US">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solidFill>
                            <a:srgbClr val="010205"/>
                          </a:solidFill>
                          <a:effectLst/>
                          <a:latin typeface="Times New Roman"/>
                        </a:rPr>
                        <a:t>0.00</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3369822741"/>
                  </a:ext>
                </a:extLst>
              </a:tr>
              <a:tr h="227608">
                <a:tc gridSpan="2">
                  <a:txBody>
                    <a:bodyPr/>
                    <a:lstStyle/>
                    <a:p>
                      <a:pPr rtl="0" fontAlgn="base"/>
                      <a:r>
                        <a:rPr lang="en-US" sz="1000" dirty="0">
                          <a:solidFill>
                            <a:srgbClr val="264A60"/>
                          </a:solidFill>
                          <a:effectLst/>
                          <a:highlight>
                            <a:srgbClr val="E0E0E0"/>
                          </a:highlight>
                          <a:latin typeface="Times New Roman"/>
                        </a:rPr>
                        <a:t>Maximum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solidFill>
                            <a:srgbClr val="010205"/>
                          </a:solidFill>
                          <a:effectLst/>
                          <a:latin typeface="Times New Roman"/>
                        </a:rPr>
                        <a:t>4.00</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2097206865"/>
                  </a:ext>
                </a:extLst>
              </a:tr>
              <a:tr h="227608">
                <a:tc rowSpan="3">
                  <a:txBody>
                    <a:bodyPr/>
                    <a:lstStyle/>
                    <a:p>
                      <a:pPr rtl="0" fontAlgn="base"/>
                      <a:r>
                        <a:rPr lang="en-US" sz="1000">
                          <a:solidFill>
                            <a:srgbClr val="264A60"/>
                          </a:solidFill>
                          <a:effectLst/>
                          <a:highlight>
                            <a:srgbClr val="E0E0E0"/>
                          </a:highlight>
                          <a:latin typeface="Times New Roman"/>
                        </a:rPr>
                        <a:t>Percentiles </a:t>
                      </a:r>
                      <a:endParaRPr lang="en-US">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rtl="0" fontAlgn="base"/>
                      <a:r>
                        <a:rPr lang="en-US" sz="1000">
                          <a:solidFill>
                            <a:srgbClr val="264A60"/>
                          </a:solidFill>
                          <a:effectLst/>
                          <a:highlight>
                            <a:srgbClr val="E0E0E0"/>
                          </a:highlight>
                          <a:latin typeface="Times New Roman"/>
                        </a:rPr>
                        <a:t>25 </a:t>
                      </a:r>
                      <a:endParaRPr lang="en-US">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0.00</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2570477429"/>
                  </a:ext>
                </a:extLst>
              </a:tr>
              <a:tr h="227608">
                <a:tc vMerge="1">
                  <a:txBody>
                    <a:bodyPr/>
                    <a:lstStyle/>
                    <a:p>
                      <a:endParaRPr lang="en-US"/>
                    </a:p>
                  </a:txBody>
                  <a:tcPr/>
                </a:tc>
                <a:tc>
                  <a:txBody>
                    <a:bodyPr/>
                    <a:lstStyle/>
                    <a:p>
                      <a:pPr rtl="0" fontAlgn="base"/>
                      <a:r>
                        <a:rPr lang="en-US" sz="1000">
                          <a:solidFill>
                            <a:srgbClr val="264A60"/>
                          </a:solidFill>
                          <a:effectLst/>
                          <a:highlight>
                            <a:srgbClr val="E0E0E0"/>
                          </a:highlight>
                          <a:latin typeface="Times New Roman"/>
                        </a:rPr>
                        <a:t>50 </a:t>
                      </a:r>
                      <a:endParaRPr lang="en-US">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0.00</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1161515408"/>
                  </a:ext>
                </a:extLst>
              </a:tr>
              <a:tr h="227608">
                <a:tc vMerge="1">
                  <a:txBody>
                    <a:bodyPr/>
                    <a:lstStyle/>
                    <a:p>
                      <a:endParaRPr lang="en-US"/>
                    </a:p>
                  </a:txBody>
                  <a:tcPr/>
                </a:tc>
                <a:tc>
                  <a:txBody>
                    <a:bodyPr/>
                    <a:lstStyle/>
                    <a:p>
                      <a:pPr rtl="0" fontAlgn="base"/>
                      <a:r>
                        <a:rPr lang="en-US" sz="1000">
                          <a:solidFill>
                            <a:srgbClr val="264A60"/>
                          </a:solidFill>
                          <a:effectLst/>
                          <a:highlight>
                            <a:srgbClr val="E0E0E0"/>
                          </a:highlight>
                          <a:latin typeface="Times New Roman"/>
                        </a:rPr>
                        <a:t>75 </a:t>
                      </a:r>
                      <a:endParaRPr lang="en-US">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2.00</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extLst>
                  <a:ext uri="{0D108BD9-81ED-4DB2-BD59-A6C34878D82A}">
                    <a16:rowId xmlns:a16="http://schemas.microsoft.com/office/drawing/2014/main" val="3991350389"/>
                  </a:ext>
                </a:extLst>
              </a:tr>
            </a:tbl>
          </a:graphicData>
        </a:graphic>
      </p:graphicFrame>
      <p:pic>
        <p:nvPicPr>
          <p:cNvPr id="15" name="Picture 14">
            <a:extLst>
              <a:ext uri="{FF2B5EF4-FFF2-40B4-BE49-F238E27FC236}">
                <a16:creationId xmlns:a16="http://schemas.microsoft.com/office/drawing/2014/main" id="{2D2C112B-5F46-A920-5F15-1CE1883995EE}"/>
              </a:ext>
            </a:extLst>
          </p:cNvPr>
          <p:cNvPicPr>
            <a:picLocks noChangeAspect="1"/>
          </p:cNvPicPr>
          <p:nvPr/>
        </p:nvPicPr>
        <p:blipFill>
          <a:blip r:embed="rId4"/>
          <a:stretch>
            <a:fillRect/>
          </a:stretch>
        </p:blipFill>
        <p:spPr>
          <a:xfrm>
            <a:off x="8098705" y="1625611"/>
            <a:ext cx="3914275" cy="3914275"/>
          </a:xfrm>
          <a:prstGeom prst="rect">
            <a:avLst/>
          </a:prstGeom>
        </p:spPr>
      </p:pic>
    </p:spTree>
    <p:extLst>
      <p:ext uri="{BB962C8B-B14F-4D97-AF65-F5344CB8AC3E}">
        <p14:creationId xmlns:p14="http://schemas.microsoft.com/office/powerpoint/2010/main" val="944161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49245-5A00-B7C3-8D51-75E5E67CC06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2147F5E-6792-5094-4C05-A79C7B0277CB}"/>
              </a:ext>
            </a:extLst>
          </p:cNvPr>
          <p:cNvSpPr txBox="1"/>
          <p:nvPr/>
        </p:nvSpPr>
        <p:spPr>
          <a:xfrm>
            <a:off x="0" y="0"/>
            <a:ext cx="12083969" cy="830997"/>
          </a:xfrm>
          <a:prstGeom prst="rect">
            <a:avLst/>
          </a:prstGeom>
          <a:solidFill>
            <a:srgbClr val="FF8300"/>
          </a:solidFill>
        </p:spPr>
        <p:txBody>
          <a:bodyPr wrap="square" lIns="91440" tIns="45720" rIns="91440" bIns="45720" rtlCol="0" anchor="t">
            <a:spAutoFit/>
          </a:bodyPr>
          <a:lstStyle/>
          <a:p>
            <a:pPr algn="ctr"/>
            <a:r>
              <a:rPr lang="en-US" sz="2400" b="1" dirty="0"/>
              <a:t>MULTIPLE LINEAR REGRESSION </a:t>
            </a:r>
            <a:endParaRPr lang="en-US" sz="2400" dirty="0"/>
          </a:p>
          <a:p>
            <a:pPr algn="ctr"/>
            <a:r>
              <a:rPr lang="en-US" sz="2400" b="1" dirty="0"/>
              <a:t>Research Aims</a:t>
            </a:r>
            <a:endParaRPr lang="en-US" sz="2400" dirty="0">
              <a:ea typeface="Calibri"/>
              <a:cs typeface="Calibri"/>
            </a:endParaRPr>
          </a:p>
        </p:txBody>
      </p:sp>
      <p:sp>
        <p:nvSpPr>
          <p:cNvPr id="2" name="TextBox 1">
            <a:extLst>
              <a:ext uri="{FF2B5EF4-FFF2-40B4-BE49-F238E27FC236}">
                <a16:creationId xmlns:a16="http://schemas.microsoft.com/office/drawing/2014/main" id="{98ACF034-17E6-4810-F44D-5606CD1326BC}"/>
              </a:ext>
            </a:extLst>
          </p:cNvPr>
          <p:cNvSpPr txBox="1"/>
          <p:nvPr/>
        </p:nvSpPr>
        <p:spPr>
          <a:xfrm>
            <a:off x="1219837" y="1212171"/>
            <a:ext cx="10864132" cy="3416320"/>
          </a:xfrm>
          <a:prstGeom prst="rect">
            <a:avLst/>
          </a:prstGeom>
          <a:noFill/>
        </p:spPr>
        <p:txBody>
          <a:bodyPr wrap="square" lIns="91440" tIns="45720" rIns="91440" bIns="45720" anchor="t">
            <a:spAutoFit/>
          </a:bodyPr>
          <a:lstStyle/>
          <a:p>
            <a:pPr marL="342900" indent="-342900">
              <a:buFont typeface="+mj-lt"/>
              <a:buAutoNum type="arabicPeriod"/>
              <a:tabLst>
                <a:tab pos="457200" algn="l"/>
              </a:tabLst>
            </a:pPr>
            <a:r>
              <a:rPr lang="en-US" sz="2400" kern="0" dirty="0">
                <a:effectLst/>
                <a:ea typeface="Times New Roman" panose="02020603050405020304" pitchFamily="18" charset="0"/>
              </a:rPr>
              <a:t>What is the association of protective* and risk factors** with alcohol abuse and drug risk use among US Veterans?</a:t>
            </a:r>
          </a:p>
          <a:p>
            <a:pPr marL="342900" marR="0" lvl="0" indent="-342900">
              <a:buFont typeface="+mj-lt"/>
              <a:buAutoNum type="arabicPeriod"/>
              <a:tabLst>
                <a:tab pos="457200" algn="l"/>
              </a:tabLst>
            </a:pPr>
            <a:endParaRPr lang="en-US" sz="2400" kern="0" dirty="0">
              <a:effectLst/>
              <a:ea typeface="Times New Roman" panose="02020603050405020304" pitchFamily="18" charset="0"/>
            </a:endParaRPr>
          </a:p>
          <a:p>
            <a:pPr marL="342900" marR="0" lvl="0" indent="-342900">
              <a:buFont typeface="+mj-lt"/>
              <a:buAutoNum type="arabicPeriod"/>
              <a:tabLst>
                <a:tab pos="457200" algn="l"/>
              </a:tabLst>
            </a:pPr>
            <a:r>
              <a:rPr lang="en-US" sz="2400" kern="0" dirty="0">
                <a:effectLst/>
                <a:ea typeface="Times New Roman" panose="02020603050405020304" pitchFamily="18" charset="0"/>
              </a:rPr>
              <a:t>What is the buffering effect of protective factors* on the risk factors** related to </a:t>
            </a:r>
            <a:r>
              <a:rPr lang="en-US" sz="2400" kern="0" dirty="0">
                <a:ea typeface="Times New Roman" panose="02020603050405020304" pitchFamily="18" charset="0"/>
              </a:rPr>
              <a:t>alcohol and drug abuse risk </a:t>
            </a:r>
            <a:r>
              <a:rPr lang="en-US" sz="2400" kern="0" dirty="0">
                <a:effectLst/>
                <a:ea typeface="Times New Roman" panose="02020603050405020304" pitchFamily="18" charset="0"/>
              </a:rPr>
              <a:t>in US Veterans? </a:t>
            </a:r>
          </a:p>
          <a:p>
            <a:pPr marL="342900" marR="0" lvl="0" indent="-342900">
              <a:buFont typeface="+mj-lt"/>
              <a:buAutoNum type="arabicPeriod"/>
              <a:tabLst>
                <a:tab pos="457200" algn="l"/>
              </a:tabLst>
            </a:pPr>
            <a:endParaRPr lang="en-US" sz="2400" kern="100" dirty="0">
              <a:effectLst/>
              <a:ea typeface="Aptos" panose="020B0004020202020204" pitchFamily="34" charset="0"/>
            </a:endParaRPr>
          </a:p>
          <a:p>
            <a:pPr marL="342900" marR="0" lvl="0" indent="-342900">
              <a:buFont typeface="+mj-lt"/>
              <a:buAutoNum type="arabicPeriod"/>
              <a:tabLst>
                <a:tab pos="457200" algn="l"/>
              </a:tabLst>
            </a:pPr>
            <a:r>
              <a:rPr lang="en-US" sz="2400" kern="0" dirty="0">
                <a:effectLst/>
                <a:ea typeface="Times New Roman" panose="02020603050405020304" pitchFamily="18" charset="0"/>
              </a:rPr>
              <a:t>When evaluating all the factors simultaneously, which construct accounts for the greatest variability in alcohol and drug abuse risk, an exploratory approach?</a:t>
            </a:r>
            <a:endParaRPr lang="en-US" sz="2400" kern="100" dirty="0">
              <a:effectLst/>
              <a:ea typeface="Aptos" panose="020B0004020202020204" pitchFamily="34" charset="0"/>
            </a:endParaRPr>
          </a:p>
          <a:p>
            <a:endParaRPr lang="en-US" sz="2400" b="1" kern="1200" dirty="0">
              <a:effectLst/>
              <a:latin typeface="+mn-lt"/>
              <a:ea typeface="Calibri"/>
              <a:cs typeface="Calibri"/>
            </a:endParaRPr>
          </a:p>
        </p:txBody>
      </p:sp>
      <p:sp>
        <p:nvSpPr>
          <p:cNvPr id="5" name="TextBox 4">
            <a:extLst>
              <a:ext uri="{FF2B5EF4-FFF2-40B4-BE49-F238E27FC236}">
                <a16:creationId xmlns:a16="http://schemas.microsoft.com/office/drawing/2014/main" id="{C08255FD-B4A5-41D3-1A0A-3683EF45301D}"/>
              </a:ext>
            </a:extLst>
          </p:cNvPr>
          <p:cNvSpPr txBox="1"/>
          <p:nvPr/>
        </p:nvSpPr>
        <p:spPr>
          <a:xfrm>
            <a:off x="1106719" y="5976755"/>
            <a:ext cx="9870529" cy="400110"/>
          </a:xfrm>
          <a:prstGeom prst="rect">
            <a:avLst/>
          </a:prstGeom>
          <a:noFill/>
        </p:spPr>
        <p:txBody>
          <a:bodyPr wrap="square">
            <a:spAutoFit/>
          </a:bodyPr>
          <a:lstStyle/>
          <a:p>
            <a:r>
              <a:rPr lang="en-US" sz="1000" b="0" i="0" u="none" strike="noStrike" noProof="0" dirty="0">
                <a:solidFill>
                  <a:srgbClr val="000000"/>
                </a:solidFill>
                <a:effectLst/>
                <a:latin typeface="Calibri" panose="020F0502020204030204" pitchFamily="34" charset="0"/>
                <a:cs typeface="Calibri" panose="020F0502020204030204" pitchFamily="34" charset="0"/>
              </a:rPr>
              <a:t>*</a:t>
            </a:r>
            <a:r>
              <a:rPr lang="en-US" sz="1000" b="1" i="0" u="none" strike="noStrike" noProof="0" dirty="0">
                <a:solidFill>
                  <a:srgbClr val="000000"/>
                </a:solidFill>
                <a:effectLst/>
                <a:latin typeface="Calibri" panose="020F0502020204030204" pitchFamily="34" charset="0"/>
                <a:cs typeface="Calibri" panose="020F0502020204030204" pitchFamily="34" charset="0"/>
              </a:rPr>
              <a:t>Protective Factors </a:t>
            </a:r>
            <a:r>
              <a:rPr lang="en-US" sz="1000" i="0" u="none" strike="noStrike" noProof="0" dirty="0">
                <a:solidFill>
                  <a:srgbClr val="000000"/>
                </a:solidFill>
                <a:effectLst/>
                <a:latin typeface="Calibri" panose="020F0502020204030204" pitchFamily="34" charset="0"/>
                <a:cs typeface="Calibri" panose="020F0502020204030204" pitchFamily="34" charset="0"/>
              </a:rPr>
              <a:t>= </a:t>
            </a:r>
            <a:r>
              <a:rPr lang="en-US" sz="1000" b="0" i="0" u="none" strike="noStrike" noProof="0" dirty="0">
                <a:solidFill>
                  <a:srgbClr val="000000"/>
                </a:solidFill>
                <a:effectLst/>
                <a:latin typeface="Calibri" panose="020F0502020204030204" pitchFamily="34" charset="0"/>
                <a:cs typeface="Calibri" panose="020F0502020204030204" pitchFamily="34" charset="0"/>
              </a:rPr>
              <a:t>Calling and Purpose, Community Engagement, Help-Seeking Behaviors, Military Calling, Quality of Life, Public Service Motivation, and Overall Wellness.</a:t>
            </a:r>
          </a:p>
          <a:p>
            <a:r>
              <a:rPr lang="en-US" sz="1000" b="1" dirty="0">
                <a:solidFill>
                  <a:srgbClr val="000000"/>
                </a:solidFill>
                <a:latin typeface="Calibri" panose="020F0502020204030204" pitchFamily="34" charset="0"/>
                <a:cs typeface="Calibri" panose="020F0502020204030204" pitchFamily="34" charset="0"/>
              </a:rPr>
              <a:t>**Risk Factors</a:t>
            </a:r>
            <a:r>
              <a:rPr lang="en-US" sz="1000" dirty="0">
                <a:solidFill>
                  <a:srgbClr val="000000"/>
                </a:solidFill>
                <a:latin typeface="Calibri" panose="020F0502020204030204" pitchFamily="34" charset="0"/>
                <a:cs typeface="Calibri" panose="020F0502020204030204" pitchFamily="34" charset="0"/>
              </a:rPr>
              <a:t> = Combat Exposure, </a:t>
            </a:r>
            <a:r>
              <a:rPr lang="en-US" sz="1000" u="none" strike="noStrike" dirty="0">
                <a:effectLst/>
              </a:rPr>
              <a:t>Daily Stress, Loneliness, Moral Injury, Self-Stigmatization, Suicide Risk, and History of Traumatic Brain Injury</a:t>
            </a:r>
            <a:endParaRPr lang="en-US" sz="1000" b="1" kern="1200" dirty="0">
              <a:effectLst/>
              <a:latin typeface="+mn-lt"/>
              <a:ea typeface="Calibri"/>
              <a:cs typeface="Calibri"/>
            </a:endParaRPr>
          </a:p>
        </p:txBody>
      </p:sp>
    </p:spTree>
    <p:extLst>
      <p:ext uri="{BB962C8B-B14F-4D97-AF65-F5344CB8AC3E}">
        <p14:creationId xmlns:p14="http://schemas.microsoft.com/office/powerpoint/2010/main" val="16114005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7DC071-78CF-9639-9DC6-D7EED7E6BFEA}"/>
              </a:ext>
            </a:extLst>
          </p:cNvPr>
          <p:cNvSpPr txBox="1"/>
          <p:nvPr/>
        </p:nvSpPr>
        <p:spPr>
          <a:xfrm>
            <a:off x="0" y="15149"/>
            <a:ext cx="12192000" cy="830997"/>
          </a:xfrm>
          <a:prstGeom prst="rect">
            <a:avLst/>
          </a:prstGeom>
          <a:solidFill>
            <a:srgbClr val="FF8300"/>
          </a:solidFill>
        </p:spPr>
        <p:txBody>
          <a:bodyPr wrap="square" lIns="91440" tIns="45720" rIns="91440" bIns="45720" rtlCol="0" anchor="t">
            <a:spAutoFit/>
          </a:bodyPr>
          <a:lstStyle/>
          <a:p>
            <a:pPr algn="ctr"/>
            <a:r>
              <a:rPr lang="en-US" sz="2400" b="1" dirty="0"/>
              <a:t>MULTIPLE LINEAR REGRESSION </a:t>
            </a:r>
            <a:endParaRPr lang="en-US" sz="2400" dirty="0">
              <a:cs typeface="Calibri" panose="020F0502020204030204"/>
            </a:endParaRPr>
          </a:p>
          <a:p>
            <a:pPr algn="ctr"/>
            <a:r>
              <a:rPr lang="en-US" sz="2400" b="1" dirty="0"/>
              <a:t>Univariate Statistics for </a:t>
            </a:r>
            <a:r>
              <a:rPr lang="en-US" sz="2400" b="1" dirty="0">
                <a:ea typeface="+mn-lt"/>
                <a:cs typeface="+mn-lt"/>
              </a:rPr>
              <a:t>Calling and Purpose (X</a:t>
            </a:r>
            <a:r>
              <a:rPr lang="en-US" sz="2400" b="1" baseline="-25000" dirty="0">
                <a:ea typeface="+mn-lt"/>
                <a:cs typeface="+mn-lt"/>
              </a:rPr>
              <a:t>P1</a:t>
            </a:r>
            <a:r>
              <a:rPr lang="en-US" sz="2400" b="1" dirty="0">
                <a:ea typeface="+mn-lt"/>
                <a:cs typeface="+mn-lt"/>
              </a:rPr>
              <a:t>)</a:t>
            </a:r>
            <a:endParaRPr lang="en-US" sz="2400" dirty="0">
              <a:ea typeface="+mn-lt"/>
              <a:cs typeface="+mn-lt"/>
            </a:endParaRPr>
          </a:p>
        </p:txBody>
      </p:sp>
      <p:sp>
        <p:nvSpPr>
          <p:cNvPr id="9" name="TextBox 8">
            <a:extLst>
              <a:ext uri="{FF2B5EF4-FFF2-40B4-BE49-F238E27FC236}">
                <a16:creationId xmlns:a16="http://schemas.microsoft.com/office/drawing/2014/main" id="{668AC745-8688-D95F-6BF4-83D09554357C}"/>
              </a:ext>
            </a:extLst>
          </p:cNvPr>
          <p:cNvSpPr txBox="1"/>
          <p:nvPr/>
        </p:nvSpPr>
        <p:spPr>
          <a:xfrm>
            <a:off x="72198" y="5221343"/>
            <a:ext cx="12047604" cy="830997"/>
          </a:xfrm>
          <a:prstGeom prst="rect">
            <a:avLst/>
          </a:prstGeom>
          <a:noFill/>
        </p:spPr>
        <p:txBody>
          <a:bodyPr wrap="square" lIns="91440" tIns="45720" rIns="91440" bIns="45720" anchor="t">
            <a:spAutoFit/>
          </a:bodyPr>
          <a:lstStyle/>
          <a:p>
            <a:pPr algn="ctr"/>
            <a:r>
              <a:rPr lang="en-US" sz="2400" b="1" dirty="0">
                <a:solidFill>
                  <a:srgbClr val="000000"/>
                </a:solidFill>
                <a:ea typeface="Times New Roman" panose="02020603050405020304" pitchFamily="18" charset="0"/>
              </a:rPr>
              <a:t>Interpretation Statement</a:t>
            </a:r>
            <a:endParaRPr lang="en-US" sz="2400" dirty="0">
              <a:solidFill>
                <a:srgbClr val="000000"/>
              </a:solidFill>
              <a:effectLst/>
              <a:ea typeface="Times New Roman" panose="02020603050405020304" pitchFamily="18" charset="0"/>
            </a:endParaRPr>
          </a:p>
          <a:p>
            <a:r>
              <a:rPr lang="en-US" sz="2400" dirty="0">
                <a:solidFill>
                  <a:srgbClr val="000000"/>
                </a:solidFill>
                <a:effectLst/>
                <a:ea typeface="MS PGothic"/>
              </a:rPr>
              <a:t>Among the </a:t>
            </a:r>
            <a:r>
              <a:rPr lang="en-US" sz="2400" dirty="0">
                <a:solidFill>
                  <a:srgbClr val="000000"/>
                </a:solidFill>
                <a:ea typeface="MS PGothic"/>
              </a:rPr>
              <a:t>1,495 veterans</a:t>
            </a:r>
            <a:r>
              <a:rPr lang="en-US" sz="2400" dirty="0">
                <a:solidFill>
                  <a:srgbClr val="000000"/>
                </a:solidFill>
                <a:effectLst/>
                <a:ea typeface="MS PGothic"/>
              </a:rPr>
              <a:t>, the </a:t>
            </a:r>
            <a:r>
              <a:rPr lang="en-US" sz="2400" dirty="0">
                <a:solidFill>
                  <a:srgbClr val="000000"/>
                </a:solidFill>
                <a:ea typeface="MS PGothic"/>
              </a:rPr>
              <a:t>5-point summary for Calling and Purpose is (5, 18, 20, 23, 25)</a:t>
            </a:r>
            <a:endParaRPr lang="en-US" sz="2400" dirty="0">
              <a:cs typeface="Calibri"/>
            </a:endParaRPr>
          </a:p>
        </p:txBody>
      </p:sp>
      <p:sp>
        <p:nvSpPr>
          <p:cNvPr id="3" name="TextBox 2">
            <a:extLst>
              <a:ext uri="{FF2B5EF4-FFF2-40B4-BE49-F238E27FC236}">
                <a16:creationId xmlns:a16="http://schemas.microsoft.com/office/drawing/2014/main" id="{C1D71D10-5873-700A-4BA4-327CBA356EF7}"/>
              </a:ext>
            </a:extLst>
          </p:cNvPr>
          <p:cNvSpPr txBox="1"/>
          <p:nvPr/>
        </p:nvSpPr>
        <p:spPr>
          <a:xfrm>
            <a:off x="179019" y="1075087"/>
            <a:ext cx="3636060" cy="461665"/>
          </a:xfrm>
          <a:prstGeom prst="rect">
            <a:avLst/>
          </a:prstGeom>
          <a:noFill/>
        </p:spPr>
        <p:txBody>
          <a:bodyPr wrap="none" rtlCol="0">
            <a:spAutoFit/>
          </a:bodyPr>
          <a:lstStyle/>
          <a:p>
            <a:r>
              <a:rPr lang="en-US" sz="2400" b="1"/>
              <a:t>Descriptive Statistics Table</a:t>
            </a:r>
            <a:r>
              <a:rPr lang="en-US" sz="2400"/>
              <a:t> </a:t>
            </a:r>
          </a:p>
        </p:txBody>
      </p:sp>
      <p:sp>
        <p:nvSpPr>
          <p:cNvPr id="5" name="TextBox 4">
            <a:extLst>
              <a:ext uri="{FF2B5EF4-FFF2-40B4-BE49-F238E27FC236}">
                <a16:creationId xmlns:a16="http://schemas.microsoft.com/office/drawing/2014/main" id="{63D4EEC2-D405-F7BE-E38E-5CD718E1BD17}"/>
              </a:ext>
            </a:extLst>
          </p:cNvPr>
          <p:cNvSpPr txBox="1"/>
          <p:nvPr/>
        </p:nvSpPr>
        <p:spPr>
          <a:xfrm>
            <a:off x="4506035" y="1078123"/>
            <a:ext cx="3167727" cy="461665"/>
          </a:xfrm>
          <a:prstGeom prst="rect">
            <a:avLst/>
          </a:prstGeom>
          <a:noFill/>
        </p:spPr>
        <p:txBody>
          <a:bodyPr wrap="none" rtlCol="0">
            <a:spAutoFit/>
          </a:bodyPr>
          <a:lstStyle/>
          <a:p>
            <a:r>
              <a:rPr lang="en-US" sz="2400" b="1" dirty="0"/>
              <a:t>Histogram and Box Plot</a:t>
            </a:r>
            <a:endParaRPr lang="en-US" sz="2400" dirty="0"/>
          </a:p>
        </p:txBody>
      </p:sp>
      <p:graphicFrame>
        <p:nvGraphicFramePr>
          <p:cNvPr id="7" name="Table 6">
            <a:extLst>
              <a:ext uri="{FF2B5EF4-FFF2-40B4-BE49-F238E27FC236}">
                <a16:creationId xmlns:a16="http://schemas.microsoft.com/office/drawing/2014/main" id="{5146F4A9-A07C-FA32-9AAC-28EDFA4D3B4D}"/>
              </a:ext>
            </a:extLst>
          </p:cNvPr>
          <p:cNvGraphicFramePr>
            <a:graphicFrameLocks noGrp="1"/>
          </p:cNvGraphicFramePr>
          <p:nvPr>
            <p:extLst>
              <p:ext uri="{D42A27DB-BD31-4B8C-83A1-F6EECF244321}">
                <p14:modId xmlns:p14="http://schemas.microsoft.com/office/powerpoint/2010/main" val="1833259755"/>
              </p:ext>
            </p:extLst>
          </p:nvPr>
        </p:nvGraphicFramePr>
        <p:xfrm>
          <a:off x="850822" y="1538024"/>
          <a:ext cx="2195131" cy="2997079"/>
        </p:xfrm>
        <a:graphic>
          <a:graphicData uri="http://schemas.openxmlformats.org/drawingml/2006/table">
            <a:tbl>
              <a:tblPr bandRow="1">
                <a:tableStyleId>{5C22544A-7EE6-4342-B048-85BDC9FD1C3A}</a:tableStyleId>
              </a:tblPr>
              <a:tblGrid>
                <a:gridCol w="774752">
                  <a:extLst>
                    <a:ext uri="{9D8B030D-6E8A-4147-A177-3AD203B41FA5}">
                      <a16:colId xmlns:a16="http://schemas.microsoft.com/office/drawing/2014/main" val="3797100967"/>
                    </a:ext>
                  </a:extLst>
                </a:gridCol>
                <a:gridCol w="731710">
                  <a:extLst>
                    <a:ext uri="{9D8B030D-6E8A-4147-A177-3AD203B41FA5}">
                      <a16:colId xmlns:a16="http://schemas.microsoft.com/office/drawing/2014/main" val="2444882234"/>
                    </a:ext>
                  </a:extLst>
                </a:gridCol>
                <a:gridCol w="688669">
                  <a:extLst>
                    <a:ext uri="{9D8B030D-6E8A-4147-A177-3AD203B41FA5}">
                      <a16:colId xmlns:a16="http://schemas.microsoft.com/office/drawing/2014/main" val="1168130813"/>
                    </a:ext>
                  </a:extLst>
                </a:gridCol>
              </a:tblGrid>
              <a:tr h="314839">
                <a:tc gridSpan="3">
                  <a:txBody>
                    <a:bodyPr/>
                    <a:lstStyle/>
                    <a:p>
                      <a:pPr algn="ctr" rtl="0" fontAlgn="base"/>
                      <a:r>
                        <a:rPr lang="en-US" sz="1000" b="1" dirty="0">
                          <a:solidFill>
                            <a:srgbClr val="010205"/>
                          </a:solidFill>
                          <a:effectLst/>
                          <a:highlight>
                            <a:srgbClr val="FFFFFF"/>
                          </a:highlight>
                          <a:latin typeface="Times New Roman"/>
                        </a:rPr>
                        <a:t>Statistics</a:t>
                      </a:r>
                      <a:r>
                        <a:rPr lang="en-US" sz="1000" dirty="0">
                          <a:solidFill>
                            <a:srgbClr val="010205"/>
                          </a:solidFill>
                          <a:effectLst/>
                          <a:highlight>
                            <a:srgbClr val="FFFFFF"/>
                          </a:highlight>
                          <a:latin typeface="Times New Roman"/>
                        </a:rPr>
                        <a:t> </a:t>
                      </a:r>
                      <a:endParaRPr lang="en-US" dirty="0">
                        <a:effectLst/>
                        <a:highlight>
                          <a:srgbClr val="FFFFFF"/>
                        </a:highlight>
                        <a:latin typeface="Times New Roman"/>
                      </a:endParaRPr>
                    </a:p>
                  </a:txBody>
                  <a:tcPr anchor="ctr">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25553075"/>
                  </a:ext>
                </a:extLst>
              </a:tr>
              <a:tr h="132348">
                <a:tc gridSpan="3">
                  <a:txBody>
                    <a:bodyPr/>
                    <a:lstStyle/>
                    <a:p>
                      <a:pPr rtl="0" fontAlgn="base"/>
                      <a:r>
                        <a:rPr lang="en-US" sz="1000" dirty="0">
                          <a:solidFill>
                            <a:srgbClr val="010205"/>
                          </a:solidFill>
                          <a:effectLst/>
                          <a:highlight>
                            <a:srgbClr val="FFFFFF"/>
                          </a:highlight>
                          <a:latin typeface="Times New Roman"/>
                        </a:rPr>
                        <a:t>Calling and Purpose</a:t>
                      </a:r>
                      <a:endParaRPr lang="en-US" dirty="0">
                        <a:effectLst/>
                        <a:highlight>
                          <a:srgbClr val="FFFFFF"/>
                        </a:highlight>
                        <a:latin typeface="Times New Roman"/>
                      </a:endParaRPr>
                    </a:p>
                  </a:txBody>
                  <a:tcPr anchor="b">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14496681"/>
                  </a:ext>
                </a:extLst>
              </a:tr>
              <a:tr h="227608">
                <a:tc rowSpan="2">
                  <a:txBody>
                    <a:bodyPr/>
                    <a:lstStyle/>
                    <a:p>
                      <a:pPr rtl="0" fontAlgn="base"/>
                      <a:r>
                        <a:rPr lang="en-US" sz="1000" dirty="0">
                          <a:solidFill>
                            <a:srgbClr val="264A60"/>
                          </a:solidFill>
                          <a:effectLst/>
                          <a:highlight>
                            <a:srgbClr val="E0E0E0"/>
                          </a:highlight>
                          <a:latin typeface="Times New Roman"/>
                        </a:rPr>
                        <a:t>N </a:t>
                      </a:r>
                      <a:endParaRPr lang="en-US" dirty="0">
                        <a:effectLst/>
                        <a:highlight>
                          <a:srgbClr val="E0E0E0"/>
                        </a:highlight>
                        <a:latin typeface="Times New Roman"/>
                      </a:endParaRPr>
                    </a:p>
                  </a:txBody>
                  <a:tcPr>
                    <a:lnL>
                      <a:noFill/>
                    </a:lnL>
                    <a:lnR>
                      <a:noFill/>
                    </a:lnR>
                    <a:lnT>
                      <a:noFill/>
                    </a:lnT>
                    <a:lnB w="9525" cap="flat" cmpd="sng" algn="ctr">
                      <a:solidFill>
                        <a:srgbClr val="AEAEAE"/>
                      </a:solidFill>
                      <a:prstDash val="solid"/>
                      <a:round/>
                      <a:headEnd type="none" w="med" len="med"/>
                      <a:tailEnd type="none" w="med" len="med"/>
                    </a:lnB>
                    <a:solidFill>
                      <a:srgbClr val="E0E0E0"/>
                    </a:solidFill>
                  </a:tcPr>
                </a:tc>
                <a:tc>
                  <a:txBody>
                    <a:bodyPr/>
                    <a:lstStyle/>
                    <a:p>
                      <a:pPr rtl="0" fontAlgn="base"/>
                      <a:r>
                        <a:rPr lang="en-US" sz="1000">
                          <a:solidFill>
                            <a:srgbClr val="264A60"/>
                          </a:solidFill>
                          <a:effectLst/>
                          <a:highlight>
                            <a:srgbClr val="E0E0E0"/>
                          </a:highlight>
                          <a:latin typeface="Times New Roman"/>
                        </a:rPr>
                        <a:t>Valid </a:t>
                      </a:r>
                      <a:endParaRPr lang="en-US">
                        <a:effectLst/>
                        <a:highlight>
                          <a:srgbClr val="E0E0E0"/>
                        </a:highlight>
                        <a:latin typeface="Times New Roman"/>
                      </a:endParaRPr>
                    </a:p>
                  </a:txBody>
                  <a:tcPr>
                    <a:lnL>
                      <a:noFill/>
                    </a:lnL>
                    <a:lnR>
                      <a:noFill/>
                    </a:lnR>
                    <a:lnT>
                      <a:noFill/>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1,495 </a:t>
                      </a:r>
                      <a:endParaRPr lang="en-US" dirty="0">
                        <a:effectLst/>
                        <a:latin typeface="Times New Roman"/>
                      </a:endParaRPr>
                    </a:p>
                  </a:txBody>
                  <a:tcPr>
                    <a:lnL>
                      <a:noFill/>
                    </a:lnL>
                    <a:lnR>
                      <a:noFill/>
                    </a:lnR>
                    <a:lnT>
                      <a:noFill/>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3617171417"/>
                  </a:ext>
                </a:extLst>
              </a:tr>
              <a:tr h="227608">
                <a:tc vMerge="1">
                  <a:txBody>
                    <a:bodyPr/>
                    <a:lstStyle/>
                    <a:p>
                      <a:endParaRPr lang="en-US"/>
                    </a:p>
                  </a:txBody>
                  <a:tcPr/>
                </a:tc>
                <a:tc>
                  <a:txBody>
                    <a:bodyPr/>
                    <a:lstStyle/>
                    <a:p>
                      <a:pPr rtl="0" fontAlgn="base"/>
                      <a:r>
                        <a:rPr lang="en-US" sz="1000" dirty="0">
                          <a:solidFill>
                            <a:srgbClr val="264A60"/>
                          </a:solidFill>
                          <a:effectLst/>
                          <a:highlight>
                            <a:srgbClr val="E0E0E0"/>
                          </a:highlight>
                          <a:latin typeface="Times New Roman"/>
                        </a:rPr>
                        <a:t>Missing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0 </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1125948846"/>
                  </a:ext>
                </a:extLst>
              </a:tr>
              <a:tr h="227608">
                <a:tc gridSpan="2">
                  <a:txBody>
                    <a:bodyPr/>
                    <a:lstStyle/>
                    <a:p>
                      <a:pPr rtl="0" fontAlgn="base"/>
                      <a:r>
                        <a:rPr lang="en-US" sz="1000" dirty="0">
                          <a:solidFill>
                            <a:srgbClr val="264A60"/>
                          </a:solidFill>
                          <a:effectLst/>
                          <a:highlight>
                            <a:srgbClr val="E0E0E0"/>
                          </a:highlight>
                          <a:latin typeface="Times New Roman"/>
                        </a:rPr>
                        <a:t>Mean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solidFill>
                            <a:srgbClr val="010205"/>
                          </a:solidFill>
                          <a:effectLst/>
                          <a:latin typeface="Times New Roman"/>
                        </a:rPr>
                        <a:t>20.24</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1727959036"/>
                  </a:ext>
                </a:extLst>
              </a:tr>
              <a:tr h="227608">
                <a:tc gridSpan="2">
                  <a:txBody>
                    <a:bodyPr/>
                    <a:lstStyle/>
                    <a:p>
                      <a:pPr rtl="0" fontAlgn="base"/>
                      <a:r>
                        <a:rPr lang="en-US" sz="1000" dirty="0">
                          <a:solidFill>
                            <a:srgbClr val="264A60"/>
                          </a:solidFill>
                          <a:effectLst/>
                          <a:highlight>
                            <a:srgbClr val="E0E0E0"/>
                          </a:highlight>
                          <a:latin typeface="Times New Roman"/>
                        </a:rPr>
                        <a:t>Median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solidFill>
                            <a:srgbClr val="010205"/>
                          </a:solidFill>
                          <a:effectLst/>
                          <a:latin typeface="Times New Roman"/>
                        </a:rPr>
                        <a:t>20.00</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3516659375"/>
                  </a:ext>
                </a:extLst>
              </a:tr>
              <a:tr h="227608">
                <a:tc gridSpan="2">
                  <a:txBody>
                    <a:bodyPr/>
                    <a:lstStyle/>
                    <a:p>
                      <a:pPr rtl="0" fontAlgn="base"/>
                      <a:r>
                        <a:rPr lang="en-US" sz="1000" dirty="0">
                          <a:solidFill>
                            <a:srgbClr val="264A60"/>
                          </a:solidFill>
                          <a:effectLst/>
                          <a:highlight>
                            <a:srgbClr val="E0E0E0"/>
                          </a:highlight>
                          <a:latin typeface="Times New Roman"/>
                        </a:rPr>
                        <a:t>Std. Deviation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solidFill>
                            <a:srgbClr val="010205"/>
                          </a:solidFill>
                          <a:effectLst/>
                          <a:latin typeface="Times New Roman"/>
                        </a:rPr>
                        <a:t>3.1526 </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4094132836"/>
                  </a:ext>
                </a:extLst>
              </a:tr>
              <a:tr h="227608">
                <a:tc gridSpan="2">
                  <a:txBody>
                    <a:bodyPr/>
                    <a:lstStyle/>
                    <a:p>
                      <a:pPr rtl="0" fontAlgn="base"/>
                      <a:r>
                        <a:rPr lang="en-US" sz="1000">
                          <a:solidFill>
                            <a:srgbClr val="264A60"/>
                          </a:solidFill>
                          <a:effectLst/>
                          <a:highlight>
                            <a:srgbClr val="E0E0E0"/>
                          </a:highlight>
                          <a:latin typeface="Times New Roman"/>
                        </a:rPr>
                        <a:t>Minimum </a:t>
                      </a:r>
                      <a:endParaRPr lang="en-US">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solidFill>
                            <a:srgbClr val="010205"/>
                          </a:solidFill>
                          <a:effectLst/>
                          <a:latin typeface="Times New Roman"/>
                        </a:rPr>
                        <a:t>5.00 </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3369822741"/>
                  </a:ext>
                </a:extLst>
              </a:tr>
              <a:tr h="227608">
                <a:tc gridSpan="2">
                  <a:txBody>
                    <a:bodyPr/>
                    <a:lstStyle/>
                    <a:p>
                      <a:pPr rtl="0" fontAlgn="base"/>
                      <a:r>
                        <a:rPr lang="en-US" sz="1000">
                          <a:solidFill>
                            <a:srgbClr val="264A60"/>
                          </a:solidFill>
                          <a:effectLst/>
                          <a:highlight>
                            <a:srgbClr val="E0E0E0"/>
                          </a:highlight>
                          <a:latin typeface="Times New Roman"/>
                        </a:rPr>
                        <a:t>Maximum </a:t>
                      </a:r>
                      <a:endParaRPr lang="en-US">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solidFill>
                            <a:srgbClr val="010205"/>
                          </a:solidFill>
                          <a:effectLst/>
                          <a:latin typeface="Times New Roman"/>
                        </a:rPr>
                        <a:t>25.00 </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2097206865"/>
                  </a:ext>
                </a:extLst>
              </a:tr>
              <a:tr h="227608">
                <a:tc rowSpan="3">
                  <a:txBody>
                    <a:bodyPr/>
                    <a:lstStyle/>
                    <a:p>
                      <a:pPr rtl="0" fontAlgn="base"/>
                      <a:r>
                        <a:rPr lang="en-US" sz="1000">
                          <a:solidFill>
                            <a:srgbClr val="264A60"/>
                          </a:solidFill>
                          <a:effectLst/>
                          <a:highlight>
                            <a:srgbClr val="E0E0E0"/>
                          </a:highlight>
                          <a:latin typeface="Times New Roman"/>
                        </a:rPr>
                        <a:t>Percentiles </a:t>
                      </a:r>
                      <a:endParaRPr lang="en-US">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rtl="0" fontAlgn="base"/>
                      <a:r>
                        <a:rPr lang="en-US" sz="1000">
                          <a:solidFill>
                            <a:srgbClr val="264A60"/>
                          </a:solidFill>
                          <a:effectLst/>
                          <a:highlight>
                            <a:srgbClr val="E0E0E0"/>
                          </a:highlight>
                          <a:latin typeface="Times New Roman"/>
                        </a:rPr>
                        <a:t>25 </a:t>
                      </a:r>
                      <a:endParaRPr lang="en-US">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18.00 </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2570477429"/>
                  </a:ext>
                </a:extLst>
              </a:tr>
              <a:tr h="227608">
                <a:tc vMerge="1">
                  <a:txBody>
                    <a:bodyPr/>
                    <a:lstStyle/>
                    <a:p>
                      <a:endParaRPr lang="en-US"/>
                    </a:p>
                  </a:txBody>
                  <a:tcPr/>
                </a:tc>
                <a:tc>
                  <a:txBody>
                    <a:bodyPr/>
                    <a:lstStyle/>
                    <a:p>
                      <a:pPr rtl="0" fontAlgn="base"/>
                      <a:r>
                        <a:rPr lang="en-US" sz="1000">
                          <a:solidFill>
                            <a:srgbClr val="264A60"/>
                          </a:solidFill>
                          <a:effectLst/>
                          <a:highlight>
                            <a:srgbClr val="E0E0E0"/>
                          </a:highlight>
                          <a:latin typeface="Times New Roman"/>
                        </a:rPr>
                        <a:t>50 </a:t>
                      </a:r>
                      <a:endParaRPr lang="en-US">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20.00 </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1161515408"/>
                  </a:ext>
                </a:extLst>
              </a:tr>
              <a:tr h="227608">
                <a:tc vMerge="1">
                  <a:txBody>
                    <a:bodyPr/>
                    <a:lstStyle/>
                    <a:p>
                      <a:endParaRPr lang="en-US"/>
                    </a:p>
                  </a:txBody>
                  <a:tcPr/>
                </a:tc>
                <a:tc>
                  <a:txBody>
                    <a:bodyPr/>
                    <a:lstStyle/>
                    <a:p>
                      <a:pPr rtl="0" fontAlgn="base"/>
                      <a:r>
                        <a:rPr lang="en-US" sz="1000">
                          <a:solidFill>
                            <a:srgbClr val="264A60"/>
                          </a:solidFill>
                          <a:effectLst/>
                          <a:highlight>
                            <a:srgbClr val="E0E0E0"/>
                          </a:highlight>
                          <a:latin typeface="Times New Roman"/>
                        </a:rPr>
                        <a:t>75 </a:t>
                      </a:r>
                      <a:endParaRPr lang="en-US">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23.00 </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extLst>
                  <a:ext uri="{0D108BD9-81ED-4DB2-BD59-A6C34878D82A}">
                    <a16:rowId xmlns:a16="http://schemas.microsoft.com/office/drawing/2014/main" val="3991350389"/>
                  </a:ext>
                </a:extLst>
              </a:tr>
            </a:tbl>
          </a:graphicData>
        </a:graphic>
      </p:graphicFrame>
      <p:pic>
        <p:nvPicPr>
          <p:cNvPr id="8" name="Picture 7">
            <a:extLst>
              <a:ext uri="{FF2B5EF4-FFF2-40B4-BE49-F238E27FC236}">
                <a16:creationId xmlns:a16="http://schemas.microsoft.com/office/drawing/2014/main" id="{F256152D-373B-0057-A21D-E6A84ADE4BDF}"/>
              </a:ext>
            </a:extLst>
          </p:cNvPr>
          <p:cNvPicPr>
            <a:picLocks noChangeAspect="1"/>
          </p:cNvPicPr>
          <p:nvPr/>
        </p:nvPicPr>
        <p:blipFill>
          <a:blip r:embed="rId3"/>
          <a:srcRect/>
          <a:stretch/>
        </p:blipFill>
        <p:spPr>
          <a:xfrm>
            <a:off x="4207373" y="1678553"/>
            <a:ext cx="3333629" cy="3333629"/>
          </a:xfrm>
          <a:prstGeom prst="rect">
            <a:avLst/>
          </a:prstGeom>
        </p:spPr>
      </p:pic>
      <p:pic>
        <p:nvPicPr>
          <p:cNvPr id="12" name="Picture 11">
            <a:extLst>
              <a:ext uri="{FF2B5EF4-FFF2-40B4-BE49-F238E27FC236}">
                <a16:creationId xmlns:a16="http://schemas.microsoft.com/office/drawing/2014/main" id="{133F5133-39C1-F8F4-51D4-E0DABA098E75}"/>
              </a:ext>
            </a:extLst>
          </p:cNvPr>
          <p:cNvPicPr>
            <a:picLocks noChangeAspect="1"/>
          </p:cNvPicPr>
          <p:nvPr/>
        </p:nvPicPr>
        <p:blipFill>
          <a:blip r:embed="rId4"/>
          <a:stretch>
            <a:fillRect/>
          </a:stretch>
        </p:blipFill>
        <p:spPr>
          <a:xfrm>
            <a:off x="8027276" y="1532386"/>
            <a:ext cx="3531476" cy="3531476"/>
          </a:xfrm>
          <a:prstGeom prst="rect">
            <a:avLst/>
          </a:prstGeom>
        </p:spPr>
      </p:pic>
    </p:spTree>
    <p:extLst>
      <p:ext uri="{BB962C8B-B14F-4D97-AF65-F5344CB8AC3E}">
        <p14:creationId xmlns:p14="http://schemas.microsoft.com/office/powerpoint/2010/main" val="17745947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4C4F5-4C56-630D-4801-E60AB037B88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4BA4D93-F065-ECF4-2A75-09776208A74B}"/>
              </a:ext>
            </a:extLst>
          </p:cNvPr>
          <p:cNvSpPr txBox="1"/>
          <p:nvPr/>
        </p:nvSpPr>
        <p:spPr>
          <a:xfrm>
            <a:off x="0" y="15149"/>
            <a:ext cx="12192000" cy="830997"/>
          </a:xfrm>
          <a:prstGeom prst="rect">
            <a:avLst/>
          </a:prstGeom>
          <a:solidFill>
            <a:srgbClr val="FF8300"/>
          </a:solidFill>
        </p:spPr>
        <p:txBody>
          <a:bodyPr wrap="square" lIns="91440" tIns="45720" rIns="91440" bIns="45720" rtlCol="0" anchor="t">
            <a:spAutoFit/>
          </a:bodyPr>
          <a:lstStyle/>
          <a:p>
            <a:pPr algn="ctr"/>
            <a:r>
              <a:rPr lang="en-US" sz="2400" b="1" dirty="0"/>
              <a:t>MULTIPLE LOGISTIC REGRESSION </a:t>
            </a:r>
            <a:endParaRPr lang="en-US" sz="2400" dirty="0">
              <a:cs typeface="Calibri" panose="020F0502020204030204"/>
            </a:endParaRPr>
          </a:p>
          <a:p>
            <a:pPr algn="ctr"/>
            <a:r>
              <a:rPr lang="en-US" sz="2400" b="1" dirty="0"/>
              <a:t>Univariate Statistics for </a:t>
            </a:r>
            <a:r>
              <a:rPr lang="en-US" sz="2400" b="1" dirty="0">
                <a:ea typeface="+mn-lt"/>
                <a:cs typeface="+mn-lt"/>
              </a:rPr>
              <a:t>Community Engagement (X</a:t>
            </a:r>
            <a:r>
              <a:rPr lang="en-US" sz="2400" b="1" baseline="-25000" dirty="0">
                <a:ea typeface="+mn-lt"/>
                <a:cs typeface="+mn-lt"/>
              </a:rPr>
              <a:t>P2</a:t>
            </a:r>
            <a:r>
              <a:rPr lang="en-US" sz="2400" b="1" dirty="0">
                <a:ea typeface="+mn-lt"/>
                <a:cs typeface="+mn-lt"/>
              </a:rPr>
              <a:t>)</a:t>
            </a:r>
            <a:endParaRPr lang="en-US" sz="2400" dirty="0">
              <a:ea typeface="+mn-lt"/>
              <a:cs typeface="+mn-lt"/>
            </a:endParaRPr>
          </a:p>
        </p:txBody>
      </p:sp>
      <p:sp>
        <p:nvSpPr>
          <p:cNvPr id="9" name="TextBox 8">
            <a:extLst>
              <a:ext uri="{FF2B5EF4-FFF2-40B4-BE49-F238E27FC236}">
                <a16:creationId xmlns:a16="http://schemas.microsoft.com/office/drawing/2014/main" id="{1699DDDF-16FE-ACE0-8EDE-A82FCEFF05BD}"/>
              </a:ext>
            </a:extLst>
          </p:cNvPr>
          <p:cNvSpPr txBox="1"/>
          <p:nvPr/>
        </p:nvSpPr>
        <p:spPr>
          <a:xfrm>
            <a:off x="72198" y="5221343"/>
            <a:ext cx="12047604" cy="1200329"/>
          </a:xfrm>
          <a:prstGeom prst="rect">
            <a:avLst/>
          </a:prstGeom>
          <a:noFill/>
        </p:spPr>
        <p:txBody>
          <a:bodyPr wrap="square" lIns="91440" tIns="45720" rIns="91440" bIns="45720" anchor="t">
            <a:spAutoFit/>
          </a:bodyPr>
          <a:lstStyle/>
          <a:p>
            <a:pPr algn="ctr"/>
            <a:r>
              <a:rPr lang="en-US" sz="2400" b="1" dirty="0">
                <a:solidFill>
                  <a:srgbClr val="000000"/>
                </a:solidFill>
                <a:ea typeface="Times New Roman" panose="02020603050405020304" pitchFamily="18" charset="0"/>
              </a:rPr>
              <a:t>Interpretation Statement</a:t>
            </a:r>
            <a:endParaRPr lang="en-US" sz="2400" dirty="0">
              <a:solidFill>
                <a:srgbClr val="000000"/>
              </a:solidFill>
              <a:effectLst/>
              <a:ea typeface="Times New Roman" panose="02020603050405020304" pitchFamily="18" charset="0"/>
            </a:endParaRPr>
          </a:p>
          <a:p>
            <a:r>
              <a:rPr lang="en-US" sz="2400" dirty="0">
                <a:solidFill>
                  <a:srgbClr val="000000"/>
                </a:solidFill>
                <a:effectLst/>
                <a:ea typeface="MS PGothic"/>
              </a:rPr>
              <a:t>Among the </a:t>
            </a:r>
            <a:r>
              <a:rPr lang="en-US" sz="2400" dirty="0">
                <a:solidFill>
                  <a:srgbClr val="000000"/>
                </a:solidFill>
                <a:ea typeface="MS PGothic"/>
              </a:rPr>
              <a:t>1,495 veterans</a:t>
            </a:r>
            <a:r>
              <a:rPr lang="en-US" sz="2400" dirty="0">
                <a:solidFill>
                  <a:srgbClr val="000000"/>
                </a:solidFill>
                <a:effectLst/>
                <a:ea typeface="MS PGothic"/>
              </a:rPr>
              <a:t>, the 5-point summary </a:t>
            </a:r>
            <a:r>
              <a:rPr lang="en-US" sz="2400" dirty="0">
                <a:solidFill>
                  <a:srgbClr val="000000"/>
                </a:solidFill>
                <a:ea typeface="MS PGothic"/>
              </a:rPr>
              <a:t>for Community Engagement is (12, 24, 27, 36, 36)</a:t>
            </a:r>
            <a:endParaRPr lang="en-US" sz="2400" dirty="0">
              <a:cs typeface="Calibri"/>
            </a:endParaRPr>
          </a:p>
        </p:txBody>
      </p:sp>
      <p:sp>
        <p:nvSpPr>
          <p:cNvPr id="3" name="TextBox 2">
            <a:extLst>
              <a:ext uri="{FF2B5EF4-FFF2-40B4-BE49-F238E27FC236}">
                <a16:creationId xmlns:a16="http://schemas.microsoft.com/office/drawing/2014/main" id="{250D81E2-B50F-5401-925C-35D2C307C3F4}"/>
              </a:ext>
            </a:extLst>
          </p:cNvPr>
          <p:cNvSpPr txBox="1"/>
          <p:nvPr/>
        </p:nvSpPr>
        <p:spPr>
          <a:xfrm>
            <a:off x="179019" y="1075087"/>
            <a:ext cx="3636060" cy="461665"/>
          </a:xfrm>
          <a:prstGeom prst="rect">
            <a:avLst/>
          </a:prstGeom>
          <a:noFill/>
        </p:spPr>
        <p:txBody>
          <a:bodyPr wrap="none" rtlCol="0">
            <a:spAutoFit/>
          </a:bodyPr>
          <a:lstStyle/>
          <a:p>
            <a:r>
              <a:rPr lang="en-US" sz="2400" b="1"/>
              <a:t>Descriptive Statistics Table</a:t>
            </a:r>
            <a:r>
              <a:rPr lang="en-US" sz="2400"/>
              <a:t> </a:t>
            </a:r>
          </a:p>
        </p:txBody>
      </p:sp>
      <p:sp>
        <p:nvSpPr>
          <p:cNvPr id="5" name="TextBox 4">
            <a:extLst>
              <a:ext uri="{FF2B5EF4-FFF2-40B4-BE49-F238E27FC236}">
                <a16:creationId xmlns:a16="http://schemas.microsoft.com/office/drawing/2014/main" id="{ED89ACA1-5FA2-245A-69FD-01C890B36915}"/>
              </a:ext>
            </a:extLst>
          </p:cNvPr>
          <p:cNvSpPr txBox="1"/>
          <p:nvPr/>
        </p:nvSpPr>
        <p:spPr>
          <a:xfrm>
            <a:off x="4506035" y="1078123"/>
            <a:ext cx="3167727" cy="461665"/>
          </a:xfrm>
          <a:prstGeom prst="rect">
            <a:avLst/>
          </a:prstGeom>
          <a:noFill/>
        </p:spPr>
        <p:txBody>
          <a:bodyPr wrap="none" rtlCol="0">
            <a:spAutoFit/>
          </a:bodyPr>
          <a:lstStyle/>
          <a:p>
            <a:r>
              <a:rPr lang="en-US" sz="2400" b="1" dirty="0"/>
              <a:t>Histogram and Box Plot</a:t>
            </a:r>
            <a:endParaRPr lang="en-US" sz="2400" dirty="0"/>
          </a:p>
        </p:txBody>
      </p:sp>
      <p:graphicFrame>
        <p:nvGraphicFramePr>
          <p:cNvPr id="7" name="Table 6">
            <a:extLst>
              <a:ext uri="{FF2B5EF4-FFF2-40B4-BE49-F238E27FC236}">
                <a16:creationId xmlns:a16="http://schemas.microsoft.com/office/drawing/2014/main" id="{3700136C-1B66-1D82-E87E-06F875FFDE64}"/>
              </a:ext>
            </a:extLst>
          </p:cNvPr>
          <p:cNvGraphicFramePr>
            <a:graphicFrameLocks noGrp="1"/>
          </p:cNvGraphicFramePr>
          <p:nvPr>
            <p:extLst>
              <p:ext uri="{D42A27DB-BD31-4B8C-83A1-F6EECF244321}">
                <p14:modId xmlns:p14="http://schemas.microsoft.com/office/powerpoint/2010/main" val="3318273615"/>
              </p:ext>
            </p:extLst>
          </p:nvPr>
        </p:nvGraphicFramePr>
        <p:xfrm>
          <a:off x="850822" y="1538024"/>
          <a:ext cx="2195131" cy="2997079"/>
        </p:xfrm>
        <a:graphic>
          <a:graphicData uri="http://schemas.openxmlformats.org/drawingml/2006/table">
            <a:tbl>
              <a:tblPr bandRow="1">
                <a:tableStyleId>{5C22544A-7EE6-4342-B048-85BDC9FD1C3A}</a:tableStyleId>
              </a:tblPr>
              <a:tblGrid>
                <a:gridCol w="774752">
                  <a:extLst>
                    <a:ext uri="{9D8B030D-6E8A-4147-A177-3AD203B41FA5}">
                      <a16:colId xmlns:a16="http://schemas.microsoft.com/office/drawing/2014/main" val="3797100967"/>
                    </a:ext>
                  </a:extLst>
                </a:gridCol>
                <a:gridCol w="731710">
                  <a:extLst>
                    <a:ext uri="{9D8B030D-6E8A-4147-A177-3AD203B41FA5}">
                      <a16:colId xmlns:a16="http://schemas.microsoft.com/office/drawing/2014/main" val="2444882234"/>
                    </a:ext>
                  </a:extLst>
                </a:gridCol>
                <a:gridCol w="688669">
                  <a:extLst>
                    <a:ext uri="{9D8B030D-6E8A-4147-A177-3AD203B41FA5}">
                      <a16:colId xmlns:a16="http://schemas.microsoft.com/office/drawing/2014/main" val="1168130813"/>
                    </a:ext>
                  </a:extLst>
                </a:gridCol>
              </a:tblGrid>
              <a:tr h="314839">
                <a:tc gridSpan="3">
                  <a:txBody>
                    <a:bodyPr/>
                    <a:lstStyle/>
                    <a:p>
                      <a:pPr algn="ctr" rtl="0" fontAlgn="base"/>
                      <a:r>
                        <a:rPr lang="en-US" sz="1000" b="1" dirty="0">
                          <a:solidFill>
                            <a:srgbClr val="010205"/>
                          </a:solidFill>
                          <a:effectLst/>
                          <a:highlight>
                            <a:srgbClr val="FFFFFF"/>
                          </a:highlight>
                          <a:latin typeface="Times New Roman"/>
                        </a:rPr>
                        <a:t>Statistics</a:t>
                      </a:r>
                      <a:r>
                        <a:rPr lang="en-US" sz="1000" dirty="0">
                          <a:solidFill>
                            <a:srgbClr val="010205"/>
                          </a:solidFill>
                          <a:effectLst/>
                          <a:highlight>
                            <a:srgbClr val="FFFFFF"/>
                          </a:highlight>
                          <a:latin typeface="Times New Roman"/>
                        </a:rPr>
                        <a:t> </a:t>
                      </a:r>
                      <a:endParaRPr lang="en-US" dirty="0">
                        <a:effectLst/>
                        <a:highlight>
                          <a:srgbClr val="FFFFFF"/>
                        </a:highlight>
                        <a:latin typeface="Times New Roman"/>
                      </a:endParaRPr>
                    </a:p>
                  </a:txBody>
                  <a:tcPr anchor="ctr">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25553075"/>
                  </a:ext>
                </a:extLst>
              </a:tr>
              <a:tr h="132348">
                <a:tc gridSpan="3">
                  <a:txBody>
                    <a:bodyPr/>
                    <a:lstStyle/>
                    <a:p>
                      <a:pPr rtl="0" fontAlgn="base"/>
                      <a:r>
                        <a:rPr lang="en-US" sz="1000" dirty="0">
                          <a:solidFill>
                            <a:srgbClr val="010205"/>
                          </a:solidFill>
                          <a:effectLst/>
                          <a:highlight>
                            <a:srgbClr val="FFFFFF"/>
                          </a:highlight>
                          <a:latin typeface="Times New Roman"/>
                        </a:rPr>
                        <a:t>Community Engagement</a:t>
                      </a:r>
                      <a:endParaRPr lang="en-US" dirty="0">
                        <a:effectLst/>
                        <a:highlight>
                          <a:srgbClr val="FFFFFF"/>
                        </a:highlight>
                        <a:latin typeface="Times New Roman"/>
                      </a:endParaRPr>
                    </a:p>
                  </a:txBody>
                  <a:tcPr anchor="b">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14496681"/>
                  </a:ext>
                </a:extLst>
              </a:tr>
              <a:tr h="227608">
                <a:tc rowSpan="2">
                  <a:txBody>
                    <a:bodyPr/>
                    <a:lstStyle/>
                    <a:p>
                      <a:pPr rtl="0" fontAlgn="base"/>
                      <a:r>
                        <a:rPr lang="en-US" sz="1000">
                          <a:solidFill>
                            <a:srgbClr val="264A60"/>
                          </a:solidFill>
                          <a:effectLst/>
                          <a:highlight>
                            <a:srgbClr val="E0E0E0"/>
                          </a:highlight>
                          <a:latin typeface="Times New Roman"/>
                        </a:rPr>
                        <a:t>N </a:t>
                      </a:r>
                      <a:endParaRPr lang="en-US">
                        <a:effectLst/>
                        <a:highlight>
                          <a:srgbClr val="E0E0E0"/>
                        </a:highlight>
                        <a:latin typeface="Times New Roman"/>
                      </a:endParaRPr>
                    </a:p>
                  </a:txBody>
                  <a:tcPr>
                    <a:lnL>
                      <a:noFill/>
                    </a:lnL>
                    <a:lnR>
                      <a:noFill/>
                    </a:lnR>
                    <a:lnT>
                      <a:noFill/>
                    </a:lnT>
                    <a:lnB w="9525" cap="flat" cmpd="sng" algn="ctr">
                      <a:solidFill>
                        <a:srgbClr val="AEAEAE"/>
                      </a:solidFill>
                      <a:prstDash val="solid"/>
                      <a:round/>
                      <a:headEnd type="none" w="med" len="med"/>
                      <a:tailEnd type="none" w="med" len="med"/>
                    </a:lnB>
                    <a:solidFill>
                      <a:srgbClr val="E0E0E0"/>
                    </a:solidFill>
                  </a:tcPr>
                </a:tc>
                <a:tc>
                  <a:txBody>
                    <a:bodyPr/>
                    <a:lstStyle/>
                    <a:p>
                      <a:pPr rtl="0" fontAlgn="base"/>
                      <a:r>
                        <a:rPr lang="en-US" sz="1000">
                          <a:solidFill>
                            <a:srgbClr val="264A60"/>
                          </a:solidFill>
                          <a:effectLst/>
                          <a:highlight>
                            <a:srgbClr val="E0E0E0"/>
                          </a:highlight>
                          <a:latin typeface="Times New Roman"/>
                        </a:rPr>
                        <a:t>Valid </a:t>
                      </a:r>
                      <a:endParaRPr lang="en-US">
                        <a:effectLst/>
                        <a:highlight>
                          <a:srgbClr val="E0E0E0"/>
                        </a:highlight>
                        <a:latin typeface="Times New Roman"/>
                      </a:endParaRPr>
                    </a:p>
                  </a:txBody>
                  <a:tcPr>
                    <a:lnL>
                      <a:noFill/>
                    </a:lnL>
                    <a:lnR>
                      <a:noFill/>
                    </a:lnR>
                    <a:lnT>
                      <a:noFill/>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1,495 </a:t>
                      </a:r>
                      <a:endParaRPr lang="en-US" dirty="0">
                        <a:effectLst/>
                        <a:latin typeface="Times New Roman"/>
                      </a:endParaRPr>
                    </a:p>
                  </a:txBody>
                  <a:tcPr>
                    <a:lnL>
                      <a:noFill/>
                    </a:lnL>
                    <a:lnR>
                      <a:noFill/>
                    </a:lnR>
                    <a:lnT>
                      <a:noFill/>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3617171417"/>
                  </a:ext>
                </a:extLst>
              </a:tr>
              <a:tr h="227608">
                <a:tc vMerge="1">
                  <a:txBody>
                    <a:bodyPr/>
                    <a:lstStyle/>
                    <a:p>
                      <a:endParaRPr lang="en-US"/>
                    </a:p>
                  </a:txBody>
                  <a:tcPr/>
                </a:tc>
                <a:tc>
                  <a:txBody>
                    <a:bodyPr/>
                    <a:lstStyle/>
                    <a:p>
                      <a:pPr rtl="0" fontAlgn="base"/>
                      <a:r>
                        <a:rPr lang="en-US" sz="1000" dirty="0">
                          <a:solidFill>
                            <a:srgbClr val="264A60"/>
                          </a:solidFill>
                          <a:effectLst/>
                          <a:highlight>
                            <a:srgbClr val="E0E0E0"/>
                          </a:highlight>
                          <a:latin typeface="Times New Roman"/>
                        </a:rPr>
                        <a:t>Missing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0 </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1125948846"/>
                  </a:ext>
                </a:extLst>
              </a:tr>
              <a:tr h="227608">
                <a:tc gridSpan="2">
                  <a:txBody>
                    <a:bodyPr/>
                    <a:lstStyle/>
                    <a:p>
                      <a:pPr rtl="0" fontAlgn="base"/>
                      <a:r>
                        <a:rPr lang="en-US" sz="1000" dirty="0">
                          <a:solidFill>
                            <a:srgbClr val="264A60"/>
                          </a:solidFill>
                          <a:effectLst/>
                          <a:highlight>
                            <a:srgbClr val="E0E0E0"/>
                          </a:highlight>
                          <a:latin typeface="Times New Roman"/>
                        </a:rPr>
                        <a:t>Mean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solidFill>
                            <a:srgbClr val="010205"/>
                          </a:solidFill>
                          <a:effectLst/>
                          <a:latin typeface="Times New Roman"/>
                        </a:rPr>
                        <a:t>26.67</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1727959036"/>
                  </a:ext>
                </a:extLst>
              </a:tr>
              <a:tr h="227608">
                <a:tc gridSpan="2">
                  <a:txBody>
                    <a:bodyPr/>
                    <a:lstStyle/>
                    <a:p>
                      <a:pPr rtl="0" fontAlgn="base"/>
                      <a:r>
                        <a:rPr lang="en-US" sz="1000">
                          <a:solidFill>
                            <a:srgbClr val="264A60"/>
                          </a:solidFill>
                          <a:effectLst/>
                          <a:highlight>
                            <a:srgbClr val="E0E0E0"/>
                          </a:highlight>
                          <a:latin typeface="Times New Roman"/>
                        </a:rPr>
                        <a:t>Median </a:t>
                      </a:r>
                      <a:endParaRPr lang="en-US">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solidFill>
                            <a:srgbClr val="010205"/>
                          </a:solidFill>
                          <a:effectLst/>
                          <a:latin typeface="Times New Roman"/>
                        </a:rPr>
                        <a:t>27.00 </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3516659375"/>
                  </a:ext>
                </a:extLst>
              </a:tr>
              <a:tr h="227608">
                <a:tc gridSpan="2">
                  <a:txBody>
                    <a:bodyPr/>
                    <a:lstStyle/>
                    <a:p>
                      <a:pPr rtl="0" fontAlgn="base"/>
                      <a:r>
                        <a:rPr lang="en-US" sz="1000">
                          <a:solidFill>
                            <a:srgbClr val="264A60"/>
                          </a:solidFill>
                          <a:effectLst/>
                          <a:highlight>
                            <a:srgbClr val="E0E0E0"/>
                          </a:highlight>
                          <a:latin typeface="Times New Roman"/>
                        </a:rPr>
                        <a:t>Std. Deviation </a:t>
                      </a:r>
                      <a:endParaRPr lang="en-US">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solidFill>
                            <a:srgbClr val="010205"/>
                          </a:solidFill>
                          <a:effectLst/>
                          <a:latin typeface="Times New Roman"/>
                        </a:rPr>
                        <a:t>5.1689</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4094132836"/>
                  </a:ext>
                </a:extLst>
              </a:tr>
              <a:tr h="227608">
                <a:tc gridSpan="2">
                  <a:txBody>
                    <a:bodyPr/>
                    <a:lstStyle/>
                    <a:p>
                      <a:pPr rtl="0" fontAlgn="base"/>
                      <a:r>
                        <a:rPr lang="en-US" sz="1000">
                          <a:solidFill>
                            <a:srgbClr val="264A60"/>
                          </a:solidFill>
                          <a:effectLst/>
                          <a:highlight>
                            <a:srgbClr val="E0E0E0"/>
                          </a:highlight>
                          <a:latin typeface="Times New Roman"/>
                        </a:rPr>
                        <a:t>Minimum </a:t>
                      </a:r>
                      <a:endParaRPr lang="en-US">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solidFill>
                            <a:srgbClr val="010205"/>
                          </a:solidFill>
                          <a:effectLst/>
                          <a:latin typeface="Times New Roman"/>
                        </a:rPr>
                        <a:t>12.00 </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3369822741"/>
                  </a:ext>
                </a:extLst>
              </a:tr>
              <a:tr h="227608">
                <a:tc gridSpan="2">
                  <a:txBody>
                    <a:bodyPr/>
                    <a:lstStyle/>
                    <a:p>
                      <a:pPr rtl="0" fontAlgn="base"/>
                      <a:r>
                        <a:rPr lang="en-US" sz="1000">
                          <a:solidFill>
                            <a:srgbClr val="264A60"/>
                          </a:solidFill>
                          <a:effectLst/>
                          <a:highlight>
                            <a:srgbClr val="E0E0E0"/>
                          </a:highlight>
                          <a:latin typeface="Times New Roman"/>
                        </a:rPr>
                        <a:t>Maximum </a:t>
                      </a:r>
                      <a:endParaRPr lang="en-US">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solidFill>
                            <a:srgbClr val="010205"/>
                          </a:solidFill>
                          <a:effectLst/>
                          <a:latin typeface="Times New Roman"/>
                        </a:rPr>
                        <a:t>36.00 </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2097206865"/>
                  </a:ext>
                </a:extLst>
              </a:tr>
              <a:tr h="227608">
                <a:tc rowSpan="3">
                  <a:txBody>
                    <a:bodyPr/>
                    <a:lstStyle/>
                    <a:p>
                      <a:pPr rtl="0" fontAlgn="base"/>
                      <a:r>
                        <a:rPr lang="en-US" sz="1000">
                          <a:solidFill>
                            <a:srgbClr val="264A60"/>
                          </a:solidFill>
                          <a:effectLst/>
                          <a:highlight>
                            <a:srgbClr val="E0E0E0"/>
                          </a:highlight>
                          <a:latin typeface="Times New Roman"/>
                        </a:rPr>
                        <a:t>Percentiles </a:t>
                      </a:r>
                      <a:endParaRPr lang="en-US">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rtl="0" fontAlgn="base"/>
                      <a:r>
                        <a:rPr lang="en-US" sz="1000">
                          <a:solidFill>
                            <a:srgbClr val="264A60"/>
                          </a:solidFill>
                          <a:effectLst/>
                          <a:highlight>
                            <a:srgbClr val="E0E0E0"/>
                          </a:highlight>
                          <a:latin typeface="Times New Roman"/>
                        </a:rPr>
                        <a:t>25 </a:t>
                      </a:r>
                      <a:endParaRPr lang="en-US">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24.00 </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2570477429"/>
                  </a:ext>
                </a:extLst>
              </a:tr>
              <a:tr h="227608">
                <a:tc vMerge="1">
                  <a:txBody>
                    <a:bodyPr/>
                    <a:lstStyle/>
                    <a:p>
                      <a:endParaRPr lang="en-US"/>
                    </a:p>
                  </a:txBody>
                  <a:tcPr/>
                </a:tc>
                <a:tc>
                  <a:txBody>
                    <a:bodyPr/>
                    <a:lstStyle/>
                    <a:p>
                      <a:pPr rtl="0" fontAlgn="base"/>
                      <a:r>
                        <a:rPr lang="en-US" sz="1000">
                          <a:solidFill>
                            <a:srgbClr val="264A60"/>
                          </a:solidFill>
                          <a:effectLst/>
                          <a:highlight>
                            <a:srgbClr val="E0E0E0"/>
                          </a:highlight>
                          <a:latin typeface="Times New Roman"/>
                        </a:rPr>
                        <a:t>50 </a:t>
                      </a:r>
                      <a:endParaRPr lang="en-US">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27.00 </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1161515408"/>
                  </a:ext>
                </a:extLst>
              </a:tr>
              <a:tr h="227608">
                <a:tc vMerge="1">
                  <a:txBody>
                    <a:bodyPr/>
                    <a:lstStyle/>
                    <a:p>
                      <a:endParaRPr lang="en-US"/>
                    </a:p>
                  </a:txBody>
                  <a:tcPr/>
                </a:tc>
                <a:tc>
                  <a:txBody>
                    <a:bodyPr/>
                    <a:lstStyle/>
                    <a:p>
                      <a:pPr rtl="0" fontAlgn="base"/>
                      <a:r>
                        <a:rPr lang="en-US" sz="1000">
                          <a:solidFill>
                            <a:srgbClr val="264A60"/>
                          </a:solidFill>
                          <a:effectLst/>
                          <a:highlight>
                            <a:srgbClr val="E0E0E0"/>
                          </a:highlight>
                          <a:latin typeface="Times New Roman"/>
                        </a:rPr>
                        <a:t>75 </a:t>
                      </a:r>
                      <a:endParaRPr lang="en-US">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36.00 </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extLst>
                  <a:ext uri="{0D108BD9-81ED-4DB2-BD59-A6C34878D82A}">
                    <a16:rowId xmlns:a16="http://schemas.microsoft.com/office/drawing/2014/main" val="3991350389"/>
                  </a:ext>
                </a:extLst>
              </a:tr>
            </a:tbl>
          </a:graphicData>
        </a:graphic>
      </p:graphicFrame>
      <p:pic>
        <p:nvPicPr>
          <p:cNvPr id="10" name="Picture 9">
            <a:extLst>
              <a:ext uri="{FF2B5EF4-FFF2-40B4-BE49-F238E27FC236}">
                <a16:creationId xmlns:a16="http://schemas.microsoft.com/office/drawing/2014/main" id="{6DA44BE0-DC44-E0F8-7A41-4A66D3A01E4B}"/>
              </a:ext>
            </a:extLst>
          </p:cNvPr>
          <p:cNvPicPr>
            <a:picLocks noChangeAspect="1"/>
          </p:cNvPicPr>
          <p:nvPr/>
        </p:nvPicPr>
        <p:blipFill>
          <a:blip r:embed="rId3"/>
          <a:stretch>
            <a:fillRect/>
          </a:stretch>
        </p:blipFill>
        <p:spPr>
          <a:xfrm>
            <a:off x="3792643" y="1477783"/>
            <a:ext cx="3735170" cy="3735170"/>
          </a:xfrm>
          <a:prstGeom prst="rect">
            <a:avLst/>
          </a:prstGeom>
        </p:spPr>
      </p:pic>
      <p:pic>
        <p:nvPicPr>
          <p:cNvPr id="12" name="Picture 11">
            <a:extLst>
              <a:ext uri="{FF2B5EF4-FFF2-40B4-BE49-F238E27FC236}">
                <a16:creationId xmlns:a16="http://schemas.microsoft.com/office/drawing/2014/main" id="{56B65E7F-903C-49BA-8D47-2F5580F6D792}"/>
              </a:ext>
            </a:extLst>
          </p:cNvPr>
          <p:cNvPicPr>
            <a:picLocks noChangeAspect="1"/>
          </p:cNvPicPr>
          <p:nvPr/>
        </p:nvPicPr>
        <p:blipFill>
          <a:blip r:embed="rId4"/>
          <a:stretch>
            <a:fillRect/>
          </a:stretch>
        </p:blipFill>
        <p:spPr>
          <a:xfrm>
            <a:off x="8060567" y="1515418"/>
            <a:ext cx="3743560" cy="3743560"/>
          </a:xfrm>
          <a:prstGeom prst="rect">
            <a:avLst/>
          </a:prstGeom>
        </p:spPr>
      </p:pic>
    </p:spTree>
    <p:extLst>
      <p:ext uri="{BB962C8B-B14F-4D97-AF65-F5344CB8AC3E}">
        <p14:creationId xmlns:p14="http://schemas.microsoft.com/office/powerpoint/2010/main" val="33535999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8FAF5-82E3-AEB3-724E-AAFBD69885C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B90C4F2-44BA-F9A1-5273-914E366D9975}"/>
              </a:ext>
            </a:extLst>
          </p:cNvPr>
          <p:cNvSpPr txBox="1"/>
          <p:nvPr/>
        </p:nvSpPr>
        <p:spPr>
          <a:xfrm>
            <a:off x="0" y="15149"/>
            <a:ext cx="12192000" cy="830997"/>
          </a:xfrm>
          <a:prstGeom prst="rect">
            <a:avLst/>
          </a:prstGeom>
          <a:solidFill>
            <a:srgbClr val="FF8300"/>
          </a:solidFill>
        </p:spPr>
        <p:txBody>
          <a:bodyPr wrap="square" lIns="91440" tIns="45720" rIns="91440" bIns="45720" rtlCol="0" anchor="t">
            <a:spAutoFit/>
          </a:bodyPr>
          <a:lstStyle/>
          <a:p>
            <a:pPr algn="ctr"/>
            <a:r>
              <a:rPr lang="en-US" sz="2400" b="1" dirty="0"/>
              <a:t>MULTIPLE LINEAR REGRESSION </a:t>
            </a:r>
            <a:endParaRPr lang="en-US" sz="2400" dirty="0">
              <a:cs typeface="Calibri" panose="020F0502020204030204"/>
            </a:endParaRPr>
          </a:p>
          <a:p>
            <a:pPr algn="ctr"/>
            <a:r>
              <a:rPr lang="en-US" sz="2400" b="1" dirty="0"/>
              <a:t>Univariate Statistics for </a:t>
            </a:r>
            <a:r>
              <a:rPr lang="en-US" sz="2400" b="1" dirty="0">
                <a:ea typeface="+mn-lt"/>
                <a:cs typeface="+mn-lt"/>
              </a:rPr>
              <a:t>Help-Seeking Behavior (X</a:t>
            </a:r>
            <a:r>
              <a:rPr lang="en-US" sz="2400" b="1" baseline="-25000" dirty="0">
                <a:ea typeface="+mn-lt"/>
                <a:cs typeface="+mn-lt"/>
              </a:rPr>
              <a:t>P3</a:t>
            </a:r>
            <a:r>
              <a:rPr lang="en-US" sz="2400" b="1" dirty="0">
                <a:ea typeface="+mn-lt"/>
                <a:cs typeface="+mn-lt"/>
              </a:rPr>
              <a:t>)</a:t>
            </a:r>
            <a:endParaRPr lang="en-US" sz="2400" dirty="0">
              <a:ea typeface="+mn-lt"/>
              <a:cs typeface="+mn-lt"/>
            </a:endParaRPr>
          </a:p>
        </p:txBody>
      </p:sp>
      <p:sp>
        <p:nvSpPr>
          <p:cNvPr id="9" name="TextBox 8">
            <a:extLst>
              <a:ext uri="{FF2B5EF4-FFF2-40B4-BE49-F238E27FC236}">
                <a16:creationId xmlns:a16="http://schemas.microsoft.com/office/drawing/2014/main" id="{BC7E33CA-BAB0-207C-D510-98C0832C3F2F}"/>
              </a:ext>
            </a:extLst>
          </p:cNvPr>
          <p:cNvSpPr txBox="1"/>
          <p:nvPr/>
        </p:nvSpPr>
        <p:spPr>
          <a:xfrm>
            <a:off x="72198" y="5221343"/>
            <a:ext cx="12047604" cy="830997"/>
          </a:xfrm>
          <a:prstGeom prst="rect">
            <a:avLst/>
          </a:prstGeom>
          <a:noFill/>
        </p:spPr>
        <p:txBody>
          <a:bodyPr wrap="square" lIns="91440" tIns="45720" rIns="91440" bIns="45720" anchor="t">
            <a:spAutoFit/>
          </a:bodyPr>
          <a:lstStyle/>
          <a:p>
            <a:pPr algn="ctr"/>
            <a:r>
              <a:rPr lang="en-US" sz="2400" b="1" dirty="0">
                <a:solidFill>
                  <a:srgbClr val="000000"/>
                </a:solidFill>
                <a:ea typeface="Times New Roman" panose="02020603050405020304" pitchFamily="18" charset="0"/>
              </a:rPr>
              <a:t>Interpretation Statement</a:t>
            </a:r>
            <a:endParaRPr lang="en-US" sz="2400" dirty="0">
              <a:solidFill>
                <a:srgbClr val="000000"/>
              </a:solidFill>
              <a:effectLst/>
              <a:ea typeface="Times New Roman" panose="02020603050405020304" pitchFamily="18" charset="0"/>
            </a:endParaRPr>
          </a:p>
          <a:p>
            <a:r>
              <a:rPr lang="en-US" sz="2400" dirty="0">
                <a:solidFill>
                  <a:srgbClr val="000000"/>
                </a:solidFill>
                <a:effectLst/>
                <a:ea typeface="MS PGothic"/>
              </a:rPr>
              <a:t>Among the </a:t>
            </a:r>
            <a:r>
              <a:rPr lang="en-US" sz="2400" dirty="0">
                <a:solidFill>
                  <a:srgbClr val="000000"/>
                </a:solidFill>
                <a:ea typeface="MS PGothic"/>
              </a:rPr>
              <a:t>1,495 veterans</a:t>
            </a:r>
            <a:r>
              <a:rPr lang="en-US" sz="2400" dirty="0">
                <a:solidFill>
                  <a:srgbClr val="000000"/>
                </a:solidFill>
                <a:effectLst/>
                <a:ea typeface="MS PGothic"/>
              </a:rPr>
              <a:t>, th</a:t>
            </a:r>
            <a:r>
              <a:rPr lang="en-US" sz="2400" dirty="0">
                <a:solidFill>
                  <a:srgbClr val="000000"/>
                </a:solidFill>
                <a:ea typeface="MS PGothic"/>
              </a:rPr>
              <a:t>e 5-point summary for Help-Seeking Behavior is (3, 10, 13, 21, 21)</a:t>
            </a:r>
            <a:endParaRPr lang="en-US" sz="2400" dirty="0">
              <a:cs typeface="Calibri"/>
            </a:endParaRPr>
          </a:p>
        </p:txBody>
      </p:sp>
      <p:sp>
        <p:nvSpPr>
          <p:cNvPr id="3" name="TextBox 2">
            <a:extLst>
              <a:ext uri="{FF2B5EF4-FFF2-40B4-BE49-F238E27FC236}">
                <a16:creationId xmlns:a16="http://schemas.microsoft.com/office/drawing/2014/main" id="{E65B6ACD-E95D-00E3-68F0-689650D556DE}"/>
              </a:ext>
            </a:extLst>
          </p:cNvPr>
          <p:cNvSpPr txBox="1"/>
          <p:nvPr/>
        </p:nvSpPr>
        <p:spPr>
          <a:xfrm>
            <a:off x="179019" y="1075087"/>
            <a:ext cx="3636060" cy="461665"/>
          </a:xfrm>
          <a:prstGeom prst="rect">
            <a:avLst/>
          </a:prstGeom>
          <a:noFill/>
        </p:spPr>
        <p:txBody>
          <a:bodyPr wrap="none" rtlCol="0">
            <a:spAutoFit/>
          </a:bodyPr>
          <a:lstStyle/>
          <a:p>
            <a:r>
              <a:rPr lang="en-US" sz="2400" b="1"/>
              <a:t>Descriptive Statistics Table</a:t>
            </a:r>
            <a:r>
              <a:rPr lang="en-US" sz="2400"/>
              <a:t> </a:t>
            </a:r>
          </a:p>
        </p:txBody>
      </p:sp>
      <p:sp>
        <p:nvSpPr>
          <p:cNvPr id="5" name="TextBox 4">
            <a:extLst>
              <a:ext uri="{FF2B5EF4-FFF2-40B4-BE49-F238E27FC236}">
                <a16:creationId xmlns:a16="http://schemas.microsoft.com/office/drawing/2014/main" id="{79C9D549-88FC-2BCD-60FE-9612B5312987}"/>
              </a:ext>
            </a:extLst>
          </p:cNvPr>
          <p:cNvSpPr txBox="1"/>
          <p:nvPr/>
        </p:nvSpPr>
        <p:spPr>
          <a:xfrm>
            <a:off x="4506035" y="1078123"/>
            <a:ext cx="3167727" cy="461665"/>
          </a:xfrm>
          <a:prstGeom prst="rect">
            <a:avLst/>
          </a:prstGeom>
          <a:noFill/>
        </p:spPr>
        <p:txBody>
          <a:bodyPr wrap="none" rtlCol="0">
            <a:spAutoFit/>
          </a:bodyPr>
          <a:lstStyle/>
          <a:p>
            <a:r>
              <a:rPr lang="en-US" sz="2400" b="1" dirty="0"/>
              <a:t>Histogram and Box Plot</a:t>
            </a:r>
            <a:endParaRPr lang="en-US" sz="2400" dirty="0"/>
          </a:p>
        </p:txBody>
      </p:sp>
      <p:graphicFrame>
        <p:nvGraphicFramePr>
          <p:cNvPr id="7" name="Table 6">
            <a:extLst>
              <a:ext uri="{FF2B5EF4-FFF2-40B4-BE49-F238E27FC236}">
                <a16:creationId xmlns:a16="http://schemas.microsoft.com/office/drawing/2014/main" id="{7F97B660-CD89-42BC-0A31-14FAAD22942F}"/>
              </a:ext>
            </a:extLst>
          </p:cNvPr>
          <p:cNvGraphicFramePr>
            <a:graphicFrameLocks noGrp="1"/>
          </p:cNvGraphicFramePr>
          <p:nvPr>
            <p:extLst>
              <p:ext uri="{D42A27DB-BD31-4B8C-83A1-F6EECF244321}">
                <p14:modId xmlns:p14="http://schemas.microsoft.com/office/powerpoint/2010/main" val="3789011077"/>
              </p:ext>
            </p:extLst>
          </p:nvPr>
        </p:nvGraphicFramePr>
        <p:xfrm>
          <a:off x="850822" y="1538024"/>
          <a:ext cx="2195131" cy="2997079"/>
        </p:xfrm>
        <a:graphic>
          <a:graphicData uri="http://schemas.openxmlformats.org/drawingml/2006/table">
            <a:tbl>
              <a:tblPr bandRow="1">
                <a:tableStyleId>{5C22544A-7EE6-4342-B048-85BDC9FD1C3A}</a:tableStyleId>
              </a:tblPr>
              <a:tblGrid>
                <a:gridCol w="774752">
                  <a:extLst>
                    <a:ext uri="{9D8B030D-6E8A-4147-A177-3AD203B41FA5}">
                      <a16:colId xmlns:a16="http://schemas.microsoft.com/office/drawing/2014/main" val="3797100967"/>
                    </a:ext>
                  </a:extLst>
                </a:gridCol>
                <a:gridCol w="731710">
                  <a:extLst>
                    <a:ext uri="{9D8B030D-6E8A-4147-A177-3AD203B41FA5}">
                      <a16:colId xmlns:a16="http://schemas.microsoft.com/office/drawing/2014/main" val="2444882234"/>
                    </a:ext>
                  </a:extLst>
                </a:gridCol>
                <a:gridCol w="688669">
                  <a:extLst>
                    <a:ext uri="{9D8B030D-6E8A-4147-A177-3AD203B41FA5}">
                      <a16:colId xmlns:a16="http://schemas.microsoft.com/office/drawing/2014/main" val="1168130813"/>
                    </a:ext>
                  </a:extLst>
                </a:gridCol>
              </a:tblGrid>
              <a:tr h="314839">
                <a:tc gridSpan="3">
                  <a:txBody>
                    <a:bodyPr/>
                    <a:lstStyle/>
                    <a:p>
                      <a:pPr algn="ctr" rtl="0" fontAlgn="base"/>
                      <a:r>
                        <a:rPr lang="en-US" sz="1000" b="1" dirty="0">
                          <a:solidFill>
                            <a:srgbClr val="010205"/>
                          </a:solidFill>
                          <a:effectLst/>
                          <a:highlight>
                            <a:srgbClr val="FFFFFF"/>
                          </a:highlight>
                          <a:latin typeface="Times New Roman"/>
                        </a:rPr>
                        <a:t>Statistics</a:t>
                      </a:r>
                      <a:r>
                        <a:rPr lang="en-US" sz="1000" dirty="0">
                          <a:solidFill>
                            <a:srgbClr val="010205"/>
                          </a:solidFill>
                          <a:effectLst/>
                          <a:highlight>
                            <a:srgbClr val="FFFFFF"/>
                          </a:highlight>
                          <a:latin typeface="Times New Roman"/>
                        </a:rPr>
                        <a:t> </a:t>
                      </a:r>
                      <a:endParaRPr lang="en-US" dirty="0">
                        <a:effectLst/>
                        <a:highlight>
                          <a:srgbClr val="FFFFFF"/>
                        </a:highlight>
                        <a:latin typeface="Times New Roman"/>
                      </a:endParaRPr>
                    </a:p>
                  </a:txBody>
                  <a:tcPr anchor="ctr">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25553075"/>
                  </a:ext>
                </a:extLst>
              </a:tr>
              <a:tr h="132348">
                <a:tc gridSpan="3">
                  <a:txBody>
                    <a:bodyPr/>
                    <a:lstStyle/>
                    <a:p>
                      <a:pPr rtl="0" fontAlgn="base"/>
                      <a:r>
                        <a:rPr lang="en-US" sz="1000" dirty="0">
                          <a:solidFill>
                            <a:srgbClr val="010205"/>
                          </a:solidFill>
                          <a:effectLst/>
                          <a:highlight>
                            <a:srgbClr val="FFFFFF"/>
                          </a:highlight>
                          <a:latin typeface="Times New Roman"/>
                        </a:rPr>
                        <a:t>Help-Seeking Behav</a:t>
                      </a:r>
                      <a:r>
                        <a:rPr lang="en-US" sz="1000" dirty="0">
                          <a:solidFill>
                            <a:srgbClr val="010205"/>
                          </a:solidFill>
                          <a:effectLst/>
                          <a:latin typeface="Times New Roman"/>
                        </a:rPr>
                        <a:t>i</a:t>
                      </a:r>
                      <a:r>
                        <a:rPr lang="en-US" sz="1000" dirty="0">
                          <a:solidFill>
                            <a:srgbClr val="010205"/>
                          </a:solidFill>
                          <a:effectLst/>
                          <a:highlight>
                            <a:srgbClr val="FFFFFF"/>
                          </a:highlight>
                          <a:latin typeface="Times New Roman"/>
                        </a:rPr>
                        <a:t>or</a:t>
                      </a:r>
                      <a:endParaRPr lang="en-US" dirty="0">
                        <a:effectLst/>
                        <a:highlight>
                          <a:srgbClr val="FFFFFF"/>
                        </a:highlight>
                        <a:latin typeface="Times New Roman"/>
                      </a:endParaRPr>
                    </a:p>
                  </a:txBody>
                  <a:tcPr anchor="b">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14496681"/>
                  </a:ext>
                </a:extLst>
              </a:tr>
              <a:tr h="227608">
                <a:tc rowSpan="2">
                  <a:txBody>
                    <a:bodyPr/>
                    <a:lstStyle/>
                    <a:p>
                      <a:pPr rtl="0" fontAlgn="base"/>
                      <a:r>
                        <a:rPr lang="en-US" sz="1000">
                          <a:solidFill>
                            <a:srgbClr val="264A60"/>
                          </a:solidFill>
                          <a:effectLst/>
                          <a:highlight>
                            <a:srgbClr val="E0E0E0"/>
                          </a:highlight>
                          <a:latin typeface="Times New Roman"/>
                        </a:rPr>
                        <a:t>N </a:t>
                      </a:r>
                      <a:endParaRPr lang="en-US">
                        <a:effectLst/>
                        <a:highlight>
                          <a:srgbClr val="E0E0E0"/>
                        </a:highlight>
                        <a:latin typeface="Times New Roman"/>
                      </a:endParaRPr>
                    </a:p>
                  </a:txBody>
                  <a:tcPr>
                    <a:lnL>
                      <a:noFill/>
                    </a:lnL>
                    <a:lnR>
                      <a:noFill/>
                    </a:lnR>
                    <a:lnT>
                      <a:noFill/>
                    </a:lnT>
                    <a:lnB w="9525" cap="flat" cmpd="sng" algn="ctr">
                      <a:solidFill>
                        <a:srgbClr val="AEAEAE"/>
                      </a:solidFill>
                      <a:prstDash val="solid"/>
                      <a:round/>
                      <a:headEnd type="none" w="med" len="med"/>
                      <a:tailEnd type="none" w="med" len="med"/>
                    </a:lnB>
                    <a:solidFill>
                      <a:srgbClr val="E0E0E0"/>
                    </a:solidFill>
                  </a:tcPr>
                </a:tc>
                <a:tc>
                  <a:txBody>
                    <a:bodyPr/>
                    <a:lstStyle/>
                    <a:p>
                      <a:pPr rtl="0" fontAlgn="base"/>
                      <a:r>
                        <a:rPr lang="en-US" sz="1000">
                          <a:solidFill>
                            <a:srgbClr val="264A60"/>
                          </a:solidFill>
                          <a:effectLst/>
                          <a:highlight>
                            <a:srgbClr val="E0E0E0"/>
                          </a:highlight>
                          <a:latin typeface="Times New Roman"/>
                        </a:rPr>
                        <a:t>Valid </a:t>
                      </a:r>
                      <a:endParaRPr lang="en-US">
                        <a:effectLst/>
                        <a:highlight>
                          <a:srgbClr val="E0E0E0"/>
                        </a:highlight>
                        <a:latin typeface="Times New Roman"/>
                      </a:endParaRPr>
                    </a:p>
                  </a:txBody>
                  <a:tcPr>
                    <a:lnL>
                      <a:noFill/>
                    </a:lnL>
                    <a:lnR>
                      <a:noFill/>
                    </a:lnR>
                    <a:lnT>
                      <a:noFill/>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1,495 </a:t>
                      </a:r>
                      <a:endParaRPr lang="en-US" dirty="0">
                        <a:effectLst/>
                        <a:latin typeface="Times New Roman"/>
                      </a:endParaRPr>
                    </a:p>
                  </a:txBody>
                  <a:tcPr>
                    <a:lnL>
                      <a:noFill/>
                    </a:lnL>
                    <a:lnR>
                      <a:noFill/>
                    </a:lnR>
                    <a:lnT>
                      <a:noFill/>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3617171417"/>
                  </a:ext>
                </a:extLst>
              </a:tr>
              <a:tr h="227608">
                <a:tc vMerge="1">
                  <a:txBody>
                    <a:bodyPr/>
                    <a:lstStyle/>
                    <a:p>
                      <a:endParaRPr lang="en-US"/>
                    </a:p>
                  </a:txBody>
                  <a:tcPr/>
                </a:tc>
                <a:tc>
                  <a:txBody>
                    <a:bodyPr/>
                    <a:lstStyle/>
                    <a:p>
                      <a:pPr rtl="0" fontAlgn="base"/>
                      <a:r>
                        <a:rPr lang="en-US" sz="1000" dirty="0">
                          <a:solidFill>
                            <a:srgbClr val="264A60"/>
                          </a:solidFill>
                          <a:effectLst/>
                          <a:highlight>
                            <a:srgbClr val="E0E0E0"/>
                          </a:highlight>
                          <a:latin typeface="Times New Roman"/>
                        </a:rPr>
                        <a:t>Missing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0 </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1125948846"/>
                  </a:ext>
                </a:extLst>
              </a:tr>
              <a:tr h="227608">
                <a:tc gridSpan="2">
                  <a:txBody>
                    <a:bodyPr/>
                    <a:lstStyle/>
                    <a:p>
                      <a:pPr rtl="0" fontAlgn="base"/>
                      <a:r>
                        <a:rPr lang="en-US" sz="1000" dirty="0">
                          <a:solidFill>
                            <a:srgbClr val="264A60"/>
                          </a:solidFill>
                          <a:effectLst/>
                          <a:highlight>
                            <a:srgbClr val="E0E0E0"/>
                          </a:highlight>
                          <a:latin typeface="Times New Roman"/>
                        </a:rPr>
                        <a:t>Mean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solidFill>
                            <a:srgbClr val="010205"/>
                          </a:solidFill>
                          <a:effectLst/>
                          <a:latin typeface="Times New Roman"/>
                        </a:rPr>
                        <a:t>12.96</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1727959036"/>
                  </a:ext>
                </a:extLst>
              </a:tr>
              <a:tr h="227608">
                <a:tc gridSpan="2">
                  <a:txBody>
                    <a:bodyPr/>
                    <a:lstStyle/>
                    <a:p>
                      <a:pPr rtl="0" fontAlgn="base"/>
                      <a:r>
                        <a:rPr lang="en-US" sz="1000" dirty="0">
                          <a:solidFill>
                            <a:srgbClr val="264A60"/>
                          </a:solidFill>
                          <a:effectLst/>
                          <a:highlight>
                            <a:srgbClr val="E0E0E0"/>
                          </a:highlight>
                          <a:latin typeface="Times New Roman"/>
                        </a:rPr>
                        <a:t>Median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solidFill>
                            <a:srgbClr val="010205"/>
                          </a:solidFill>
                          <a:effectLst/>
                          <a:latin typeface="Times New Roman"/>
                        </a:rPr>
                        <a:t>13.00 </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3516659375"/>
                  </a:ext>
                </a:extLst>
              </a:tr>
              <a:tr h="227608">
                <a:tc gridSpan="2">
                  <a:txBody>
                    <a:bodyPr/>
                    <a:lstStyle/>
                    <a:p>
                      <a:pPr rtl="0" fontAlgn="base"/>
                      <a:r>
                        <a:rPr lang="en-US" sz="1000">
                          <a:solidFill>
                            <a:srgbClr val="264A60"/>
                          </a:solidFill>
                          <a:effectLst/>
                          <a:highlight>
                            <a:srgbClr val="E0E0E0"/>
                          </a:highlight>
                          <a:latin typeface="Times New Roman"/>
                        </a:rPr>
                        <a:t>Std. Deviation </a:t>
                      </a:r>
                      <a:endParaRPr lang="en-US">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effectLst/>
                          <a:latin typeface="Times New Roman"/>
                        </a:rPr>
                        <a:t>4.2852</a:t>
                      </a: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4094132836"/>
                  </a:ext>
                </a:extLst>
              </a:tr>
              <a:tr h="227608">
                <a:tc gridSpan="2">
                  <a:txBody>
                    <a:bodyPr/>
                    <a:lstStyle/>
                    <a:p>
                      <a:pPr rtl="0" fontAlgn="base"/>
                      <a:r>
                        <a:rPr lang="en-US" sz="1000">
                          <a:solidFill>
                            <a:srgbClr val="264A60"/>
                          </a:solidFill>
                          <a:effectLst/>
                          <a:highlight>
                            <a:srgbClr val="E0E0E0"/>
                          </a:highlight>
                          <a:latin typeface="Times New Roman"/>
                        </a:rPr>
                        <a:t>Minimum </a:t>
                      </a:r>
                      <a:endParaRPr lang="en-US">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solidFill>
                            <a:srgbClr val="010205"/>
                          </a:solidFill>
                          <a:effectLst/>
                          <a:latin typeface="Times New Roman"/>
                        </a:rPr>
                        <a:t>3.00 </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3369822741"/>
                  </a:ext>
                </a:extLst>
              </a:tr>
              <a:tr h="227608">
                <a:tc gridSpan="2">
                  <a:txBody>
                    <a:bodyPr/>
                    <a:lstStyle/>
                    <a:p>
                      <a:pPr rtl="0" fontAlgn="base"/>
                      <a:r>
                        <a:rPr lang="en-US" sz="1000">
                          <a:solidFill>
                            <a:srgbClr val="264A60"/>
                          </a:solidFill>
                          <a:effectLst/>
                          <a:highlight>
                            <a:srgbClr val="E0E0E0"/>
                          </a:highlight>
                          <a:latin typeface="Times New Roman"/>
                        </a:rPr>
                        <a:t>Maximum </a:t>
                      </a:r>
                      <a:endParaRPr lang="en-US">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solidFill>
                            <a:srgbClr val="010205"/>
                          </a:solidFill>
                          <a:effectLst/>
                          <a:latin typeface="Times New Roman"/>
                        </a:rPr>
                        <a:t>21.00 </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2097206865"/>
                  </a:ext>
                </a:extLst>
              </a:tr>
              <a:tr h="227608">
                <a:tc rowSpan="3">
                  <a:txBody>
                    <a:bodyPr/>
                    <a:lstStyle/>
                    <a:p>
                      <a:pPr rtl="0" fontAlgn="base"/>
                      <a:r>
                        <a:rPr lang="en-US" sz="1000">
                          <a:solidFill>
                            <a:srgbClr val="264A60"/>
                          </a:solidFill>
                          <a:effectLst/>
                          <a:highlight>
                            <a:srgbClr val="E0E0E0"/>
                          </a:highlight>
                          <a:latin typeface="Times New Roman"/>
                        </a:rPr>
                        <a:t>Percentiles </a:t>
                      </a:r>
                      <a:endParaRPr lang="en-US">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rtl="0" fontAlgn="base"/>
                      <a:r>
                        <a:rPr lang="en-US" sz="1000">
                          <a:solidFill>
                            <a:srgbClr val="264A60"/>
                          </a:solidFill>
                          <a:effectLst/>
                          <a:highlight>
                            <a:srgbClr val="E0E0E0"/>
                          </a:highlight>
                          <a:latin typeface="Times New Roman"/>
                        </a:rPr>
                        <a:t>25 </a:t>
                      </a:r>
                      <a:endParaRPr lang="en-US">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10.00 </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2570477429"/>
                  </a:ext>
                </a:extLst>
              </a:tr>
              <a:tr h="227608">
                <a:tc vMerge="1">
                  <a:txBody>
                    <a:bodyPr/>
                    <a:lstStyle/>
                    <a:p>
                      <a:endParaRPr lang="en-US"/>
                    </a:p>
                  </a:txBody>
                  <a:tcPr/>
                </a:tc>
                <a:tc>
                  <a:txBody>
                    <a:bodyPr/>
                    <a:lstStyle/>
                    <a:p>
                      <a:pPr rtl="0" fontAlgn="base"/>
                      <a:r>
                        <a:rPr lang="en-US" sz="1000">
                          <a:solidFill>
                            <a:srgbClr val="264A60"/>
                          </a:solidFill>
                          <a:effectLst/>
                          <a:highlight>
                            <a:srgbClr val="E0E0E0"/>
                          </a:highlight>
                          <a:latin typeface="Times New Roman"/>
                        </a:rPr>
                        <a:t>50 </a:t>
                      </a:r>
                      <a:endParaRPr lang="en-US">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12.96 </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1161515408"/>
                  </a:ext>
                </a:extLst>
              </a:tr>
              <a:tr h="227608">
                <a:tc vMerge="1">
                  <a:txBody>
                    <a:bodyPr/>
                    <a:lstStyle/>
                    <a:p>
                      <a:endParaRPr lang="en-US"/>
                    </a:p>
                  </a:txBody>
                  <a:tcPr/>
                </a:tc>
                <a:tc>
                  <a:txBody>
                    <a:bodyPr/>
                    <a:lstStyle/>
                    <a:p>
                      <a:pPr rtl="0" fontAlgn="base"/>
                      <a:r>
                        <a:rPr lang="en-US" sz="1000">
                          <a:solidFill>
                            <a:srgbClr val="264A60"/>
                          </a:solidFill>
                          <a:effectLst/>
                          <a:highlight>
                            <a:srgbClr val="E0E0E0"/>
                          </a:highlight>
                          <a:latin typeface="Times New Roman"/>
                        </a:rPr>
                        <a:t>75 </a:t>
                      </a:r>
                      <a:endParaRPr lang="en-US">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21.00 </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extLst>
                  <a:ext uri="{0D108BD9-81ED-4DB2-BD59-A6C34878D82A}">
                    <a16:rowId xmlns:a16="http://schemas.microsoft.com/office/drawing/2014/main" val="3991350389"/>
                  </a:ext>
                </a:extLst>
              </a:tr>
            </a:tbl>
          </a:graphicData>
        </a:graphic>
      </p:graphicFrame>
      <p:pic>
        <p:nvPicPr>
          <p:cNvPr id="11" name="Picture 10">
            <a:extLst>
              <a:ext uri="{FF2B5EF4-FFF2-40B4-BE49-F238E27FC236}">
                <a16:creationId xmlns:a16="http://schemas.microsoft.com/office/drawing/2014/main" id="{8E3587DB-0E10-0658-2345-F3B000C4AC67}"/>
              </a:ext>
            </a:extLst>
          </p:cNvPr>
          <p:cNvPicPr>
            <a:picLocks noChangeAspect="1"/>
          </p:cNvPicPr>
          <p:nvPr/>
        </p:nvPicPr>
        <p:blipFill>
          <a:blip r:embed="rId3"/>
          <a:stretch>
            <a:fillRect/>
          </a:stretch>
        </p:blipFill>
        <p:spPr>
          <a:xfrm>
            <a:off x="4119230" y="1515418"/>
            <a:ext cx="3412958" cy="3412958"/>
          </a:xfrm>
          <a:prstGeom prst="rect">
            <a:avLst/>
          </a:prstGeom>
        </p:spPr>
      </p:pic>
      <p:pic>
        <p:nvPicPr>
          <p:cNvPr id="14" name="Picture 13">
            <a:extLst>
              <a:ext uri="{FF2B5EF4-FFF2-40B4-BE49-F238E27FC236}">
                <a16:creationId xmlns:a16="http://schemas.microsoft.com/office/drawing/2014/main" id="{9AAF141B-5FB4-72C4-7880-F6C29E7BBB4D}"/>
              </a:ext>
            </a:extLst>
          </p:cNvPr>
          <p:cNvPicPr>
            <a:picLocks noChangeAspect="1"/>
          </p:cNvPicPr>
          <p:nvPr/>
        </p:nvPicPr>
        <p:blipFill>
          <a:blip r:embed="rId4"/>
          <a:stretch>
            <a:fillRect/>
          </a:stretch>
        </p:blipFill>
        <p:spPr>
          <a:xfrm>
            <a:off x="8060567" y="1139113"/>
            <a:ext cx="3789263" cy="3789263"/>
          </a:xfrm>
          <a:prstGeom prst="rect">
            <a:avLst/>
          </a:prstGeom>
        </p:spPr>
      </p:pic>
    </p:spTree>
    <p:extLst>
      <p:ext uri="{BB962C8B-B14F-4D97-AF65-F5344CB8AC3E}">
        <p14:creationId xmlns:p14="http://schemas.microsoft.com/office/powerpoint/2010/main" val="32619635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BE17C-1BCF-EC1D-33B6-9192ABF9C1E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269607F-3D5E-D3A1-05ED-73278EF4B6FE}"/>
              </a:ext>
            </a:extLst>
          </p:cNvPr>
          <p:cNvSpPr txBox="1"/>
          <p:nvPr/>
        </p:nvSpPr>
        <p:spPr>
          <a:xfrm>
            <a:off x="0" y="15149"/>
            <a:ext cx="12192000" cy="830997"/>
          </a:xfrm>
          <a:prstGeom prst="rect">
            <a:avLst/>
          </a:prstGeom>
          <a:solidFill>
            <a:srgbClr val="FF8300"/>
          </a:solidFill>
        </p:spPr>
        <p:txBody>
          <a:bodyPr wrap="square" lIns="91440" tIns="45720" rIns="91440" bIns="45720" rtlCol="0" anchor="t">
            <a:spAutoFit/>
          </a:bodyPr>
          <a:lstStyle/>
          <a:p>
            <a:pPr algn="ctr"/>
            <a:r>
              <a:rPr lang="en-US" sz="2400" b="1" dirty="0"/>
              <a:t>MULTIPLE LINEAR REGRESSION </a:t>
            </a:r>
            <a:endParaRPr lang="en-US" sz="2400" dirty="0">
              <a:cs typeface="Calibri" panose="020F0502020204030204"/>
            </a:endParaRPr>
          </a:p>
          <a:p>
            <a:pPr algn="ctr"/>
            <a:r>
              <a:rPr lang="en-US" sz="2400" b="1" dirty="0"/>
              <a:t>Univariate Statistics for </a:t>
            </a:r>
            <a:r>
              <a:rPr lang="en-US" sz="2400" b="1" dirty="0">
                <a:ea typeface="+mn-lt"/>
                <a:cs typeface="+mn-lt"/>
              </a:rPr>
              <a:t>Military Calling (X</a:t>
            </a:r>
            <a:r>
              <a:rPr lang="en-US" sz="2400" b="1" baseline="-25000" dirty="0">
                <a:ea typeface="+mn-lt"/>
                <a:cs typeface="+mn-lt"/>
              </a:rPr>
              <a:t>P4</a:t>
            </a:r>
            <a:r>
              <a:rPr lang="en-US" sz="2400" b="1" dirty="0">
                <a:ea typeface="+mn-lt"/>
                <a:cs typeface="+mn-lt"/>
              </a:rPr>
              <a:t>)</a:t>
            </a:r>
            <a:endParaRPr lang="en-US" sz="2400" dirty="0">
              <a:ea typeface="+mn-lt"/>
              <a:cs typeface="+mn-lt"/>
            </a:endParaRPr>
          </a:p>
        </p:txBody>
      </p:sp>
      <p:sp>
        <p:nvSpPr>
          <p:cNvPr id="9" name="TextBox 8">
            <a:extLst>
              <a:ext uri="{FF2B5EF4-FFF2-40B4-BE49-F238E27FC236}">
                <a16:creationId xmlns:a16="http://schemas.microsoft.com/office/drawing/2014/main" id="{0769ECB5-A922-AC9E-7A3F-98618E2B03A0}"/>
              </a:ext>
            </a:extLst>
          </p:cNvPr>
          <p:cNvSpPr txBox="1"/>
          <p:nvPr/>
        </p:nvSpPr>
        <p:spPr>
          <a:xfrm>
            <a:off x="72198" y="5221343"/>
            <a:ext cx="12047604" cy="830997"/>
          </a:xfrm>
          <a:prstGeom prst="rect">
            <a:avLst/>
          </a:prstGeom>
          <a:noFill/>
        </p:spPr>
        <p:txBody>
          <a:bodyPr wrap="square" lIns="91440" tIns="45720" rIns="91440" bIns="45720" anchor="t">
            <a:spAutoFit/>
          </a:bodyPr>
          <a:lstStyle/>
          <a:p>
            <a:pPr algn="ctr"/>
            <a:r>
              <a:rPr lang="en-US" sz="2400" b="1" dirty="0">
                <a:solidFill>
                  <a:srgbClr val="000000"/>
                </a:solidFill>
                <a:ea typeface="Times New Roman" panose="02020603050405020304" pitchFamily="18" charset="0"/>
              </a:rPr>
              <a:t>Interpretation Statement</a:t>
            </a:r>
            <a:endParaRPr lang="en-US" sz="2400" dirty="0">
              <a:solidFill>
                <a:srgbClr val="000000"/>
              </a:solidFill>
              <a:effectLst/>
              <a:ea typeface="Times New Roman" panose="02020603050405020304" pitchFamily="18" charset="0"/>
            </a:endParaRPr>
          </a:p>
          <a:p>
            <a:r>
              <a:rPr lang="en-US" sz="2400" dirty="0">
                <a:solidFill>
                  <a:srgbClr val="000000"/>
                </a:solidFill>
                <a:effectLst/>
                <a:ea typeface="MS PGothic"/>
              </a:rPr>
              <a:t>Among the </a:t>
            </a:r>
            <a:r>
              <a:rPr lang="en-US" sz="2400" dirty="0">
                <a:solidFill>
                  <a:srgbClr val="000000"/>
                </a:solidFill>
                <a:ea typeface="MS PGothic"/>
              </a:rPr>
              <a:t>1,495</a:t>
            </a:r>
            <a:r>
              <a:rPr lang="en-US" sz="2400" dirty="0">
                <a:solidFill>
                  <a:srgbClr val="000000"/>
                </a:solidFill>
                <a:effectLst/>
                <a:ea typeface="MS PGothic"/>
              </a:rPr>
              <a:t>, the </a:t>
            </a:r>
            <a:r>
              <a:rPr lang="en-US" sz="2400" dirty="0">
                <a:solidFill>
                  <a:srgbClr val="000000"/>
                </a:solidFill>
                <a:ea typeface="MS PGothic"/>
              </a:rPr>
              <a:t>5-point summary for Military Calling is (3, 16, 18, 20, 21)</a:t>
            </a:r>
            <a:endParaRPr lang="en-US" sz="2400" dirty="0">
              <a:cs typeface="Calibri"/>
            </a:endParaRPr>
          </a:p>
        </p:txBody>
      </p:sp>
      <p:sp>
        <p:nvSpPr>
          <p:cNvPr id="3" name="TextBox 2">
            <a:extLst>
              <a:ext uri="{FF2B5EF4-FFF2-40B4-BE49-F238E27FC236}">
                <a16:creationId xmlns:a16="http://schemas.microsoft.com/office/drawing/2014/main" id="{F38FFF05-26C2-E1DF-959C-EFB6EC5B2D13}"/>
              </a:ext>
            </a:extLst>
          </p:cNvPr>
          <p:cNvSpPr txBox="1"/>
          <p:nvPr/>
        </p:nvSpPr>
        <p:spPr>
          <a:xfrm>
            <a:off x="179019" y="1075087"/>
            <a:ext cx="3636060" cy="461665"/>
          </a:xfrm>
          <a:prstGeom prst="rect">
            <a:avLst/>
          </a:prstGeom>
          <a:noFill/>
        </p:spPr>
        <p:txBody>
          <a:bodyPr wrap="none" rtlCol="0">
            <a:spAutoFit/>
          </a:bodyPr>
          <a:lstStyle/>
          <a:p>
            <a:r>
              <a:rPr lang="en-US" sz="2400" b="1"/>
              <a:t>Descriptive Statistics Table</a:t>
            </a:r>
            <a:r>
              <a:rPr lang="en-US" sz="2400"/>
              <a:t> </a:t>
            </a:r>
          </a:p>
        </p:txBody>
      </p:sp>
      <p:sp>
        <p:nvSpPr>
          <p:cNvPr id="5" name="TextBox 4">
            <a:extLst>
              <a:ext uri="{FF2B5EF4-FFF2-40B4-BE49-F238E27FC236}">
                <a16:creationId xmlns:a16="http://schemas.microsoft.com/office/drawing/2014/main" id="{547253E5-0EA7-B927-33A4-1648710766EE}"/>
              </a:ext>
            </a:extLst>
          </p:cNvPr>
          <p:cNvSpPr txBox="1"/>
          <p:nvPr/>
        </p:nvSpPr>
        <p:spPr>
          <a:xfrm>
            <a:off x="4506035" y="1078123"/>
            <a:ext cx="3167727" cy="461665"/>
          </a:xfrm>
          <a:prstGeom prst="rect">
            <a:avLst/>
          </a:prstGeom>
          <a:noFill/>
        </p:spPr>
        <p:txBody>
          <a:bodyPr wrap="none" rtlCol="0">
            <a:spAutoFit/>
          </a:bodyPr>
          <a:lstStyle/>
          <a:p>
            <a:r>
              <a:rPr lang="en-US" sz="2400" b="1" dirty="0"/>
              <a:t>Histogram and Box Plot</a:t>
            </a:r>
            <a:endParaRPr lang="en-US" sz="2400" dirty="0"/>
          </a:p>
        </p:txBody>
      </p:sp>
      <p:graphicFrame>
        <p:nvGraphicFramePr>
          <p:cNvPr id="7" name="Table 6">
            <a:extLst>
              <a:ext uri="{FF2B5EF4-FFF2-40B4-BE49-F238E27FC236}">
                <a16:creationId xmlns:a16="http://schemas.microsoft.com/office/drawing/2014/main" id="{EA637C13-CE2A-0439-1B84-CE9E96CBDAE1}"/>
              </a:ext>
            </a:extLst>
          </p:cNvPr>
          <p:cNvGraphicFramePr>
            <a:graphicFrameLocks noGrp="1"/>
          </p:cNvGraphicFramePr>
          <p:nvPr>
            <p:extLst>
              <p:ext uri="{D42A27DB-BD31-4B8C-83A1-F6EECF244321}">
                <p14:modId xmlns:p14="http://schemas.microsoft.com/office/powerpoint/2010/main" val="4041758772"/>
              </p:ext>
            </p:extLst>
          </p:nvPr>
        </p:nvGraphicFramePr>
        <p:xfrm>
          <a:off x="850822" y="1538024"/>
          <a:ext cx="2195131" cy="2997079"/>
        </p:xfrm>
        <a:graphic>
          <a:graphicData uri="http://schemas.openxmlformats.org/drawingml/2006/table">
            <a:tbl>
              <a:tblPr bandRow="1">
                <a:tableStyleId>{5C22544A-7EE6-4342-B048-85BDC9FD1C3A}</a:tableStyleId>
              </a:tblPr>
              <a:tblGrid>
                <a:gridCol w="774752">
                  <a:extLst>
                    <a:ext uri="{9D8B030D-6E8A-4147-A177-3AD203B41FA5}">
                      <a16:colId xmlns:a16="http://schemas.microsoft.com/office/drawing/2014/main" val="3797100967"/>
                    </a:ext>
                  </a:extLst>
                </a:gridCol>
                <a:gridCol w="731710">
                  <a:extLst>
                    <a:ext uri="{9D8B030D-6E8A-4147-A177-3AD203B41FA5}">
                      <a16:colId xmlns:a16="http://schemas.microsoft.com/office/drawing/2014/main" val="2444882234"/>
                    </a:ext>
                  </a:extLst>
                </a:gridCol>
                <a:gridCol w="688669">
                  <a:extLst>
                    <a:ext uri="{9D8B030D-6E8A-4147-A177-3AD203B41FA5}">
                      <a16:colId xmlns:a16="http://schemas.microsoft.com/office/drawing/2014/main" val="1168130813"/>
                    </a:ext>
                  </a:extLst>
                </a:gridCol>
              </a:tblGrid>
              <a:tr h="314839">
                <a:tc gridSpan="3">
                  <a:txBody>
                    <a:bodyPr/>
                    <a:lstStyle/>
                    <a:p>
                      <a:pPr algn="ctr" rtl="0" fontAlgn="base"/>
                      <a:r>
                        <a:rPr lang="en-US" sz="1000" b="1" dirty="0">
                          <a:solidFill>
                            <a:srgbClr val="010205"/>
                          </a:solidFill>
                          <a:effectLst/>
                          <a:highlight>
                            <a:srgbClr val="FFFFFF"/>
                          </a:highlight>
                          <a:latin typeface="Times New Roman"/>
                        </a:rPr>
                        <a:t>Statistics</a:t>
                      </a:r>
                      <a:r>
                        <a:rPr lang="en-US" sz="1000" dirty="0">
                          <a:solidFill>
                            <a:srgbClr val="010205"/>
                          </a:solidFill>
                          <a:effectLst/>
                          <a:highlight>
                            <a:srgbClr val="FFFFFF"/>
                          </a:highlight>
                          <a:latin typeface="Times New Roman"/>
                        </a:rPr>
                        <a:t> </a:t>
                      </a:r>
                      <a:endParaRPr lang="en-US" dirty="0">
                        <a:effectLst/>
                        <a:highlight>
                          <a:srgbClr val="FFFFFF"/>
                        </a:highlight>
                        <a:latin typeface="Times New Roman"/>
                      </a:endParaRPr>
                    </a:p>
                  </a:txBody>
                  <a:tcPr anchor="ctr">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25553075"/>
                  </a:ext>
                </a:extLst>
              </a:tr>
              <a:tr h="132348">
                <a:tc gridSpan="3">
                  <a:txBody>
                    <a:bodyPr/>
                    <a:lstStyle/>
                    <a:p>
                      <a:pPr rtl="0" fontAlgn="base"/>
                      <a:r>
                        <a:rPr lang="en-US" sz="1000" dirty="0">
                          <a:solidFill>
                            <a:srgbClr val="010205"/>
                          </a:solidFill>
                          <a:effectLst/>
                          <a:highlight>
                            <a:srgbClr val="FFFFFF"/>
                          </a:highlight>
                          <a:latin typeface="Times New Roman"/>
                        </a:rPr>
                        <a:t>Military Calling</a:t>
                      </a:r>
                      <a:endParaRPr lang="en-US" dirty="0">
                        <a:effectLst/>
                        <a:highlight>
                          <a:srgbClr val="FFFFFF"/>
                        </a:highlight>
                        <a:latin typeface="Times New Roman"/>
                      </a:endParaRPr>
                    </a:p>
                  </a:txBody>
                  <a:tcPr anchor="b">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14496681"/>
                  </a:ext>
                </a:extLst>
              </a:tr>
              <a:tr h="227608">
                <a:tc rowSpan="2">
                  <a:txBody>
                    <a:bodyPr/>
                    <a:lstStyle/>
                    <a:p>
                      <a:pPr rtl="0" fontAlgn="base"/>
                      <a:r>
                        <a:rPr lang="en-US" sz="1000">
                          <a:solidFill>
                            <a:srgbClr val="264A60"/>
                          </a:solidFill>
                          <a:effectLst/>
                          <a:highlight>
                            <a:srgbClr val="E0E0E0"/>
                          </a:highlight>
                          <a:latin typeface="Times New Roman"/>
                        </a:rPr>
                        <a:t>N </a:t>
                      </a:r>
                      <a:endParaRPr lang="en-US">
                        <a:effectLst/>
                        <a:highlight>
                          <a:srgbClr val="E0E0E0"/>
                        </a:highlight>
                        <a:latin typeface="Times New Roman"/>
                      </a:endParaRPr>
                    </a:p>
                  </a:txBody>
                  <a:tcPr>
                    <a:lnL>
                      <a:noFill/>
                    </a:lnL>
                    <a:lnR>
                      <a:noFill/>
                    </a:lnR>
                    <a:lnT>
                      <a:noFill/>
                    </a:lnT>
                    <a:lnB w="9525" cap="flat" cmpd="sng" algn="ctr">
                      <a:solidFill>
                        <a:srgbClr val="AEAEAE"/>
                      </a:solidFill>
                      <a:prstDash val="solid"/>
                      <a:round/>
                      <a:headEnd type="none" w="med" len="med"/>
                      <a:tailEnd type="none" w="med" len="med"/>
                    </a:lnB>
                    <a:solidFill>
                      <a:srgbClr val="E0E0E0"/>
                    </a:solidFill>
                  </a:tcPr>
                </a:tc>
                <a:tc>
                  <a:txBody>
                    <a:bodyPr/>
                    <a:lstStyle/>
                    <a:p>
                      <a:pPr rtl="0" fontAlgn="base"/>
                      <a:r>
                        <a:rPr lang="en-US" sz="1000">
                          <a:solidFill>
                            <a:srgbClr val="264A60"/>
                          </a:solidFill>
                          <a:effectLst/>
                          <a:highlight>
                            <a:srgbClr val="E0E0E0"/>
                          </a:highlight>
                          <a:latin typeface="Times New Roman"/>
                        </a:rPr>
                        <a:t>Valid </a:t>
                      </a:r>
                      <a:endParaRPr lang="en-US">
                        <a:effectLst/>
                        <a:highlight>
                          <a:srgbClr val="E0E0E0"/>
                        </a:highlight>
                        <a:latin typeface="Times New Roman"/>
                      </a:endParaRPr>
                    </a:p>
                  </a:txBody>
                  <a:tcPr>
                    <a:lnL>
                      <a:noFill/>
                    </a:lnL>
                    <a:lnR>
                      <a:noFill/>
                    </a:lnR>
                    <a:lnT>
                      <a:noFill/>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1,495 </a:t>
                      </a:r>
                      <a:endParaRPr lang="en-US" dirty="0">
                        <a:effectLst/>
                        <a:latin typeface="Times New Roman"/>
                      </a:endParaRPr>
                    </a:p>
                  </a:txBody>
                  <a:tcPr>
                    <a:lnL>
                      <a:noFill/>
                    </a:lnL>
                    <a:lnR>
                      <a:noFill/>
                    </a:lnR>
                    <a:lnT>
                      <a:noFill/>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3617171417"/>
                  </a:ext>
                </a:extLst>
              </a:tr>
              <a:tr h="227608">
                <a:tc vMerge="1">
                  <a:txBody>
                    <a:bodyPr/>
                    <a:lstStyle/>
                    <a:p>
                      <a:endParaRPr lang="en-US"/>
                    </a:p>
                  </a:txBody>
                  <a:tcPr/>
                </a:tc>
                <a:tc>
                  <a:txBody>
                    <a:bodyPr/>
                    <a:lstStyle/>
                    <a:p>
                      <a:pPr rtl="0" fontAlgn="base"/>
                      <a:r>
                        <a:rPr lang="en-US" sz="1000" dirty="0">
                          <a:solidFill>
                            <a:srgbClr val="264A60"/>
                          </a:solidFill>
                          <a:effectLst/>
                          <a:highlight>
                            <a:srgbClr val="E0E0E0"/>
                          </a:highlight>
                          <a:latin typeface="Times New Roman"/>
                        </a:rPr>
                        <a:t>Missing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0 </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1125948846"/>
                  </a:ext>
                </a:extLst>
              </a:tr>
              <a:tr h="227608">
                <a:tc gridSpan="2">
                  <a:txBody>
                    <a:bodyPr/>
                    <a:lstStyle/>
                    <a:p>
                      <a:pPr rtl="0" fontAlgn="base"/>
                      <a:r>
                        <a:rPr lang="en-US" sz="1000" dirty="0">
                          <a:solidFill>
                            <a:srgbClr val="264A60"/>
                          </a:solidFill>
                          <a:effectLst/>
                          <a:highlight>
                            <a:srgbClr val="E0E0E0"/>
                          </a:highlight>
                          <a:latin typeface="Times New Roman"/>
                        </a:rPr>
                        <a:t>Mean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solidFill>
                            <a:srgbClr val="010205"/>
                          </a:solidFill>
                          <a:effectLst/>
                          <a:latin typeface="Times New Roman"/>
                        </a:rPr>
                        <a:t>17.38</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1727959036"/>
                  </a:ext>
                </a:extLst>
              </a:tr>
              <a:tr h="227608">
                <a:tc gridSpan="2">
                  <a:txBody>
                    <a:bodyPr/>
                    <a:lstStyle/>
                    <a:p>
                      <a:pPr rtl="0" fontAlgn="base"/>
                      <a:r>
                        <a:rPr lang="en-US" sz="1000" dirty="0">
                          <a:solidFill>
                            <a:srgbClr val="264A60"/>
                          </a:solidFill>
                          <a:effectLst/>
                          <a:highlight>
                            <a:srgbClr val="E0E0E0"/>
                          </a:highlight>
                          <a:latin typeface="Times New Roman"/>
                        </a:rPr>
                        <a:t>Median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solidFill>
                            <a:srgbClr val="010205"/>
                          </a:solidFill>
                          <a:effectLst/>
                          <a:latin typeface="Times New Roman"/>
                        </a:rPr>
                        <a:t>18.00 </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3516659375"/>
                  </a:ext>
                </a:extLst>
              </a:tr>
              <a:tr h="227608">
                <a:tc gridSpan="2">
                  <a:txBody>
                    <a:bodyPr/>
                    <a:lstStyle/>
                    <a:p>
                      <a:pPr rtl="0" fontAlgn="base"/>
                      <a:r>
                        <a:rPr lang="en-US" sz="1000">
                          <a:solidFill>
                            <a:srgbClr val="264A60"/>
                          </a:solidFill>
                          <a:effectLst/>
                          <a:highlight>
                            <a:srgbClr val="E0E0E0"/>
                          </a:highlight>
                          <a:latin typeface="Times New Roman"/>
                        </a:rPr>
                        <a:t>Std. Deviation </a:t>
                      </a:r>
                      <a:endParaRPr lang="en-US">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effectLst/>
                          <a:latin typeface="Times New Roman"/>
                        </a:rPr>
                        <a:t>3.6506</a:t>
                      </a: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4094132836"/>
                  </a:ext>
                </a:extLst>
              </a:tr>
              <a:tr h="227608">
                <a:tc gridSpan="2">
                  <a:txBody>
                    <a:bodyPr/>
                    <a:lstStyle/>
                    <a:p>
                      <a:pPr rtl="0" fontAlgn="base"/>
                      <a:r>
                        <a:rPr lang="en-US" sz="1000">
                          <a:solidFill>
                            <a:srgbClr val="264A60"/>
                          </a:solidFill>
                          <a:effectLst/>
                          <a:highlight>
                            <a:srgbClr val="E0E0E0"/>
                          </a:highlight>
                          <a:latin typeface="Times New Roman"/>
                        </a:rPr>
                        <a:t>Minimum </a:t>
                      </a:r>
                      <a:endParaRPr lang="en-US">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solidFill>
                            <a:srgbClr val="010205"/>
                          </a:solidFill>
                          <a:effectLst/>
                          <a:latin typeface="Times New Roman"/>
                        </a:rPr>
                        <a:t>3.00 </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3369822741"/>
                  </a:ext>
                </a:extLst>
              </a:tr>
              <a:tr h="227608">
                <a:tc gridSpan="2">
                  <a:txBody>
                    <a:bodyPr/>
                    <a:lstStyle/>
                    <a:p>
                      <a:pPr rtl="0" fontAlgn="base"/>
                      <a:r>
                        <a:rPr lang="en-US" sz="1000">
                          <a:solidFill>
                            <a:srgbClr val="264A60"/>
                          </a:solidFill>
                          <a:effectLst/>
                          <a:highlight>
                            <a:srgbClr val="E0E0E0"/>
                          </a:highlight>
                          <a:latin typeface="Times New Roman"/>
                        </a:rPr>
                        <a:t>Maximum </a:t>
                      </a:r>
                      <a:endParaRPr lang="en-US">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solidFill>
                            <a:srgbClr val="010205"/>
                          </a:solidFill>
                          <a:effectLst/>
                          <a:latin typeface="Times New Roman"/>
                        </a:rPr>
                        <a:t>21.00 </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2097206865"/>
                  </a:ext>
                </a:extLst>
              </a:tr>
              <a:tr h="227608">
                <a:tc rowSpan="3">
                  <a:txBody>
                    <a:bodyPr/>
                    <a:lstStyle/>
                    <a:p>
                      <a:pPr rtl="0" fontAlgn="base"/>
                      <a:r>
                        <a:rPr lang="en-US" sz="1000">
                          <a:solidFill>
                            <a:srgbClr val="264A60"/>
                          </a:solidFill>
                          <a:effectLst/>
                          <a:highlight>
                            <a:srgbClr val="E0E0E0"/>
                          </a:highlight>
                          <a:latin typeface="Times New Roman"/>
                        </a:rPr>
                        <a:t>Percentiles </a:t>
                      </a:r>
                      <a:endParaRPr lang="en-US">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rtl="0" fontAlgn="base"/>
                      <a:r>
                        <a:rPr lang="en-US" sz="1000">
                          <a:solidFill>
                            <a:srgbClr val="264A60"/>
                          </a:solidFill>
                          <a:effectLst/>
                          <a:highlight>
                            <a:srgbClr val="E0E0E0"/>
                          </a:highlight>
                          <a:latin typeface="Times New Roman"/>
                        </a:rPr>
                        <a:t>25 </a:t>
                      </a:r>
                      <a:endParaRPr lang="en-US">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16.00 </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2570477429"/>
                  </a:ext>
                </a:extLst>
              </a:tr>
              <a:tr h="227608">
                <a:tc vMerge="1">
                  <a:txBody>
                    <a:bodyPr/>
                    <a:lstStyle/>
                    <a:p>
                      <a:endParaRPr lang="en-US"/>
                    </a:p>
                  </a:txBody>
                  <a:tcPr/>
                </a:tc>
                <a:tc>
                  <a:txBody>
                    <a:bodyPr/>
                    <a:lstStyle/>
                    <a:p>
                      <a:pPr rtl="0" fontAlgn="base"/>
                      <a:r>
                        <a:rPr lang="en-US" sz="1000">
                          <a:solidFill>
                            <a:srgbClr val="264A60"/>
                          </a:solidFill>
                          <a:effectLst/>
                          <a:highlight>
                            <a:srgbClr val="E0E0E0"/>
                          </a:highlight>
                          <a:latin typeface="Times New Roman"/>
                        </a:rPr>
                        <a:t>50 </a:t>
                      </a:r>
                      <a:endParaRPr lang="en-US">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18.00 </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1161515408"/>
                  </a:ext>
                </a:extLst>
              </a:tr>
              <a:tr h="227608">
                <a:tc vMerge="1">
                  <a:txBody>
                    <a:bodyPr/>
                    <a:lstStyle/>
                    <a:p>
                      <a:endParaRPr lang="en-US"/>
                    </a:p>
                  </a:txBody>
                  <a:tcPr/>
                </a:tc>
                <a:tc>
                  <a:txBody>
                    <a:bodyPr/>
                    <a:lstStyle/>
                    <a:p>
                      <a:pPr rtl="0" fontAlgn="base"/>
                      <a:r>
                        <a:rPr lang="en-US" sz="1000">
                          <a:solidFill>
                            <a:srgbClr val="264A60"/>
                          </a:solidFill>
                          <a:effectLst/>
                          <a:highlight>
                            <a:srgbClr val="E0E0E0"/>
                          </a:highlight>
                          <a:latin typeface="Times New Roman"/>
                        </a:rPr>
                        <a:t>75 </a:t>
                      </a:r>
                      <a:endParaRPr lang="en-US">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20.00 </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extLst>
                  <a:ext uri="{0D108BD9-81ED-4DB2-BD59-A6C34878D82A}">
                    <a16:rowId xmlns:a16="http://schemas.microsoft.com/office/drawing/2014/main" val="3991350389"/>
                  </a:ext>
                </a:extLst>
              </a:tr>
            </a:tbl>
          </a:graphicData>
        </a:graphic>
      </p:graphicFrame>
      <p:pic>
        <p:nvPicPr>
          <p:cNvPr id="6" name="Picture 5">
            <a:extLst>
              <a:ext uri="{FF2B5EF4-FFF2-40B4-BE49-F238E27FC236}">
                <a16:creationId xmlns:a16="http://schemas.microsoft.com/office/drawing/2014/main" id="{97312D45-0D0D-0392-7A80-3699D662488D}"/>
              </a:ext>
            </a:extLst>
          </p:cNvPr>
          <p:cNvPicPr>
            <a:picLocks noChangeAspect="1"/>
          </p:cNvPicPr>
          <p:nvPr/>
        </p:nvPicPr>
        <p:blipFill>
          <a:blip r:embed="rId3"/>
          <a:stretch>
            <a:fillRect/>
          </a:stretch>
        </p:blipFill>
        <p:spPr>
          <a:xfrm>
            <a:off x="4018548" y="1712674"/>
            <a:ext cx="3332747" cy="3332747"/>
          </a:xfrm>
          <a:prstGeom prst="rect">
            <a:avLst/>
          </a:prstGeom>
        </p:spPr>
      </p:pic>
      <p:pic>
        <p:nvPicPr>
          <p:cNvPr id="10" name="Picture 9">
            <a:extLst>
              <a:ext uri="{FF2B5EF4-FFF2-40B4-BE49-F238E27FC236}">
                <a16:creationId xmlns:a16="http://schemas.microsoft.com/office/drawing/2014/main" id="{E29CFF6E-B27C-C715-CE1F-BA0B70B6989E}"/>
              </a:ext>
            </a:extLst>
          </p:cNvPr>
          <p:cNvPicPr>
            <a:picLocks noChangeAspect="1"/>
          </p:cNvPicPr>
          <p:nvPr/>
        </p:nvPicPr>
        <p:blipFill>
          <a:blip r:embed="rId4"/>
          <a:stretch>
            <a:fillRect/>
          </a:stretch>
        </p:blipFill>
        <p:spPr>
          <a:xfrm>
            <a:off x="8323890" y="1712673"/>
            <a:ext cx="3332747" cy="3332747"/>
          </a:xfrm>
          <a:prstGeom prst="rect">
            <a:avLst/>
          </a:prstGeom>
        </p:spPr>
      </p:pic>
    </p:spTree>
    <p:extLst>
      <p:ext uri="{BB962C8B-B14F-4D97-AF65-F5344CB8AC3E}">
        <p14:creationId xmlns:p14="http://schemas.microsoft.com/office/powerpoint/2010/main" val="1440476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F54F3-0CFF-B26E-2DC4-8E03744CC38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8E8F1AB-5F56-00DB-81F8-8C7D86B171C4}"/>
              </a:ext>
            </a:extLst>
          </p:cNvPr>
          <p:cNvSpPr txBox="1"/>
          <p:nvPr/>
        </p:nvSpPr>
        <p:spPr>
          <a:xfrm>
            <a:off x="0" y="15149"/>
            <a:ext cx="12192000" cy="830997"/>
          </a:xfrm>
          <a:prstGeom prst="rect">
            <a:avLst/>
          </a:prstGeom>
          <a:solidFill>
            <a:srgbClr val="FF8300"/>
          </a:solidFill>
        </p:spPr>
        <p:txBody>
          <a:bodyPr wrap="square" lIns="91440" tIns="45720" rIns="91440" bIns="45720" rtlCol="0" anchor="t">
            <a:spAutoFit/>
          </a:bodyPr>
          <a:lstStyle/>
          <a:p>
            <a:pPr algn="ctr"/>
            <a:r>
              <a:rPr lang="en-US" sz="2400" b="1" dirty="0"/>
              <a:t>MULTIPLE LINEAR REGRESSION </a:t>
            </a:r>
            <a:endParaRPr lang="en-US" sz="2400" dirty="0">
              <a:cs typeface="Calibri" panose="020F0502020204030204"/>
            </a:endParaRPr>
          </a:p>
          <a:p>
            <a:pPr algn="ctr"/>
            <a:r>
              <a:rPr lang="en-US" sz="2400" b="1" dirty="0"/>
              <a:t>Univariate Statistics for </a:t>
            </a:r>
            <a:r>
              <a:rPr lang="en-US" sz="2400" b="1" dirty="0">
                <a:ea typeface="+mn-lt"/>
                <a:cs typeface="+mn-lt"/>
              </a:rPr>
              <a:t>Quality of Life (X</a:t>
            </a:r>
            <a:r>
              <a:rPr lang="en-US" sz="2400" b="1" baseline="-25000" dirty="0">
                <a:ea typeface="+mn-lt"/>
                <a:cs typeface="+mn-lt"/>
              </a:rPr>
              <a:t>P5</a:t>
            </a:r>
            <a:r>
              <a:rPr lang="en-US" sz="2400" b="1" dirty="0">
                <a:ea typeface="+mn-lt"/>
                <a:cs typeface="+mn-lt"/>
              </a:rPr>
              <a:t>)</a:t>
            </a:r>
            <a:endParaRPr lang="en-US" sz="2400" dirty="0">
              <a:ea typeface="+mn-lt"/>
              <a:cs typeface="+mn-lt"/>
            </a:endParaRPr>
          </a:p>
        </p:txBody>
      </p:sp>
      <p:sp>
        <p:nvSpPr>
          <p:cNvPr id="9" name="TextBox 8">
            <a:extLst>
              <a:ext uri="{FF2B5EF4-FFF2-40B4-BE49-F238E27FC236}">
                <a16:creationId xmlns:a16="http://schemas.microsoft.com/office/drawing/2014/main" id="{3EE2D528-1C54-D902-8CA9-B174D0A9084C}"/>
              </a:ext>
            </a:extLst>
          </p:cNvPr>
          <p:cNvSpPr txBox="1"/>
          <p:nvPr/>
        </p:nvSpPr>
        <p:spPr>
          <a:xfrm>
            <a:off x="72198" y="5221343"/>
            <a:ext cx="12047604" cy="830997"/>
          </a:xfrm>
          <a:prstGeom prst="rect">
            <a:avLst/>
          </a:prstGeom>
          <a:noFill/>
        </p:spPr>
        <p:txBody>
          <a:bodyPr wrap="square" lIns="91440" tIns="45720" rIns="91440" bIns="45720" anchor="t">
            <a:spAutoFit/>
          </a:bodyPr>
          <a:lstStyle/>
          <a:p>
            <a:pPr algn="ctr"/>
            <a:r>
              <a:rPr lang="en-US" sz="2400" b="1" dirty="0">
                <a:solidFill>
                  <a:srgbClr val="000000"/>
                </a:solidFill>
                <a:ea typeface="Times New Roman" panose="02020603050405020304" pitchFamily="18" charset="0"/>
              </a:rPr>
              <a:t>Interpretation Statement</a:t>
            </a:r>
            <a:endParaRPr lang="en-US" sz="2400" dirty="0">
              <a:solidFill>
                <a:srgbClr val="000000"/>
              </a:solidFill>
              <a:effectLst/>
              <a:ea typeface="Times New Roman" panose="02020603050405020304" pitchFamily="18" charset="0"/>
            </a:endParaRPr>
          </a:p>
          <a:p>
            <a:r>
              <a:rPr lang="en-US" sz="2400" dirty="0">
                <a:solidFill>
                  <a:srgbClr val="000000"/>
                </a:solidFill>
                <a:effectLst/>
                <a:latin typeface="Calibri"/>
                <a:ea typeface="MS PGothic"/>
                <a:cs typeface="Times New Roman"/>
              </a:rPr>
              <a:t>Among the 1,495 </a:t>
            </a:r>
            <a:r>
              <a:rPr lang="en-US" sz="2400" dirty="0">
                <a:solidFill>
                  <a:srgbClr val="000000"/>
                </a:solidFill>
                <a:latin typeface="Calibri"/>
                <a:ea typeface="MS PGothic"/>
                <a:cs typeface="Times New Roman"/>
              </a:rPr>
              <a:t>v</a:t>
            </a:r>
            <a:r>
              <a:rPr lang="en-US" sz="2400" dirty="0">
                <a:solidFill>
                  <a:srgbClr val="000000"/>
                </a:solidFill>
                <a:effectLst/>
                <a:latin typeface="Calibri"/>
                <a:ea typeface="MS PGothic"/>
                <a:cs typeface="Times New Roman"/>
              </a:rPr>
              <a:t>eterans, </a:t>
            </a:r>
            <a:r>
              <a:rPr lang="en-US" sz="2400" dirty="0">
                <a:solidFill>
                  <a:srgbClr val="000000"/>
                </a:solidFill>
                <a:latin typeface="Calibri"/>
                <a:ea typeface="MS PGothic"/>
                <a:cs typeface="Times New Roman"/>
              </a:rPr>
              <a:t>the 5-point summary for Quality of Life is (33, 87, 101, 111, 130)</a:t>
            </a:r>
            <a:endParaRPr lang="en-US" sz="2400" dirty="0">
              <a:ea typeface="Calibri"/>
              <a:cs typeface="Calibri"/>
            </a:endParaRPr>
          </a:p>
        </p:txBody>
      </p:sp>
      <p:sp>
        <p:nvSpPr>
          <p:cNvPr id="3" name="TextBox 2">
            <a:extLst>
              <a:ext uri="{FF2B5EF4-FFF2-40B4-BE49-F238E27FC236}">
                <a16:creationId xmlns:a16="http://schemas.microsoft.com/office/drawing/2014/main" id="{9BB8C8B3-C60A-2646-CC4E-954153A31ADB}"/>
              </a:ext>
            </a:extLst>
          </p:cNvPr>
          <p:cNvSpPr txBox="1"/>
          <p:nvPr/>
        </p:nvSpPr>
        <p:spPr>
          <a:xfrm>
            <a:off x="179019" y="1075087"/>
            <a:ext cx="3636060" cy="461665"/>
          </a:xfrm>
          <a:prstGeom prst="rect">
            <a:avLst/>
          </a:prstGeom>
          <a:noFill/>
        </p:spPr>
        <p:txBody>
          <a:bodyPr wrap="none" rtlCol="0">
            <a:spAutoFit/>
          </a:bodyPr>
          <a:lstStyle/>
          <a:p>
            <a:r>
              <a:rPr lang="en-US" sz="2400" b="1"/>
              <a:t>Descriptive Statistics Table</a:t>
            </a:r>
            <a:r>
              <a:rPr lang="en-US" sz="2400"/>
              <a:t> </a:t>
            </a:r>
          </a:p>
        </p:txBody>
      </p:sp>
      <p:sp>
        <p:nvSpPr>
          <p:cNvPr id="5" name="TextBox 4">
            <a:extLst>
              <a:ext uri="{FF2B5EF4-FFF2-40B4-BE49-F238E27FC236}">
                <a16:creationId xmlns:a16="http://schemas.microsoft.com/office/drawing/2014/main" id="{C960F4C6-DDE1-3B96-C5B6-A6B761376843}"/>
              </a:ext>
            </a:extLst>
          </p:cNvPr>
          <p:cNvSpPr txBox="1"/>
          <p:nvPr/>
        </p:nvSpPr>
        <p:spPr>
          <a:xfrm>
            <a:off x="4506035" y="1078123"/>
            <a:ext cx="1493935" cy="461665"/>
          </a:xfrm>
          <a:prstGeom prst="rect">
            <a:avLst/>
          </a:prstGeom>
          <a:noFill/>
        </p:spPr>
        <p:txBody>
          <a:bodyPr wrap="none" rtlCol="0">
            <a:spAutoFit/>
          </a:bodyPr>
          <a:lstStyle/>
          <a:p>
            <a:r>
              <a:rPr lang="en-US" sz="2400" b="1" dirty="0"/>
              <a:t>Histogram</a:t>
            </a:r>
            <a:endParaRPr lang="en-US" sz="2400" dirty="0"/>
          </a:p>
        </p:txBody>
      </p:sp>
      <p:graphicFrame>
        <p:nvGraphicFramePr>
          <p:cNvPr id="7" name="Table 6">
            <a:extLst>
              <a:ext uri="{FF2B5EF4-FFF2-40B4-BE49-F238E27FC236}">
                <a16:creationId xmlns:a16="http://schemas.microsoft.com/office/drawing/2014/main" id="{E7BD1A50-CECE-F1BF-D2AE-0979795295EF}"/>
              </a:ext>
            </a:extLst>
          </p:cNvPr>
          <p:cNvGraphicFramePr>
            <a:graphicFrameLocks noGrp="1"/>
          </p:cNvGraphicFramePr>
          <p:nvPr>
            <p:extLst>
              <p:ext uri="{D42A27DB-BD31-4B8C-83A1-F6EECF244321}">
                <p14:modId xmlns:p14="http://schemas.microsoft.com/office/powerpoint/2010/main" val="1891458253"/>
              </p:ext>
            </p:extLst>
          </p:nvPr>
        </p:nvGraphicFramePr>
        <p:xfrm>
          <a:off x="850822" y="1538024"/>
          <a:ext cx="2195131" cy="2997079"/>
        </p:xfrm>
        <a:graphic>
          <a:graphicData uri="http://schemas.openxmlformats.org/drawingml/2006/table">
            <a:tbl>
              <a:tblPr bandRow="1">
                <a:tableStyleId>{5C22544A-7EE6-4342-B048-85BDC9FD1C3A}</a:tableStyleId>
              </a:tblPr>
              <a:tblGrid>
                <a:gridCol w="774752">
                  <a:extLst>
                    <a:ext uri="{9D8B030D-6E8A-4147-A177-3AD203B41FA5}">
                      <a16:colId xmlns:a16="http://schemas.microsoft.com/office/drawing/2014/main" val="3797100967"/>
                    </a:ext>
                  </a:extLst>
                </a:gridCol>
                <a:gridCol w="731710">
                  <a:extLst>
                    <a:ext uri="{9D8B030D-6E8A-4147-A177-3AD203B41FA5}">
                      <a16:colId xmlns:a16="http://schemas.microsoft.com/office/drawing/2014/main" val="2444882234"/>
                    </a:ext>
                  </a:extLst>
                </a:gridCol>
                <a:gridCol w="688669">
                  <a:extLst>
                    <a:ext uri="{9D8B030D-6E8A-4147-A177-3AD203B41FA5}">
                      <a16:colId xmlns:a16="http://schemas.microsoft.com/office/drawing/2014/main" val="1168130813"/>
                    </a:ext>
                  </a:extLst>
                </a:gridCol>
              </a:tblGrid>
              <a:tr h="314839">
                <a:tc gridSpan="3">
                  <a:txBody>
                    <a:bodyPr/>
                    <a:lstStyle/>
                    <a:p>
                      <a:pPr algn="ctr" rtl="0" fontAlgn="base"/>
                      <a:r>
                        <a:rPr lang="en-US" sz="1000" b="1" dirty="0">
                          <a:solidFill>
                            <a:srgbClr val="010205"/>
                          </a:solidFill>
                          <a:effectLst/>
                          <a:highlight>
                            <a:srgbClr val="FFFFFF"/>
                          </a:highlight>
                          <a:latin typeface="Times New Roman"/>
                        </a:rPr>
                        <a:t>Statistics</a:t>
                      </a:r>
                      <a:r>
                        <a:rPr lang="en-US" sz="1000" dirty="0">
                          <a:solidFill>
                            <a:srgbClr val="010205"/>
                          </a:solidFill>
                          <a:effectLst/>
                          <a:highlight>
                            <a:srgbClr val="FFFFFF"/>
                          </a:highlight>
                          <a:latin typeface="Times New Roman"/>
                        </a:rPr>
                        <a:t> </a:t>
                      </a:r>
                      <a:endParaRPr lang="en-US" dirty="0">
                        <a:effectLst/>
                        <a:highlight>
                          <a:srgbClr val="FFFFFF"/>
                        </a:highlight>
                        <a:latin typeface="Times New Roman"/>
                      </a:endParaRPr>
                    </a:p>
                  </a:txBody>
                  <a:tcPr anchor="ctr">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25553075"/>
                  </a:ext>
                </a:extLst>
              </a:tr>
              <a:tr h="132348">
                <a:tc gridSpan="3">
                  <a:txBody>
                    <a:bodyPr/>
                    <a:lstStyle/>
                    <a:p>
                      <a:pPr rtl="0" fontAlgn="base"/>
                      <a:r>
                        <a:rPr lang="en-US" sz="1000" dirty="0">
                          <a:solidFill>
                            <a:srgbClr val="010205"/>
                          </a:solidFill>
                          <a:effectLst/>
                          <a:highlight>
                            <a:srgbClr val="FFFFFF"/>
                          </a:highlight>
                          <a:latin typeface="Times New Roman"/>
                        </a:rPr>
                        <a:t>Quality of Life</a:t>
                      </a:r>
                      <a:endParaRPr lang="en-US" dirty="0">
                        <a:effectLst/>
                        <a:highlight>
                          <a:srgbClr val="FFFFFF"/>
                        </a:highlight>
                        <a:latin typeface="Times New Roman"/>
                      </a:endParaRPr>
                    </a:p>
                  </a:txBody>
                  <a:tcPr anchor="b">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14496681"/>
                  </a:ext>
                </a:extLst>
              </a:tr>
              <a:tr h="227608">
                <a:tc rowSpan="2">
                  <a:txBody>
                    <a:bodyPr/>
                    <a:lstStyle/>
                    <a:p>
                      <a:pPr rtl="0" fontAlgn="base"/>
                      <a:r>
                        <a:rPr lang="en-US" sz="1000">
                          <a:solidFill>
                            <a:srgbClr val="264A60"/>
                          </a:solidFill>
                          <a:effectLst/>
                          <a:highlight>
                            <a:srgbClr val="E0E0E0"/>
                          </a:highlight>
                          <a:latin typeface="Times New Roman"/>
                        </a:rPr>
                        <a:t>N </a:t>
                      </a:r>
                      <a:endParaRPr lang="en-US">
                        <a:effectLst/>
                        <a:highlight>
                          <a:srgbClr val="E0E0E0"/>
                        </a:highlight>
                        <a:latin typeface="Times New Roman"/>
                      </a:endParaRPr>
                    </a:p>
                  </a:txBody>
                  <a:tcPr>
                    <a:lnL>
                      <a:noFill/>
                    </a:lnL>
                    <a:lnR>
                      <a:noFill/>
                    </a:lnR>
                    <a:lnT>
                      <a:noFill/>
                    </a:lnT>
                    <a:lnB w="9525" cap="flat" cmpd="sng" algn="ctr">
                      <a:solidFill>
                        <a:srgbClr val="AEAEAE"/>
                      </a:solidFill>
                      <a:prstDash val="solid"/>
                      <a:round/>
                      <a:headEnd type="none" w="med" len="med"/>
                      <a:tailEnd type="none" w="med" len="med"/>
                    </a:lnB>
                    <a:solidFill>
                      <a:srgbClr val="E0E0E0"/>
                    </a:solidFill>
                  </a:tcPr>
                </a:tc>
                <a:tc>
                  <a:txBody>
                    <a:bodyPr/>
                    <a:lstStyle/>
                    <a:p>
                      <a:pPr rtl="0" fontAlgn="base"/>
                      <a:r>
                        <a:rPr lang="en-US" sz="1000">
                          <a:solidFill>
                            <a:srgbClr val="264A60"/>
                          </a:solidFill>
                          <a:effectLst/>
                          <a:highlight>
                            <a:srgbClr val="E0E0E0"/>
                          </a:highlight>
                          <a:latin typeface="Times New Roman"/>
                        </a:rPr>
                        <a:t>Valid </a:t>
                      </a:r>
                      <a:endParaRPr lang="en-US">
                        <a:effectLst/>
                        <a:highlight>
                          <a:srgbClr val="E0E0E0"/>
                        </a:highlight>
                        <a:latin typeface="Times New Roman"/>
                      </a:endParaRPr>
                    </a:p>
                  </a:txBody>
                  <a:tcPr>
                    <a:lnL>
                      <a:noFill/>
                    </a:lnL>
                    <a:lnR>
                      <a:noFill/>
                    </a:lnR>
                    <a:lnT>
                      <a:noFill/>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1,495 </a:t>
                      </a:r>
                      <a:endParaRPr lang="en-US" dirty="0">
                        <a:effectLst/>
                        <a:latin typeface="Times New Roman"/>
                      </a:endParaRPr>
                    </a:p>
                  </a:txBody>
                  <a:tcPr>
                    <a:lnL>
                      <a:noFill/>
                    </a:lnL>
                    <a:lnR>
                      <a:noFill/>
                    </a:lnR>
                    <a:lnT>
                      <a:noFill/>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3617171417"/>
                  </a:ext>
                </a:extLst>
              </a:tr>
              <a:tr h="227608">
                <a:tc vMerge="1">
                  <a:txBody>
                    <a:bodyPr/>
                    <a:lstStyle/>
                    <a:p>
                      <a:endParaRPr lang="en-US"/>
                    </a:p>
                  </a:txBody>
                  <a:tcPr/>
                </a:tc>
                <a:tc>
                  <a:txBody>
                    <a:bodyPr/>
                    <a:lstStyle/>
                    <a:p>
                      <a:pPr rtl="0" fontAlgn="base"/>
                      <a:r>
                        <a:rPr lang="en-US" sz="1000" dirty="0">
                          <a:solidFill>
                            <a:srgbClr val="264A60"/>
                          </a:solidFill>
                          <a:effectLst/>
                          <a:highlight>
                            <a:srgbClr val="E0E0E0"/>
                          </a:highlight>
                          <a:latin typeface="Times New Roman"/>
                        </a:rPr>
                        <a:t>Missing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0 </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1125948846"/>
                  </a:ext>
                </a:extLst>
              </a:tr>
              <a:tr h="227608">
                <a:tc gridSpan="2">
                  <a:txBody>
                    <a:bodyPr/>
                    <a:lstStyle/>
                    <a:p>
                      <a:pPr rtl="0" fontAlgn="base"/>
                      <a:r>
                        <a:rPr lang="en-US" sz="1000" dirty="0">
                          <a:solidFill>
                            <a:srgbClr val="264A60"/>
                          </a:solidFill>
                          <a:effectLst/>
                          <a:highlight>
                            <a:srgbClr val="E0E0E0"/>
                          </a:highlight>
                          <a:latin typeface="Times New Roman"/>
                        </a:rPr>
                        <a:t>Mean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solidFill>
                            <a:srgbClr val="010205"/>
                          </a:solidFill>
                          <a:effectLst/>
                          <a:latin typeface="Times New Roman"/>
                        </a:rPr>
                        <a:t>98.33</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1727959036"/>
                  </a:ext>
                </a:extLst>
              </a:tr>
              <a:tr h="227608">
                <a:tc gridSpan="2">
                  <a:txBody>
                    <a:bodyPr/>
                    <a:lstStyle/>
                    <a:p>
                      <a:pPr rtl="0" fontAlgn="base"/>
                      <a:r>
                        <a:rPr lang="en-US" sz="1000" dirty="0">
                          <a:solidFill>
                            <a:srgbClr val="264A60"/>
                          </a:solidFill>
                          <a:effectLst/>
                          <a:highlight>
                            <a:srgbClr val="E0E0E0"/>
                          </a:highlight>
                          <a:latin typeface="Times New Roman"/>
                        </a:rPr>
                        <a:t>Median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solidFill>
                            <a:srgbClr val="010205"/>
                          </a:solidFill>
                          <a:effectLst/>
                          <a:latin typeface="Times New Roman"/>
                        </a:rPr>
                        <a:t>101.00</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3516659375"/>
                  </a:ext>
                </a:extLst>
              </a:tr>
              <a:tr h="227608">
                <a:tc gridSpan="2">
                  <a:txBody>
                    <a:bodyPr/>
                    <a:lstStyle/>
                    <a:p>
                      <a:pPr rtl="0" fontAlgn="base"/>
                      <a:r>
                        <a:rPr lang="en-US" sz="1000" dirty="0">
                          <a:solidFill>
                            <a:srgbClr val="264A60"/>
                          </a:solidFill>
                          <a:effectLst/>
                          <a:highlight>
                            <a:srgbClr val="E0E0E0"/>
                          </a:highlight>
                          <a:latin typeface="Times New Roman"/>
                        </a:rPr>
                        <a:t>Std. Deviation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effectLst/>
                          <a:latin typeface="Times New Roman"/>
                        </a:rPr>
                        <a:t>17.9376</a:t>
                      </a: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4094132836"/>
                  </a:ext>
                </a:extLst>
              </a:tr>
              <a:tr h="227608">
                <a:tc gridSpan="2">
                  <a:txBody>
                    <a:bodyPr/>
                    <a:lstStyle/>
                    <a:p>
                      <a:pPr rtl="0" fontAlgn="base"/>
                      <a:r>
                        <a:rPr lang="en-US" sz="1000" dirty="0">
                          <a:solidFill>
                            <a:srgbClr val="264A60"/>
                          </a:solidFill>
                          <a:effectLst/>
                          <a:highlight>
                            <a:srgbClr val="E0E0E0"/>
                          </a:highlight>
                          <a:latin typeface="Times New Roman"/>
                        </a:rPr>
                        <a:t>Minimum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solidFill>
                            <a:srgbClr val="010205"/>
                          </a:solidFill>
                          <a:effectLst/>
                          <a:latin typeface="Times New Roman"/>
                        </a:rPr>
                        <a:t>35.00 </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3369822741"/>
                  </a:ext>
                </a:extLst>
              </a:tr>
              <a:tr h="227608">
                <a:tc gridSpan="2">
                  <a:txBody>
                    <a:bodyPr/>
                    <a:lstStyle/>
                    <a:p>
                      <a:pPr rtl="0" fontAlgn="base"/>
                      <a:r>
                        <a:rPr lang="en-US" sz="1000" dirty="0">
                          <a:solidFill>
                            <a:srgbClr val="264A60"/>
                          </a:solidFill>
                          <a:effectLst/>
                          <a:highlight>
                            <a:srgbClr val="E0E0E0"/>
                          </a:highlight>
                          <a:latin typeface="Times New Roman"/>
                        </a:rPr>
                        <a:t>Maximum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solidFill>
                            <a:srgbClr val="010205"/>
                          </a:solidFill>
                          <a:effectLst/>
                          <a:latin typeface="Times New Roman"/>
                        </a:rPr>
                        <a:t>130.00</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2097206865"/>
                  </a:ext>
                </a:extLst>
              </a:tr>
              <a:tr h="227608">
                <a:tc rowSpan="3">
                  <a:txBody>
                    <a:bodyPr/>
                    <a:lstStyle/>
                    <a:p>
                      <a:pPr rtl="0" fontAlgn="base"/>
                      <a:r>
                        <a:rPr lang="en-US" sz="1000" dirty="0">
                          <a:solidFill>
                            <a:srgbClr val="264A60"/>
                          </a:solidFill>
                          <a:effectLst/>
                          <a:highlight>
                            <a:srgbClr val="E0E0E0"/>
                          </a:highlight>
                          <a:latin typeface="Times New Roman"/>
                        </a:rPr>
                        <a:t>Percentiles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rtl="0" fontAlgn="base"/>
                      <a:r>
                        <a:rPr lang="en-US" sz="1000" dirty="0">
                          <a:solidFill>
                            <a:srgbClr val="264A60"/>
                          </a:solidFill>
                          <a:effectLst/>
                          <a:highlight>
                            <a:srgbClr val="E0E0E0"/>
                          </a:highlight>
                          <a:latin typeface="Times New Roman"/>
                        </a:rPr>
                        <a:t>25 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87.00</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2570477429"/>
                  </a:ext>
                </a:extLst>
              </a:tr>
              <a:tr h="227608">
                <a:tc vMerge="1">
                  <a:txBody>
                    <a:bodyPr/>
                    <a:lstStyle/>
                    <a:p>
                      <a:endParaRPr lang="en-US"/>
                    </a:p>
                  </a:txBody>
                  <a:tcPr/>
                </a:tc>
                <a:tc>
                  <a:txBody>
                    <a:bodyPr/>
                    <a:lstStyle/>
                    <a:p>
                      <a:pPr rtl="0" fontAlgn="base"/>
                      <a:r>
                        <a:rPr lang="en-US" sz="1000" dirty="0">
                          <a:solidFill>
                            <a:srgbClr val="264A60"/>
                          </a:solidFill>
                          <a:effectLst/>
                          <a:highlight>
                            <a:srgbClr val="E0E0E0"/>
                          </a:highlight>
                          <a:latin typeface="Times New Roman"/>
                        </a:rPr>
                        <a:t>50 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101.00</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1161515408"/>
                  </a:ext>
                </a:extLst>
              </a:tr>
              <a:tr h="227608">
                <a:tc vMerge="1">
                  <a:txBody>
                    <a:bodyPr/>
                    <a:lstStyle/>
                    <a:p>
                      <a:endParaRPr lang="en-US"/>
                    </a:p>
                  </a:txBody>
                  <a:tcPr/>
                </a:tc>
                <a:tc>
                  <a:txBody>
                    <a:bodyPr/>
                    <a:lstStyle/>
                    <a:p>
                      <a:pPr rtl="0" fontAlgn="base"/>
                      <a:r>
                        <a:rPr lang="en-US" sz="1000" dirty="0">
                          <a:solidFill>
                            <a:srgbClr val="264A60"/>
                          </a:solidFill>
                          <a:effectLst/>
                          <a:highlight>
                            <a:srgbClr val="E0E0E0"/>
                          </a:highlight>
                          <a:latin typeface="Times New Roman"/>
                        </a:rPr>
                        <a:t>75 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111.00</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extLst>
                  <a:ext uri="{0D108BD9-81ED-4DB2-BD59-A6C34878D82A}">
                    <a16:rowId xmlns:a16="http://schemas.microsoft.com/office/drawing/2014/main" val="3991350389"/>
                  </a:ext>
                </a:extLst>
              </a:tr>
            </a:tbl>
          </a:graphicData>
        </a:graphic>
      </p:graphicFrame>
      <p:pic>
        <p:nvPicPr>
          <p:cNvPr id="6" name="Picture 5">
            <a:extLst>
              <a:ext uri="{FF2B5EF4-FFF2-40B4-BE49-F238E27FC236}">
                <a16:creationId xmlns:a16="http://schemas.microsoft.com/office/drawing/2014/main" id="{C0212F9E-978B-AC70-6414-1EA80B2F17C2}"/>
              </a:ext>
            </a:extLst>
          </p:cNvPr>
          <p:cNvPicPr>
            <a:picLocks noChangeAspect="1"/>
          </p:cNvPicPr>
          <p:nvPr/>
        </p:nvPicPr>
        <p:blipFill>
          <a:blip r:embed="rId3"/>
          <a:srcRect/>
          <a:stretch/>
        </p:blipFill>
        <p:spPr>
          <a:xfrm>
            <a:off x="8310334" y="1341579"/>
            <a:ext cx="3620865" cy="3620865"/>
          </a:xfrm>
          <a:prstGeom prst="rect">
            <a:avLst/>
          </a:prstGeom>
        </p:spPr>
      </p:pic>
      <p:pic>
        <p:nvPicPr>
          <p:cNvPr id="10" name="Picture 9">
            <a:extLst>
              <a:ext uri="{FF2B5EF4-FFF2-40B4-BE49-F238E27FC236}">
                <a16:creationId xmlns:a16="http://schemas.microsoft.com/office/drawing/2014/main" id="{986CA810-6BF9-722A-F5BB-7BAB2BF30A59}"/>
              </a:ext>
            </a:extLst>
          </p:cNvPr>
          <p:cNvPicPr>
            <a:picLocks noChangeAspect="1"/>
          </p:cNvPicPr>
          <p:nvPr/>
        </p:nvPicPr>
        <p:blipFill>
          <a:blip r:embed="rId4"/>
          <a:stretch>
            <a:fillRect/>
          </a:stretch>
        </p:blipFill>
        <p:spPr>
          <a:xfrm>
            <a:off x="4506035" y="1532386"/>
            <a:ext cx="3525254" cy="3525254"/>
          </a:xfrm>
          <a:prstGeom prst="rect">
            <a:avLst/>
          </a:prstGeom>
        </p:spPr>
      </p:pic>
    </p:spTree>
    <p:extLst>
      <p:ext uri="{BB962C8B-B14F-4D97-AF65-F5344CB8AC3E}">
        <p14:creationId xmlns:p14="http://schemas.microsoft.com/office/powerpoint/2010/main" val="31563386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8C9CA-3B3D-AE34-C8F7-20CF033D72C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E664F5A-F22D-9667-8344-D6BBD95B4468}"/>
              </a:ext>
            </a:extLst>
          </p:cNvPr>
          <p:cNvSpPr txBox="1"/>
          <p:nvPr/>
        </p:nvSpPr>
        <p:spPr>
          <a:xfrm>
            <a:off x="0" y="15149"/>
            <a:ext cx="12192000" cy="830997"/>
          </a:xfrm>
          <a:prstGeom prst="rect">
            <a:avLst/>
          </a:prstGeom>
          <a:solidFill>
            <a:srgbClr val="FF8300"/>
          </a:solidFill>
        </p:spPr>
        <p:txBody>
          <a:bodyPr wrap="square" lIns="91440" tIns="45720" rIns="91440" bIns="45720" rtlCol="0" anchor="t">
            <a:spAutoFit/>
          </a:bodyPr>
          <a:lstStyle/>
          <a:p>
            <a:pPr algn="ctr"/>
            <a:r>
              <a:rPr lang="en-US" sz="2400" b="1" dirty="0"/>
              <a:t>MULTIPLE LINEAR REGRESSION </a:t>
            </a:r>
            <a:endParaRPr lang="en-US" sz="2400" dirty="0">
              <a:cs typeface="Calibri" panose="020F0502020204030204"/>
            </a:endParaRPr>
          </a:p>
          <a:p>
            <a:pPr algn="ctr"/>
            <a:r>
              <a:rPr lang="en-US" sz="2400" b="1" dirty="0"/>
              <a:t>Univariate Statistics for </a:t>
            </a:r>
            <a:r>
              <a:rPr lang="en-US" sz="2400" b="1" dirty="0">
                <a:ea typeface="+mn-lt"/>
                <a:cs typeface="+mn-lt"/>
              </a:rPr>
              <a:t>Public Service Motivation (X</a:t>
            </a:r>
            <a:r>
              <a:rPr lang="en-US" sz="2400" b="1" baseline="-25000" dirty="0">
                <a:ea typeface="+mn-lt"/>
                <a:cs typeface="+mn-lt"/>
              </a:rPr>
              <a:t>P6</a:t>
            </a:r>
            <a:r>
              <a:rPr lang="en-US" sz="2400" b="1" dirty="0">
                <a:ea typeface="+mn-lt"/>
                <a:cs typeface="+mn-lt"/>
              </a:rPr>
              <a:t>)</a:t>
            </a:r>
            <a:endParaRPr lang="en-US" sz="2400" dirty="0">
              <a:ea typeface="+mn-lt"/>
              <a:cs typeface="+mn-lt"/>
            </a:endParaRPr>
          </a:p>
        </p:txBody>
      </p:sp>
      <p:sp>
        <p:nvSpPr>
          <p:cNvPr id="9" name="TextBox 8">
            <a:extLst>
              <a:ext uri="{FF2B5EF4-FFF2-40B4-BE49-F238E27FC236}">
                <a16:creationId xmlns:a16="http://schemas.microsoft.com/office/drawing/2014/main" id="{119834DB-4421-EFD2-CF7F-35BC60E76CD2}"/>
              </a:ext>
            </a:extLst>
          </p:cNvPr>
          <p:cNvSpPr txBox="1"/>
          <p:nvPr/>
        </p:nvSpPr>
        <p:spPr>
          <a:xfrm>
            <a:off x="72198" y="5221343"/>
            <a:ext cx="12047604" cy="830997"/>
          </a:xfrm>
          <a:prstGeom prst="rect">
            <a:avLst/>
          </a:prstGeom>
          <a:noFill/>
        </p:spPr>
        <p:txBody>
          <a:bodyPr wrap="square" lIns="91440" tIns="45720" rIns="91440" bIns="45720" anchor="t">
            <a:spAutoFit/>
          </a:bodyPr>
          <a:lstStyle/>
          <a:p>
            <a:pPr algn="ctr"/>
            <a:r>
              <a:rPr lang="en-US" sz="2400" b="1" dirty="0">
                <a:solidFill>
                  <a:srgbClr val="000000"/>
                </a:solidFill>
                <a:ea typeface="Times New Roman" panose="02020603050405020304" pitchFamily="18" charset="0"/>
              </a:rPr>
              <a:t>Interpretation Statement</a:t>
            </a:r>
            <a:endParaRPr lang="en-US" sz="2400" dirty="0">
              <a:solidFill>
                <a:srgbClr val="000000"/>
              </a:solidFill>
              <a:effectLst/>
              <a:ea typeface="Times New Roman" panose="02020603050405020304" pitchFamily="18" charset="0"/>
            </a:endParaRPr>
          </a:p>
          <a:p>
            <a:r>
              <a:rPr lang="en-US" sz="2400" dirty="0">
                <a:solidFill>
                  <a:srgbClr val="000000"/>
                </a:solidFill>
                <a:effectLst/>
                <a:ea typeface="MS PGothic"/>
              </a:rPr>
              <a:t>Among the </a:t>
            </a:r>
            <a:r>
              <a:rPr lang="en-US" sz="2400" dirty="0">
                <a:solidFill>
                  <a:srgbClr val="000000"/>
                </a:solidFill>
                <a:ea typeface="MS PGothic"/>
              </a:rPr>
              <a:t>1,495</a:t>
            </a:r>
            <a:r>
              <a:rPr lang="en-US" sz="2400" dirty="0">
                <a:solidFill>
                  <a:srgbClr val="000000"/>
                </a:solidFill>
                <a:effectLst/>
                <a:ea typeface="MS PGothic"/>
              </a:rPr>
              <a:t>, the </a:t>
            </a:r>
            <a:r>
              <a:rPr lang="en-US" sz="2400" dirty="0">
                <a:solidFill>
                  <a:srgbClr val="000000"/>
                </a:solidFill>
                <a:ea typeface="MS PGothic"/>
              </a:rPr>
              <a:t>5-point summary for Public Service Motivation is (5, 18, 20, 22, 25)</a:t>
            </a:r>
            <a:endParaRPr lang="en-US" sz="2400" dirty="0">
              <a:cs typeface="Calibri"/>
            </a:endParaRPr>
          </a:p>
        </p:txBody>
      </p:sp>
      <p:sp>
        <p:nvSpPr>
          <p:cNvPr id="3" name="TextBox 2">
            <a:extLst>
              <a:ext uri="{FF2B5EF4-FFF2-40B4-BE49-F238E27FC236}">
                <a16:creationId xmlns:a16="http://schemas.microsoft.com/office/drawing/2014/main" id="{6F59F90D-4A9A-8C7C-B6C1-94D1BA519136}"/>
              </a:ext>
            </a:extLst>
          </p:cNvPr>
          <p:cNvSpPr txBox="1"/>
          <p:nvPr/>
        </p:nvSpPr>
        <p:spPr>
          <a:xfrm>
            <a:off x="179019" y="1075087"/>
            <a:ext cx="3636060" cy="461665"/>
          </a:xfrm>
          <a:prstGeom prst="rect">
            <a:avLst/>
          </a:prstGeom>
          <a:noFill/>
        </p:spPr>
        <p:txBody>
          <a:bodyPr wrap="none" rtlCol="0">
            <a:spAutoFit/>
          </a:bodyPr>
          <a:lstStyle/>
          <a:p>
            <a:r>
              <a:rPr lang="en-US" sz="2400" b="1"/>
              <a:t>Descriptive Statistics Table</a:t>
            </a:r>
            <a:r>
              <a:rPr lang="en-US" sz="2400"/>
              <a:t> </a:t>
            </a:r>
          </a:p>
        </p:txBody>
      </p:sp>
      <p:sp>
        <p:nvSpPr>
          <p:cNvPr id="5" name="TextBox 4">
            <a:extLst>
              <a:ext uri="{FF2B5EF4-FFF2-40B4-BE49-F238E27FC236}">
                <a16:creationId xmlns:a16="http://schemas.microsoft.com/office/drawing/2014/main" id="{A238D9B6-EDDC-4B30-5380-0C716DB94480}"/>
              </a:ext>
            </a:extLst>
          </p:cNvPr>
          <p:cNvSpPr txBox="1"/>
          <p:nvPr/>
        </p:nvSpPr>
        <p:spPr>
          <a:xfrm>
            <a:off x="4506035" y="1078123"/>
            <a:ext cx="3167727" cy="461665"/>
          </a:xfrm>
          <a:prstGeom prst="rect">
            <a:avLst/>
          </a:prstGeom>
          <a:noFill/>
        </p:spPr>
        <p:txBody>
          <a:bodyPr wrap="none" rtlCol="0">
            <a:spAutoFit/>
          </a:bodyPr>
          <a:lstStyle/>
          <a:p>
            <a:r>
              <a:rPr lang="en-US" sz="2400" b="1" dirty="0"/>
              <a:t>Histogram and Box Plot</a:t>
            </a:r>
            <a:endParaRPr lang="en-US" sz="2400" dirty="0"/>
          </a:p>
        </p:txBody>
      </p:sp>
      <p:graphicFrame>
        <p:nvGraphicFramePr>
          <p:cNvPr id="7" name="Table 6">
            <a:extLst>
              <a:ext uri="{FF2B5EF4-FFF2-40B4-BE49-F238E27FC236}">
                <a16:creationId xmlns:a16="http://schemas.microsoft.com/office/drawing/2014/main" id="{73921AA8-5242-DA6B-5FEE-4F4462A83939}"/>
              </a:ext>
            </a:extLst>
          </p:cNvPr>
          <p:cNvGraphicFramePr>
            <a:graphicFrameLocks noGrp="1"/>
          </p:cNvGraphicFramePr>
          <p:nvPr>
            <p:extLst>
              <p:ext uri="{D42A27DB-BD31-4B8C-83A1-F6EECF244321}">
                <p14:modId xmlns:p14="http://schemas.microsoft.com/office/powerpoint/2010/main" val="1884070065"/>
              </p:ext>
            </p:extLst>
          </p:nvPr>
        </p:nvGraphicFramePr>
        <p:xfrm>
          <a:off x="850822" y="1538024"/>
          <a:ext cx="2195131" cy="2997079"/>
        </p:xfrm>
        <a:graphic>
          <a:graphicData uri="http://schemas.openxmlformats.org/drawingml/2006/table">
            <a:tbl>
              <a:tblPr bandRow="1">
                <a:tableStyleId>{5C22544A-7EE6-4342-B048-85BDC9FD1C3A}</a:tableStyleId>
              </a:tblPr>
              <a:tblGrid>
                <a:gridCol w="774752">
                  <a:extLst>
                    <a:ext uri="{9D8B030D-6E8A-4147-A177-3AD203B41FA5}">
                      <a16:colId xmlns:a16="http://schemas.microsoft.com/office/drawing/2014/main" val="3797100967"/>
                    </a:ext>
                  </a:extLst>
                </a:gridCol>
                <a:gridCol w="731710">
                  <a:extLst>
                    <a:ext uri="{9D8B030D-6E8A-4147-A177-3AD203B41FA5}">
                      <a16:colId xmlns:a16="http://schemas.microsoft.com/office/drawing/2014/main" val="2444882234"/>
                    </a:ext>
                  </a:extLst>
                </a:gridCol>
                <a:gridCol w="688669">
                  <a:extLst>
                    <a:ext uri="{9D8B030D-6E8A-4147-A177-3AD203B41FA5}">
                      <a16:colId xmlns:a16="http://schemas.microsoft.com/office/drawing/2014/main" val="1168130813"/>
                    </a:ext>
                  </a:extLst>
                </a:gridCol>
              </a:tblGrid>
              <a:tr h="314839">
                <a:tc gridSpan="3">
                  <a:txBody>
                    <a:bodyPr/>
                    <a:lstStyle/>
                    <a:p>
                      <a:pPr algn="ctr" rtl="0" fontAlgn="base"/>
                      <a:r>
                        <a:rPr lang="en-US" sz="1000" b="1" dirty="0">
                          <a:solidFill>
                            <a:srgbClr val="010205"/>
                          </a:solidFill>
                          <a:effectLst/>
                          <a:highlight>
                            <a:srgbClr val="FFFFFF"/>
                          </a:highlight>
                          <a:latin typeface="Times New Roman"/>
                        </a:rPr>
                        <a:t>Statistics</a:t>
                      </a:r>
                      <a:r>
                        <a:rPr lang="en-US" sz="1000" dirty="0">
                          <a:solidFill>
                            <a:srgbClr val="010205"/>
                          </a:solidFill>
                          <a:effectLst/>
                          <a:highlight>
                            <a:srgbClr val="FFFFFF"/>
                          </a:highlight>
                          <a:latin typeface="Times New Roman"/>
                        </a:rPr>
                        <a:t> </a:t>
                      </a:r>
                      <a:endParaRPr lang="en-US" dirty="0">
                        <a:effectLst/>
                        <a:highlight>
                          <a:srgbClr val="FFFFFF"/>
                        </a:highlight>
                        <a:latin typeface="Times New Roman"/>
                      </a:endParaRPr>
                    </a:p>
                  </a:txBody>
                  <a:tcPr anchor="ctr">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25553075"/>
                  </a:ext>
                </a:extLst>
              </a:tr>
              <a:tr h="132348">
                <a:tc gridSpan="3">
                  <a:txBody>
                    <a:bodyPr/>
                    <a:lstStyle/>
                    <a:p>
                      <a:pPr rtl="0" fontAlgn="base"/>
                      <a:r>
                        <a:rPr lang="en-US" sz="1000" dirty="0">
                          <a:solidFill>
                            <a:srgbClr val="010205"/>
                          </a:solidFill>
                          <a:effectLst/>
                          <a:highlight>
                            <a:srgbClr val="FFFFFF"/>
                          </a:highlight>
                          <a:latin typeface="Times New Roman"/>
                        </a:rPr>
                        <a:t>Public Service Motivation</a:t>
                      </a:r>
                      <a:endParaRPr lang="en-US" dirty="0">
                        <a:effectLst/>
                        <a:highlight>
                          <a:srgbClr val="FFFFFF"/>
                        </a:highlight>
                        <a:latin typeface="Times New Roman"/>
                      </a:endParaRPr>
                    </a:p>
                  </a:txBody>
                  <a:tcPr anchor="b">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14496681"/>
                  </a:ext>
                </a:extLst>
              </a:tr>
              <a:tr h="227608">
                <a:tc rowSpan="2">
                  <a:txBody>
                    <a:bodyPr/>
                    <a:lstStyle/>
                    <a:p>
                      <a:pPr rtl="0" fontAlgn="base"/>
                      <a:r>
                        <a:rPr lang="en-US" sz="1000">
                          <a:solidFill>
                            <a:srgbClr val="264A60"/>
                          </a:solidFill>
                          <a:effectLst/>
                          <a:highlight>
                            <a:srgbClr val="E0E0E0"/>
                          </a:highlight>
                          <a:latin typeface="Times New Roman"/>
                        </a:rPr>
                        <a:t>N </a:t>
                      </a:r>
                      <a:endParaRPr lang="en-US">
                        <a:effectLst/>
                        <a:highlight>
                          <a:srgbClr val="E0E0E0"/>
                        </a:highlight>
                        <a:latin typeface="Times New Roman"/>
                      </a:endParaRPr>
                    </a:p>
                  </a:txBody>
                  <a:tcPr>
                    <a:lnL>
                      <a:noFill/>
                    </a:lnL>
                    <a:lnR>
                      <a:noFill/>
                    </a:lnR>
                    <a:lnT>
                      <a:noFill/>
                    </a:lnT>
                    <a:lnB w="9525" cap="flat" cmpd="sng" algn="ctr">
                      <a:solidFill>
                        <a:srgbClr val="AEAEAE"/>
                      </a:solidFill>
                      <a:prstDash val="solid"/>
                      <a:round/>
                      <a:headEnd type="none" w="med" len="med"/>
                      <a:tailEnd type="none" w="med" len="med"/>
                    </a:lnB>
                    <a:solidFill>
                      <a:srgbClr val="E0E0E0"/>
                    </a:solidFill>
                  </a:tcPr>
                </a:tc>
                <a:tc>
                  <a:txBody>
                    <a:bodyPr/>
                    <a:lstStyle/>
                    <a:p>
                      <a:pPr rtl="0" fontAlgn="base"/>
                      <a:r>
                        <a:rPr lang="en-US" sz="1000">
                          <a:solidFill>
                            <a:srgbClr val="264A60"/>
                          </a:solidFill>
                          <a:effectLst/>
                          <a:highlight>
                            <a:srgbClr val="E0E0E0"/>
                          </a:highlight>
                          <a:latin typeface="Times New Roman"/>
                        </a:rPr>
                        <a:t>Valid </a:t>
                      </a:r>
                      <a:endParaRPr lang="en-US">
                        <a:effectLst/>
                        <a:highlight>
                          <a:srgbClr val="E0E0E0"/>
                        </a:highlight>
                        <a:latin typeface="Times New Roman"/>
                      </a:endParaRPr>
                    </a:p>
                  </a:txBody>
                  <a:tcPr>
                    <a:lnL>
                      <a:noFill/>
                    </a:lnL>
                    <a:lnR>
                      <a:noFill/>
                    </a:lnR>
                    <a:lnT>
                      <a:noFill/>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1,495 </a:t>
                      </a:r>
                      <a:endParaRPr lang="en-US" dirty="0">
                        <a:effectLst/>
                        <a:latin typeface="Times New Roman"/>
                      </a:endParaRPr>
                    </a:p>
                  </a:txBody>
                  <a:tcPr>
                    <a:lnL>
                      <a:noFill/>
                    </a:lnL>
                    <a:lnR>
                      <a:noFill/>
                    </a:lnR>
                    <a:lnT>
                      <a:noFill/>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3617171417"/>
                  </a:ext>
                </a:extLst>
              </a:tr>
              <a:tr h="227608">
                <a:tc vMerge="1">
                  <a:txBody>
                    <a:bodyPr/>
                    <a:lstStyle/>
                    <a:p>
                      <a:endParaRPr lang="en-US"/>
                    </a:p>
                  </a:txBody>
                  <a:tcPr/>
                </a:tc>
                <a:tc>
                  <a:txBody>
                    <a:bodyPr/>
                    <a:lstStyle/>
                    <a:p>
                      <a:pPr rtl="0" fontAlgn="base"/>
                      <a:r>
                        <a:rPr lang="en-US" sz="1000" dirty="0">
                          <a:solidFill>
                            <a:srgbClr val="264A60"/>
                          </a:solidFill>
                          <a:effectLst/>
                          <a:highlight>
                            <a:srgbClr val="E0E0E0"/>
                          </a:highlight>
                          <a:latin typeface="Times New Roman"/>
                        </a:rPr>
                        <a:t>Missing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0 </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1125948846"/>
                  </a:ext>
                </a:extLst>
              </a:tr>
              <a:tr h="227608">
                <a:tc gridSpan="2">
                  <a:txBody>
                    <a:bodyPr/>
                    <a:lstStyle/>
                    <a:p>
                      <a:pPr rtl="0" fontAlgn="base"/>
                      <a:r>
                        <a:rPr lang="en-US" sz="1000" dirty="0">
                          <a:solidFill>
                            <a:srgbClr val="264A60"/>
                          </a:solidFill>
                          <a:effectLst/>
                          <a:highlight>
                            <a:srgbClr val="E0E0E0"/>
                          </a:highlight>
                          <a:latin typeface="Times New Roman"/>
                        </a:rPr>
                        <a:t>Mean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solidFill>
                            <a:srgbClr val="010205"/>
                          </a:solidFill>
                          <a:effectLst/>
                          <a:latin typeface="Times New Roman"/>
                        </a:rPr>
                        <a:t>19.96</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1727959036"/>
                  </a:ext>
                </a:extLst>
              </a:tr>
              <a:tr h="227608">
                <a:tc gridSpan="2">
                  <a:txBody>
                    <a:bodyPr/>
                    <a:lstStyle/>
                    <a:p>
                      <a:pPr rtl="0" fontAlgn="base"/>
                      <a:r>
                        <a:rPr lang="en-US" sz="1000" dirty="0">
                          <a:solidFill>
                            <a:srgbClr val="264A60"/>
                          </a:solidFill>
                          <a:effectLst/>
                          <a:highlight>
                            <a:srgbClr val="E0E0E0"/>
                          </a:highlight>
                          <a:latin typeface="Times New Roman"/>
                        </a:rPr>
                        <a:t>Median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solidFill>
                            <a:srgbClr val="010205"/>
                          </a:solidFill>
                          <a:effectLst/>
                          <a:latin typeface="Times New Roman"/>
                        </a:rPr>
                        <a:t>20.00 </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3516659375"/>
                  </a:ext>
                </a:extLst>
              </a:tr>
              <a:tr h="227608">
                <a:tc gridSpan="2">
                  <a:txBody>
                    <a:bodyPr/>
                    <a:lstStyle/>
                    <a:p>
                      <a:pPr rtl="0" fontAlgn="base"/>
                      <a:r>
                        <a:rPr lang="en-US" sz="1000">
                          <a:solidFill>
                            <a:srgbClr val="264A60"/>
                          </a:solidFill>
                          <a:effectLst/>
                          <a:highlight>
                            <a:srgbClr val="E0E0E0"/>
                          </a:highlight>
                          <a:latin typeface="Times New Roman"/>
                        </a:rPr>
                        <a:t>Std. Deviation </a:t>
                      </a:r>
                      <a:endParaRPr lang="en-US">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effectLst/>
                          <a:latin typeface="Times New Roman"/>
                        </a:rPr>
                        <a:t>3.3811</a:t>
                      </a: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4094132836"/>
                  </a:ext>
                </a:extLst>
              </a:tr>
              <a:tr h="227608">
                <a:tc gridSpan="2">
                  <a:txBody>
                    <a:bodyPr/>
                    <a:lstStyle/>
                    <a:p>
                      <a:pPr rtl="0" fontAlgn="base"/>
                      <a:r>
                        <a:rPr lang="en-US" sz="1000">
                          <a:solidFill>
                            <a:srgbClr val="264A60"/>
                          </a:solidFill>
                          <a:effectLst/>
                          <a:highlight>
                            <a:srgbClr val="E0E0E0"/>
                          </a:highlight>
                          <a:latin typeface="Times New Roman"/>
                        </a:rPr>
                        <a:t>Minimum </a:t>
                      </a:r>
                      <a:endParaRPr lang="en-US">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solidFill>
                            <a:srgbClr val="010205"/>
                          </a:solidFill>
                          <a:effectLst/>
                          <a:latin typeface="Times New Roman"/>
                        </a:rPr>
                        <a:t>5.00 </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3369822741"/>
                  </a:ext>
                </a:extLst>
              </a:tr>
              <a:tr h="227608">
                <a:tc gridSpan="2">
                  <a:txBody>
                    <a:bodyPr/>
                    <a:lstStyle/>
                    <a:p>
                      <a:pPr rtl="0" fontAlgn="base"/>
                      <a:r>
                        <a:rPr lang="en-US" sz="1000">
                          <a:solidFill>
                            <a:srgbClr val="264A60"/>
                          </a:solidFill>
                          <a:effectLst/>
                          <a:highlight>
                            <a:srgbClr val="E0E0E0"/>
                          </a:highlight>
                          <a:latin typeface="Times New Roman"/>
                        </a:rPr>
                        <a:t>Maximum </a:t>
                      </a:r>
                      <a:endParaRPr lang="en-US">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solidFill>
                            <a:srgbClr val="010205"/>
                          </a:solidFill>
                          <a:effectLst/>
                          <a:latin typeface="Times New Roman"/>
                        </a:rPr>
                        <a:t>25.00 </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2097206865"/>
                  </a:ext>
                </a:extLst>
              </a:tr>
              <a:tr h="227608">
                <a:tc rowSpan="3">
                  <a:txBody>
                    <a:bodyPr/>
                    <a:lstStyle/>
                    <a:p>
                      <a:pPr rtl="0" fontAlgn="base"/>
                      <a:r>
                        <a:rPr lang="en-US" sz="1000">
                          <a:solidFill>
                            <a:srgbClr val="264A60"/>
                          </a:solidFill>
                          <a:effectLst/>
                          <a:highlight>
                            <a:srgbClr val="E0E0E0"/>
                          </a:highlight>
                          <a:latin typeface="Times New Roman"/>
                        </a:rPr>
                        <a:t>Percentiles </a:t>
                      </a:r>
                      <a:endParaRPr lang="en-US">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rtl="0" fontAlgn="base"/>
                      <a:r>
                        <a:rPr lang="en-US" sz="1000">
                          <a:solidFill>
                            <a:srgbClr val="264A60"/>
                          </a:solidFill>
                          <a:effectLst/>
                          <a:highlight>
                            <a:srgbClr val="E0E0E0"/>
                          </a:highlight>
                          <a:latin typeface="Times New Roman"/>
                        </a:rPr>
                        <a:t>25 </a:t>
                      </a:r>
                      <a:endParaRPr lang="en-US">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18.00 </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2570477429"/>
                  </a:ext>
                </a:extLst>
              </a:tr>
              <a:tr h="227608">
                <a:tc vMerge="1">
                  <a:txBody>
                    <a:bodyPr/>
                    <a:lstStyle/>
                    <a:p>
                      <a:endParaRPr lang="en-US"/>
                    </a:p>
                  </a:txBody>
                  <a:tcPr/>
                </a:tc>
                <a:tc>
                  <a:txBody>
                    <a:bodyPr/>
                    <a:lstStyle/>
                    <a:p>
                      <a:pPr rtl="0" fontAlgn="base"/>
                      <a:r>
                        <a:rPr lang="en-US" sz="1000">
                          <a:solidFill>
                            <a:srgbClr val="264A60"/>
                          </a:solidFill>
                          <a:effectLst/>
                          <a:highlight>
                            <a:srgbClr val="E0E0E0"/>
                          </a:highlight>
                          <a:latin typeface="Times New Roman"/>
                        </a:rPr>
                        <a:t>50 </a:t>
                      </a:r>
                      <a:endParaRPr lang="en-US">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20.00 </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1161515408"/>
                  </a:ext>
                </a:extLst>
              </a:tr>
              <a:tr h="227608">
                <a:tc vMerge="1">
                  <a:txBody>
                    <a:bodyPr/>
                    <a:lstStyle/>
                    <a:p>
                      <a:endParaRPr lang="en-US"/>
                    </a:p>
                  </a:txBody>
                  <a:tcPr/>
                </a:tc>
                <a:tc>
                  <a:txBody>
                    <a:bodyPr/>
                    <a:lstStyle/>
                    <a:p>
                      <a:pPr rtl="0" fontAlgn="base"/>
                      <a:r>
                        <a:rPr lang="en-US" sz="1000">
                          <a:solidFill>
                            <a:srgbClr val="264A60"/>
                          </a:solidFill>
                          <a:effectLst/>
                          <a:highlight>
                            <a:srgbClr val="E0E0E0"/>
                          </a:highlight>
                          <a:latin typeface="Times New Roman"/>
                        </a:rPr>
                        <a:t>75 </a:t>
                      </a:r>
                      <a:endParaRPr lang="en-US">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22.00 </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extLst>
                  <a:ext uri="{0D108BD9-81ED-4DB2-BD59-A6C34878D82A}">
                    <a16:rowId xmlns:a16="http://schemas.microsoft.com/office/drawing/2014/main" val="3991350389"/>
                  </a:ext>
                </a:extLst>
              </a:tr>
            </a:tbl>
          </a:graphicData>
        </a:graphic>
      </p:graphicFrame>
      <p:pic>
        <p:nvPicPr>
          <p:cNvPr id="8" name="Picture 7">
            <a:extLst>
              <a:ext uri="{FF2B5EF4-FFF2-40B4-BE49-F238E27FC236}">
                <a16:creationId xmlns:a16="http://schemas.microsoft.com/office/drawing/2014/main" id="{E0665D81-E50E-F777-E427-B98EB2708F0B}"/>
              </a:ext>
            </a:extLst>
          </p:cNvPr>
          <p:cNvPicPr>
            <a:picLocks noChangeAspect="1"/>
          </p:cNvPicPr>
          <p:nvPr/>
        </p:nvPicPr>
        <p:blipFill>
          <a:blip r:embed="rId3"/>
          <a:stretch>
            <a:fillRect/>
          </a:stretch>
        </p:blipFill>
        <p:spPr>
          <a:xfrm>
            <a:off x="3910263" y="1539788"/>
            <a:ext cx="3636060" cy="3636060"/>
          </a:xfrm>
          <a:prstGeom prst="rect">
            <a:avLst/>
          </a:prstGeom>
        </p:spPr>
      </p:pic>
      <p:pic>
        <p:nvPicPr>
          <p:cNvPr id="12" name="Picture 11">
            <a:extLst>
              <a:ext uri="{FF2B5EF4-FFF2-40B4-BE49-F238E27FC236}">
                <a16:creationId xmlns:a16="http://schemas.microsoft.com/office/drawing/2014/main" id="{87165541-6646-3339-DC99-752E6828B2B2}"/>
              </a:ext>
            </a:extLst>
          </p:cNvPr>
          <p:cNvPicPr>
            <a:picLocks noChangeAspect="1"/>
          </p:cNvPicPr>
          <p:nvPr/>
        </p:nvPicPr>
        <p:blipFill>
          <a:blip r:embed="rId4"/>
          <a:stretch>
            <a:fillRect/>
          </a:stretch>
        </p:blipFill>
        <p:spPr>
          <a:xfrm>
            <a:off x="7641507" y="1425931"/>
            <a:ext cx="3826042" cy="3826042"/>
          </a:xfrm>
          <a:prstGeom prst="rect">
            <a:avLst/>
          </a:prstGeom>
        </p:spPr>
      </p:pic>
    </p:spTree>
    <p:extLst>
      <p:ext uri="{BB962C8B-B14F-4D97-AF65-F5344CB8AC3E}">
        <p14:creationId xmlns:p14="http://schemas.microsoft.com/office/powerpoint/2010/main" val="10779538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03F33-577A-5600-B9EF-8F9385CB588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80F0983-8D31-049D-BBC5-A34A6BD7FCEE}"/>
              </a:ext>
            </a:extLst>
          </p:cNvPr>
          <p:cNvSpPr txBox="1"/>
          <p:nvPr/>
        </p:nvSpPr>
        <p:spPr>
          <a:xfrm>
            <a:off x="0" y="15149"/>
            <a:ext cx="12192000" cy="830997"/>
          </a:xfrm>
          <a:prstGeom prst="rect">
            <a:avLst/>
          </a:prstGeom>
          <a:solidFill>
            <a:srgbClr val="FF8300"/>
          </a:solidFill>
        </p:spPr>
        <p:txBody>
          <a:bodyPr wrap="square" lIns="91440" tIns="45720" rIns="91440" bIns="45720" rtlCol="0" anchor="t">
            <a:spAutoFit/>
          </a:bodyPr>
          <a:lstStyle/>
          <a:p>
            <a:pPr algn="ctr"/>
            <a:r>
              <a:rPr lang="en-US" sz="2400" b="1" dirty="0"/>
              <a:t>MULTIPLE LINEAR REGRESSION </a:t>
            </a:r>
            <a:endParaRPr lang="en-US" sz="2400" dirty="0">
              <a:cs typeface="Calibri" panose="020F0502020204030204"/>
            </a:endParaRPr>
          </a:p>
          <a:p>
            <a:pPr algn="ctr"/>
            <a:r>
              <a:rPr lang="en-US" sz="2400" b="1" dirty="0"/>
              <a:t>Univariate Statistics for </a:t>
            </a:r>
            <a:r>
              <a:rPr lang="en-US" sz="2400" b="1" dirty="0">
                <a:ea typeface="+mn-lt"/>
                <a:cs typeface="+mn-lt"/>
              </a:rPr>
              <a:t>Wellness (X</a:t>
            </a:r>
            <a:r>
              <a:rPr lang="en-US" sz="2400" b="1" baseline="-25000" dirty="0">
                <a:ea typeface="+mn-lt"/>
                <a:cs typeface="+mn-lt"/>
              </a:rPr>
              <a:t>P7</a:t>
            </a:r>
            <a:r>
              <a:rPr lang="en-US" sz="2400" b="1" dirty="0">
                <a:ea typeface="+mn-lt"/>
                <a:cs typeface="+mn-lt"/>
              </a:rPr>
              <a:t>)</a:t>
            </a:r>
            <a:endParaRPr lang="en-US" sz="2400" dirty="0">
              <a:ea typeface="+mn-lt"/>
              <a:cs typeface="+mn-lt"/>
            </a:endParaRPr>
          </a:p>
        </p:txBody>
      </p:sp>
      <p:sp>
        <p:nvSpPr>
          <p:cNvPr id="9" name="TextBox 8">
            <a:extLst>
              <a:ext uri="{FF2B5EF4-FFF2-40B4-BE49-F238E27FC236}">
                <a16:creationId xmlns:a16="http://schemas.microsoft.com/office/drawing/2014/main" id="{C3011C0F-6CB2-EB5A-D100-71D8265E69C9}"/>
              </a:ext>
            </a:extLst>
          </p:cNvPr>
          <p:cNvSpPr txBox="1"/>
          <p:nvPr/>
        </p:nvSpPr>
        <p:spPr>
          <a:xfrm>
            <a:off x="72198" y="5221343"/>
            <a:ext cx="12047604" cy="1200329"/>
          </a:xfrm>
          <a:prstGeom prst="rect">
            <a:avLst/>
          </a:prstGeom>
          <a:noFill/>
        </p:spPr>
        <p:txBody>
          <a:bodyPr wrap="square" lIns="91440" tIns="45720" rIns="91440" bIns="45720" anchor="t">
            <a:spAutoFit/>
          </a:bodyPr>
          <a:lstStyle/>
          <a:p>
            <a:pPr algn="ctr"/>
            <a:r>
              <a:rPr lang="en-US" sz="2400" b="1" dirty="0">
                <a:solidFill>
                  <a:srgbClr val="000000"/>
                </a:solidFill>
                <a:ea typeface="Times New Roman" panose="02020603050405020304" pitchFamily="18" charset="0"/>
              </a:rPr>
              <a:t>Interpretation Statement</a:t>
            </a:r>
            <a:endParaRPr lang="en-US" sz="2400" dirty="0">
              <a:solidFill>
                <a:srgbClr val="000000"/>
              </a:solidFill>
              <a:effectLst/>
              <a:ea typeface="Times New Roman" panose="02020603050405020304" pitchFamily="18" charset="0"/>
            </a:endParaRPr>
          </a:p>
          <a:p>
            <a:r>
              <a:rPr lang="en-US" sz="2400" dirty="0">
                <a:solidFill>
                  <a:srgbClr val="000000"/>
                </a:solidFill>
                <a:effectLst/>
                <a:ea typeface="MS PGothic"/>
              </a:rPr>
              <a:t>Among the </a:t>
            </a:r>
            <a:r>
              <a:rPr lang="en-US" sz="2400" dirty="0">
                <a:solidFill>
                  <a:srgbClr val="000000"/>
                </a:solidFill>
                <a:ea typeface="MS PGothic"/>
              </a:rPr>
              <a:t>1,495</a:t>
            </a:r>
            <a:r>
              <a:rPr lang="en-US" sz="2400" dirty="0">
                <a:solidFill>
                  <a:srgbClr val="000000"/>
                </a:solidFill>
                <a:effectLst/>
                <a:ea typeface="MS PGothic"/>
              </a:rPr>
              <a:t>, the </a:t>
            </a:r>
            <a:r>
              <a:rPr lang="en-US" sz="2400" b="1" dirty="0">
                <a:solidFill>
                  <a:srgbClr val="000000"/>
                </a:solidFill>
                <a:ea typeface="MS PGothic"/>
              </a:rPr>
              <a:t>mean and standard deviation</a:t>
            </a:r>
            <a:r>
              <a:rPr lang="en-US" sz="2400" dirty="0">
                <a:solidFill>
                  <a:srgbClr val="000000"/>
                </a:solidFill>
                <a:effectLst/>
                <a:ea typeface="MS PGothic"/>
              </a:rPr>
              <a:t> for Overall Wellness </a:t>
            </a:r>
            <a:r>
              <a:rPr lang="en-US" sz="2400" dirty="0">
                <a:solidFill>
                  <a:srgbClr val="000000"/>
                </a:solidFill>
                <a:ea typeface="MS PGothic"/>
              </a:rPr>
              <a:t>are 109.20 and 20.11, respectively. </a:t>
            </a:r>
            <a:r>
              <a:rPr lang="en-US" sz="2400" dirty="0"/>
              <a:t> </a:t>
            </a:r>
            <a:endParaRPr lang="en-US" sz="2400" dirty="0">
              <a:cs typeface="Calibri"/>
            </a:endParaRPr>
          </a:p>
        </p:txBody>
      </p:sp>
      <p:sp>
        <p:nvSpPr>
          <p:cNvPr id="3" name="TextBox 2">
            <a:extLst>
              <a:ext uri="{FF2B5EF4-FFF2-40B4-BE49-F238E27FC236}">
                <a16:creationId xmlns:a16="http://schemas.microsoft.com/office/drawing/2014/main" id="{8CDC7BC4-AFB8-C783-B739-FA3EF555795F}"/>
              </a:ext>
            </a:extLst>
          </p:cNvPr>
          <p:cNvSpPr txBox="1"/>
          <p:nvPr/>
        </p:nvSpPr>
        <p:spPr>
          <a:xfrm>
            <a:off x="179019" y="1075087"/>
            <a:ext cx="3636060" cy="461665"/>
          </a:xfrm>
          <a:prstGeom prst="rect">
            <a:avLst/>
          </a:prstGeom>
          <a:noFill/>
        </p:spPr>
        <p:txBody>
          <a:bodyPr wrap="none" rtlCol="0">
            <a:spAutoFit/>
          </a:bodyPr>
          <a:lstStyle/>
          <a:p>
            <a:r>
              <a:rPr lang="en-US" sz="2400" b="1"/>
              <a:t>Descriptive Statistics Table</a:t>
            </a:r>
            <a:r>
              <a:rPr lang="en-US" sz="2400"/>
              <a:t> </a:t>
            </a:r>
          </a:p>
        </p:txBody>
      </p:sp>
      <p:sp>
        <p:nvSpPr>
          <p:cNvPr id="5" name="TextBox 4">
            <a:extLst>
              <a:ext uri="{FF2B5EF4-FFF2-40B4-BE49-F238E27FC236}">
                <a16:creationId xmlns:a16="http://schemas.microsoft.com/office/drawing/2014/main" id="{E81B8F12-B735-28D4-7022-09D9A95E6A7D}"/>
              </a:ext>
            </a:extLst>
          </p:cNvPr>
          <p:cNvSpPr txBox="1"/>
          <p:nvPr/>
        </p:nvSpPr>
        <p:spPr>
          <a:xfrm>
            <a:off x="4506035" y="1078123"/>
            <a:ext cx="3167727" cy="461665"/>
          </a:xfrm>
          <a:prstGeom prst="rect">
            <a:avLst/>
          </a:prstGeom>
          <a:noFill/>
        </p:spPr>
        <p:txBody>
          <a:bodyPr wrap="none" rtlCol="0">
            <a:spAutoFit/>
          </a:bodyPr>
          <a:lstStyle/>
          <a:p>
            <a:r>
              <a:rPr lang="en-US" sz="2400" b="1" dirty="0"/>
              <a:t>Histogram and Box Plot</a:t>
            </a:r>
            <a:endParaRPr lang="en-US" sz="2400" dirty="0"/>
          </a:p>
        </p:txBody>
      </p:sp>
      <p:graphicFrame>
        <p:nvGraphicFramePr>
          <p:cNvPr id="7" name="Table 6">
            <a:extLst>
              <a:ext uri="{FF2B5EF4-FFF2-40B4-BE49-F238E27FC236}">
                <a16:creationId xmlns:a16="http://schemas.microsoft.com/office/drawing/2014/main" id="{CE08937F-D105-B2CE-B4E1-17D2281914FD}"/>
              </a:ext>
            </a:extLst>
          </p:cNvPr>
          <p:cNvGraphicFramePr>
            <a:graphicFrameLocks noGrp="1"/>
          </p:cNvGraphicFramePr>
          <p:nvPr>
            <p:extLst>
              <p:ext uri="{D42A27DB-BD31-4B8C-83A1-F6EECF244321}">
                <p14:modId xmlns:p14="http://schemas.microsoft.com/office/powerpoint/2010/main" val="714017973"/>
              </p:ext>
            </p:extLst>
          </p:nvPr>
        </p:nvGraphicFramePr>
        <p:xfrm>
          <a:off x="850822" y="1538024"/>
          <a:ext cx="2195131" cy="2997079"/>
        </p:xfrm>
        <a:graphic>
          <a:graphicData uri="http://schemas.openxmlformats.org/drawingml/2006/table">
            <a:tbl>
              <a:tblPr bandRow="1">
                <a:tableStyleId>{5C22544A-7EE6-4342-B048-85BDC9FD1C3A}</a:tableStyleId>
              </a:tblPr>
              <a:tblGrid>
                <a:gridCol w="774752">
                  <a:extLst>
                    <a:ext uri="{9D8B030D-6E8A-4147-A177-3AD203B41FA5}">
                      <a16:colId xmlns:a16="http://schemas.microsoft.com/office/drawing/2014/main" val="3797100967"/>
                    </a:ext>
                  </a:extLst>
                </a:gridCol>
                <a:gridCol w="731710">
                  <a:extLst>
                    <a:ext uri="{9D8B030D-6E8A-4147-A177-3AD203B41FA5}">
                      <a16:colId xmlns:a16="http://schemas.microsoft.com/office/drawing/2014/main" val="2444882234"/>
                    </a:ext>
                  </a:extLst>
                </a:gridCol>
                <a:gridCol w="688669">
                  <a:extLst>
                    <a:ext uri="{9D8B030D-6E8A-4147-A177-3AD203B41FA5}">
                      <a16:colId xmlns:a16="http://schemas.microsoft.com/office/drawing/2014/main" val="1168130813"/>
                    </a:ext>
                  </a:extLst>
                </a:gridCol>
              </a:tblGrid>
              <a:tr h="314839">
                <a:tc gridSpan="3">
                  <a:txBody>
                    <a:bodyPr/>
                    <a:lstStyle/>
                    <a:p>
                      <a:pPr algn="ctr" rtl="0" fontAlgn="base"/>
                      <a:r>
                        <a:rPr lang="en-US" sz="1000" b="1" dirty="0">
                          <a:solidFill>
                            <a:srgbClr val="010205"/>
                          </a:solidFill>
                          <a:effectLst/>
                          <a:highlight>
                            <a:srgbClr val="FFFFFF"/>
                          </a:highlight>
                          <a:latin typeface="Times New Roman"/>
                        </a:rPr>
                        <a:t>Statistics</a:t>
                      </a:r>
                      <a:r>
                        <a:rPr lang="en-US" sz="1000" dirty="0">
                          <a:solidFill>
                            <a:srgbClr val="010205"/>
                          </a:solidFill>
                          <a:effectLst/>
                          <a:highlight>
                            <a:srgbClr val="FFFFFF"/>
                          </a:highlight>
                          <a:latin typeface="Times New Roman"/>
                        </a:rPr>
                        <a:t> </a:t>
                      </a:r>
                      <a:endParaRPr lang="en-US" dirty="0">
                        <a:effectLst/>
                        <a:highlight>
                          <a:srgbClr val="FFFFFF"/>
                        </a:highlight>
                        <a:latin typeface="Times New Roman"/>
                      </a:endParaRPr>
                    </a:p>
                  </a:txBody>
                  <a:tcPr anchor="ctr">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25553075"/>
                  </a:ext>
                </a:extLst>
              </a:tr>
              <a:tr h="132348">
                <a:tc gridSpan="3">
                  <a:txBody>
                    <a:bodyPr/>
                    <a:lstStyle/>
                    <a:p>
                      <a:pPr rtl="0" fontAlgn="base"/>
                      <a:r>
                        <a:rPr lang="en-US" sz="1000" dirty="0">
                          <a:solidFill>
                            <a:srgbClr val="010205"/>
                          </a:solidFill>
                          <a:effectLst/>
                          <a:highlight>
                            <a:srgbClr val="FFFFFF"/>
                          </a:highlight>
                          <a:latin typeface="Times New Roman"/>
                        </a:rPr>
                        <a:t>Wellness</a:t>
                      </a:r>
                      <a:endParaRPr lang="en-US" dirty="0">
                        <a:effectLst/>
                        <a:highlight>
                          <a:srgbClr val="FFFFFF"/>
                        </a:highlight>
                        <a:latin typeface="Times New Roman"/>
                      </a:endParaRPr>
                    </a:p>
                  </a:txBody>
                  <a:tcPr anchor="b">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14496681"/>
                  </a:ext>
                </a:extLst>
              </a:tr>
              <a:tr h="227608">
                <a:tc rowSpan="2">
                  <a:txBody>
                    <a:bodyPr/>
                    <a:lstStyle/>
                    <a:p>
                      <a:pPr rtl="0" fontAlgn="base"/>
                      <a:r>
                        <a:rPr lang="en-US" sz="1000">
                          <a:solidFill>
                            <a:srgbClr val="264A60"/>
                          </a:solidFill>
                          <a:effectLst/>
                          <a:highlight>
                            <a:srgbClr val="E0E0E0"/>
                          </a:highlight>
                          <a:latin typeface="Times New Roman"/>
                        </a:rPr>
                        <a:t>N </a:t>
                      </a:r>
                      <a:endParaRPr lang="en-US">
                        <a:effectLst/>
                        <a:highlight>
                          <a:srgbClr val="E0E0E0"/>
                        </a:highlight>
                        <a:latin typeface="Times New Roman"/>
                      </a:endParaRPr>
                    </a:p>
                  </a:txBody>
                  <a:tcPr>
                    <a:lnL>
                      <a:noFill/>
                    </a:lnL>
                    <a:lnR>
                      <a:noFill/>
                    </a:lnR>
                    <a:lnT>
                      <a:noFill/>
                    </a:lnT>
                    <a:lnB w="9525" cap="flat" cmpd="sng" algn="ctr">
                      <a:solidFill>
                        <a:srgbClr val="AEAEAE"/>
                      </a:solidFill>
                      <a:prstDash val="solid"/>
                      <a:round/>
                      <a:headEnd type="none" w="med" len="med"/>
                      <a:tailEnd type="none" w="med" len="med"/>
                    </a:lnB>
                    <a:solidFill>
                      <a:srgbClr val="E0E0E0"/>
                    </a:solidFill>
                  </a:tcPr>
                </a:tc>
                <a:tc>
                  <a:txBody>
                    <a:bodyPr/>
                    <a:lstStyle/>
                    <a:p>
                      <a:pPr rtl="0" fontAlgn="base"/>
                      <a:r>
                        <a:rPr lang="en-US" sz="1000">
                          <a:solidFill>
                            <a:srgbClr val="264A60"/>
                          </a:solidFill>
                          <a:effectLst/>
                          <a:highlight>
                            <a:srgbClr val="E0E0E0"/>
                          </a:highlight>
                          <a:latin typeface="Times New Roman"/>
                        </a:rPr>
                        <a:t>Valid </a:t>
                      </a:r>
                      <a:endParaRPr lang="en-US">
                        <a:effectLst/>
                        <a:highlight>
                          <a:srgbClr val="E0E0E0"/>
                        </a:highlight>
                        <a:latin typeface="Times New Roman"/>
                      </a:endParaRPr>
                    </a:p>
                  </a:txBody>
                  <a:tcPr>
                    <a:lnL>
                      <a:noFill/>
                    </a:lnL>
                    <a:lnR>
                      <a:noFill/>
                    </a:lnR>
                    <a:lnT>
                      <a:noFill/>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1,495 </a:t>
                      </a:r>
                      <a:endParaRPr lang="en-US" dirty="0">
                        <a:effectLst/>
                        <a:latin typeface="Times New Roman"/>
                      </a:endParaRPr>
                    </a:p>
                  </a:txBody>
                  <a:tcPr>
                    <a:lnL>
                      <a:noFill/>
                    </a:lnL>
                    <a:lnR>
                      <a:noFill/>
                    </a:lnR>
                    <a:lnT>
                      <a:noFill/>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3617171417"/>
                  </a:ext>
                </a:extLst>
              </a:tr>
              <a:tr h="227608">
                <a:tc vMerge="1">
                  <a:txBody>
                    <a:bodyPr/>
                    <a:lstStyle/>
                    <a:p>
                      <a:endParaRPr lang="en-US"/>
                    </a:p>
                  </a:txBody>
                  <a:tcPr/>
                </a:tc>
                <a:tc>
                  <a:txBody>
                    <a:bodyPr/>
                    <a:lstStyle/>
                    <a:p>
                      <a:pPr rtl="0" fontAlgn="base"/>
                      <a:r>
                        <a:rPr lang="en-US" sz="1000" dirty="0">
                          <a:solidFill>
                            <a:srgbClr val="264A60"/>
                          </a:solidFill>
                          <a:effectLst/>
                          <a:highlight>
                            <a:srgbClr val="E0E0E0"/>
                          </a:highlight>
                          <a:latin typeface="Times New Roman"/>
                        </a:rPr>
                        <a:t>Missing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0 </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1125948846"/>
                  </a:ext>
                </a:extLst>
              </a:tr>
              <a:tr h="227608">
                <a:tc gridSpan="2">
                  <a:txBody>
                    <a:bodyPr/>
                    <a:lstStyle/>
                    <a:p>
                      <a:pPr rtl="0" fontAlgn="base"/>
                      <a:r>
                        <a:rPr lang="en-US" sz="1000" dirty="0">
                          <a:solidFill>
                            <a:srgbClr val="264A60"/>
                          </a:solidFill>
                          <a:effectLst/>
                          <a:highlight>
                            <a:srgbClr val="E0E0E0"/>
                          </a:highlight>
                          <a:latin typeface="Times New Roman"/>
                        </a:rPr>
                        <a:t>Mean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solidFill>
                            <a:srgbClr val="010205"/>
                          </a:solidFill>
                          <a:effectLst/>
                          <a:latin typeface="Times New Roman"/>
                        </a:rPr>
                        <a:t>109.2</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1727959036"/>
                  </a:ext>
                </a:extLst>
              </a:tr>
              <a:tr h="227608">
                <a:tc gridSpan="2">
                  <a:txBody>
                    <a:bodyPr/>
                    <a:lstStyle/>
                    <a:p>
                      <a:pPr rtl="0" fontAlgn="base"/>
                      <a:r>
                        <a:rPr lang="en-US" sz="1000" dirty="0">
                          <a:solidFill>
                            <a:srgbClr val="264A60"/>
                          </a:solidFill>
                          <a:effectLst/>
                          <a:highlight>
                            <a:srgbClr val="E0E0E0"/>
                          </a:highlight>
                          <a:latin typeface="Times New Roman"/>
                        </a:rPr>
                        <a:t>Median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effectLst/>
                          <a:latin typeface="Times New Roman"/>
                        </a:rPr>
                        <a:t>109.00</a:t>
                      </a: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3516659375"/>
                  </a:ext>
                </a:extLst>
              </a:tr>
              <a:tr h="227608">
                <a:tc gridSpan="2">
                  <a:txBody>
                    <a:bodyPr/>
                    <a:lstStyle/>
                    <a:p>
                      <a:pPr rtl="0" fontAlgn="base"/>
                      <a:r>
                        <a:rPr lang="en-US" sz="1000">
                          <a:solidFill>
                            <a:srgbClr val="264A60"/>
                          </a:solidFill>
                          <a:effectLst/>
                          <a:highlight>
                            <a:srgbClr val="E0E0E0"/>
                          </a:highlight>
                          <a:latin typeface="Times New Roman"/>
                        </a:rPr>
                        <a:t>Std. Deviation </a:t>
                      </a:r>
                      <a:endParaRPr lang="en-US">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effectLst/>
                          <a:latin typeface="Times New Roman"/>
                        </a:rPr>
                        <a:t>20.1099</a:t>
                      </a: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4094132836"/>
                  </a:ext>
                </a:extLst>
              </a:tr>
              <a:tr h="227608">
                <a:tc gridSpan="2">
                  <a:txBody>
                    <a:bodyPr/>
                    <a:lstStyle/>
                    <a:p>
                      <a:pPr rtl="0" fontAlgn="base"/>
                      <a:r>
                        <a:rPr lang="en-US" sz="1000">
                          <a:solidFill>
                            <a:srgbClr val="264A60"/>
                          </a:solidFill>
                          <a:effectLst/>
                          <a:highlight>
                            <a:srgbClr val="E0E0E0"/>
                          </a:highlight>
                          <a:latin typeface="Times New Roman"/>
                        </a:rPr>
                        <a:t>Minimum </a:t>
                      </a:r>
                      <a:endParaRPr lang="en-US">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solidFill>
                            <a:srgbClr val="010205"/>
                          </a:solidFill>
                          <a:effectLst/>
                          <a:latin typeface="Times New Roman"/>
                        </a:rPr>
                        <a:t>40.00</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3369822741"/>
                  </a:ext>
                </a:extLst>
              </a:tr>
              <a:tr h="227608">
                <a:tc gridSpan="2">
                  <a:txBody>
                    <a:bodyPr/>
                    <a:lstStyle/>
                    <a:p>
                      <a:pPr rtl="0" fontAlgn="base"/>
                      <a:r>
                        <a:rPr lang="en-US" sz="1000" dirty="0">
                          <a:solidFill>
                            <a:srgbClr val="264A60"/>
                          </a:solidFill>
                          <a:effectLst/>
                          <a:highlight>
                            <a:srgbClr val="E0E0E0"/>
                          </a:highlight>
                          <a:latin typeface="Times New Roman"/>
                        </a:rPr>
                        <a:t>Maximum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solidFill>
                            <a:srgbClr val="010205"/>
                          </a:solidFill>
                          <a:effectLst/>
                          <a:latin typeface="Times New Roman"/>
                        </a:rPr>
                        <a:t>150.00</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2097206865"/>
                  </a:ext>
                </a:extLst>
              </a:tr>
              <a:tr h="227608">
                <a:tc rowSpan="3">
                  <a:txBody>
                    <a:bodyPr/>
                    <a:lstStyle/>
                    <a:p>
                      <a:pPr rtl="0" fontAlgn="base"/>
                      <a:r>
                        <a:rPr lang="en-US" sz="1000" dirty="0">
                          <a:solidFill>
                            <a:srgbClr val="264A60"/>
                          </a:solidFill>
                          <a:effectLst/>
                          <a:highlight>
                            <a:srgbClr val="E0E0E0"/>
                          </a:highlight>
                          <a:latin typeface="Times New Roman"/>
                        </a:rPr>
                        <a:t>Percentiles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rtl="0" fontAlgn="base"/>
                      <a:r>
                        <a:rPr lang="en-US" sz="1000" dirty="0">
                          <a:solidFill>
                            <a:srgbClr val="264A60"/>
                          </a:solidFill>
                          <a:effectLst/>
                          <a:highlight>
                            <a:srgbClr val="E0E0E0"/>
                          </a:highlight>
                          <a:latin typeface="Times New Roman"/>
                        </a:rPr>
                        <a:t>25 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94.00</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2570477429"/>
                  </a:ext>
                </a:extLst>
              </a:tr>
              <a:tr h="227608">
                <a:tc vMerge="1">
                  <a:txBody>
                    <a:bodyPr/>
                    <a:lstStyle/>
                    <a:p>
                      <a:endParaRPr lang="en-US"/>
                    </a:p>
                  </a:txBody>
                  <a:tcPr/>
                </a:tc>
                <a:tc>
                  <a:txBody>
                    <a:bodyPr/>
                    <a:lstStyle/>
                    <a:p>
                      <a:pPr rtl="0" fontAlgn="base"/>
                      <a:r>
                        <a:rPr lang="en-US" sz="1000" dirty="0">
                          <a:solidFill>
                            <a:srgbClr val="264A60"/>
                          </a:solidFill>
                          <a:effectLst/>
                          <a:highlight>
                            <a:srgbClr val="E0E0E0"/>
                          </a:highlight>
                          <a:latin typeface="Times New Roman"/>
                        </a:rPr>
                        <a:t>50 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109.00</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1161515408"/>
                  </a:ext>
                </a:extLst>
              </a:tr>
              <a:tr h="227608">
                <a:tc vMerge="1">
                  <a:txBody>
                    <a:bodyPr/>
                    <a:lstStyle/>
                    <a:p>
                      <a:endParaRPr lang="en-US"/>
                    </a:p>
                  </a:txBody>
                  <a:tcPr/>
                </a:tc>
                <a:tc>
                  <a:txBody>
                    <a:bodyPr/>
                    <a:lstStyle/>
                    <a:p>
                      <a:pPr rtl="0" fontAlgn="base"/>
                      <a:r>
                        <a:rPr lang="en-US" sz="1000" dirty="0">
                          <a:solidFill>
                            <a:srgbClr val="264A60"/>
                          </a:solidFill>
                          <a:effectLst/>
                          <a:highlight>
                            <a:srgbClr val="E0E0E0"/>
                          </a:highlight>
                          <a:latin typeface="Times New Roman"/>
                        </a:rPr>
                        <a:t>75 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124.00</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extLst>
                  <a:ext uri="{0D108BD9-81ED-4DB2-BD59-A6C34878D82A}">
                    <a16:rowId xmlns:a16="http://schemas.microsoft.com/office/drawing/2014/main" val="3991350389"/>
                  </a:ext>
                </a:extLst>
              </a:tr>
            </a:tbl>
          </a:graphicData>
        </a:graphic>
      </p:graphicFrame>
      <p:pic>
        <p:nvPicPr>
          <p:cNvPr id="8" name="Picture 7">
            <a:extLst>
              <a:ext uri="{FF2B5EF4-FFF2-40B4-BE49-F238E27FC236}">
                <a16:creationId xmlns:a16="http://schemas.microsoft.com/office/drawing/2014/main" id="{8F244BA6-6BD0-5AE4-9ED5-3C5DE686CE4F}"/>
              </a:ext>
            </a:extLst>
          </p:cNvPr>
          <p:cNvPicPr>
            <a:picLocks noChangeAspect="1"/>
          </p:cNvPicPr>
          <p:nvPr/>
        </p:nvPicPr>
        <p:blipFill>
          <a:blip r:embed="rId3"/>
          <a:srcRect/>
          <a:stretch/>
        </p:blipFill>
        <p:spPr>
          <a:xfrm>
            <a:off x="3910263" y="1539788"/>
            <a:ext cx="3636060" cy="3636060"/>
          </a:xfrm>
          <a:prstGeom prst="rect">
            <a:avLst/>
          </a:prstGeom>
        </p:spPr>
      </p:pic>
      <p:pic>
        <p:nvPicPr>
          <p:cNvPr id="6" name="Picture 5">
            <a:extLst>
              <a:ext uri="{FF2B5EF4-FFF2-40B4-BE49-F238E27FC236}">
                <a16:creationId xmlns:a16="http://schemas.microsoft.com/office/drawing/2014/main" id="{7F11752D-8214-AD6B-82B0-51E64497E876}"/>
              </a:ext>
            </a:extLst>
          </p:cNvPr>
          <p:cNvPicPr>
            <a:picLocks noChangeAspect="1"/>
          </p:cNvPicPr>
          <p:nvPr/>
        </p:nvPicPr>
        <p:blipFill>
          <a:blip r:embed="rId4"/>
          <a:stretch>
            <a:fillRect/>
          </a:stretch>
        </p:blipFill>
        <p:spPr>
          <a:xfrm>
            <a:off x="7557454" y="1555902"/>
            <a:ext cx="3783724" cy="3783724"/>
          </a:xfrm>
          <a:prstGeom prst="rect">
            <a:avLst/>
          </a:prstGeom>
        </p:spPr>
      </p:pic>
    </p:spTree>
    <p:extLst>
      <p:ext uri="{BB962C8B-B14F-4D97-AF65-F5344CB8AC3E}">
        <p14:creationId xmlns:p14="http://schemas.microsoft.com/office/powerpoint/2010/main" val="32489633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3037A43-FADA-0AD3-E55B-5A7A484F63AC}"/>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F997B89-EA50-FAB1-93EB-936A137A84EE}"/>
              </a:ext>
            </a:extLst>
          </p:cNvPr>
          <p:cNvSpPr txBox="1"/>
          <p:nvPr/>
        </p:nvSpPr>
        <p:spPr>
          <a:xfrm>
            <a:off x="1006660" y="2157211"/>
            <a:ext cx="10175631" cy="1111843"/>
          </a:xfrm>
          <a:prstGeom prst="rect">
            <a:avLst/>
          </a:prstGeom>
        </p:spPr>
        <p:txBody>
          <a:bodyPr vert="horz" lIns="91440" tIns="45720" rIns="91440" bIns="45720" rtlCol="0" anchor="ctr">
            <a:normAutofit/>
          </a:bodyPr>
          <a:lstStyle/>
          <a:p>
            <a:pPr algn="ctr">
              <a:lnSpc>
                <a:spcPct val="90000"/>
              </a:lnSpc>
              <a:spcBef>
                <a:spcPct val="0"/>
              </a:spcBef>
              <a:spcAft>
                <a:spcPts val="600"/>
              </a:spcAft>
            </a:pPr>
            <a:endParaRPr lang="en-US" sz="3400" kern="1200" dirty="0">
              <a:solidFill>
                <a:schemeClr val="tx1"/>
              </a:solidFill>
              <a:latin typeface="+mj-lt"/>
              <a:ea typeface="+mj-ea"/>
              <a:cs typeface="+mj-cs"/>
            </a:endParaRPr>
          </a:p>
        </p:txBody>
      </p:sp>
      <p:graphicFrame>
        <p:nvGraphicFramePr>
          <p:cNvPr id="4" name="Table 3">
            <a:extLst>
              <a:ext uri="{FF2B5EF4-FFF2-40B4-BE49-F238E27FC236}">
                <a16:creationId xmlns:a16="http://schemas.microsoft.com/office/drawing/2014/main" id="{B11EC646-33A5-6725-D653-F1B1AE757315}"/>
              </a:ext>
            </a:extLst>
          </p:cNvPr>
          <p:cNvGraphicFramePr>
            <a:graphicFrameLocks noGrp="1"/>
          </p:cNvGraphicFramePr>
          <p:nvPr>
            <p:extLst>
              <p:ext uri="{D42A27DB-BD31-4B8C-83A1-F6EECF244321}">
                <p14:modId xmlns:p14="http://schemas.microsoft.com/office/powerpoint/2010/main" val="3287503590"/>
              </p:ext>
            </p:extLst>
          </p:nvPr>
        </p:nvGraphicFramePr>
        <p:xfrm>
          <a:off x="1180574" y="1311950"/>
          <a:ext cx="9400292" cy="4084029"/>
        </p:xfrm>
        <a:graphic>
          <a:graphicData uri="http://schemas.openxmlformats.org/drawingml/2006/table">
            <a:tbl>
              <a:tblPr/>
              <a:tblGrid>
                <a:gridCol w="1153863">
                  <a:extLst>
                    <a:ext uri="{9D8B030D-6E8A-4147-A177-3AD203B41FA5}">
                      <a16:colId xmlns:a16="http://schemas.microsoft.com/office/drawing/2014/main" val="3555616014"/>
                    </a:ext>
                  </a:extLst>
                </a:gridCol>
                <a:gridCol w="1057808">
                  <a:extLst>
                    <a:ext uri="{9D8B030D-6E8A-4147-A177-3AD203B41FA5}">
                      <a16:colId xmlns:a16="http://schemas.microsoft.com/office/drawing/2014/main" val="3619961706"/>
                    </a:ext>
                  </a:extLst>
                </a:gridCol>
                <a:gridCol w="1108767">
                  <a:extLst>
                    <a:ext uri="{9D8B030D-6E8A-4147-A177-3AD203B41FA5}">
                      <a16:colId xmlns:a16="http://schemas.microsoft.com/office/drawing/2014/main" val="2854376696"/>
                    </a:ext>
                  </a:extLst>
                </a:gridCol>
                <a:gridCol w="1057808">
                  <a:extLst>
                    <a:ext uri="{9D8B030D-6E8A-4147-A177-3AD203B41FA5}">
                      <a16:colId xmlns:a16="http://schemas.microsoft.com/office/drawing/2014/main" val="2359577838"/>
                    </a:ext>
                  </a:extLst>
                </a:gridCol>
                <a:gridCol w="1153863">
                  <a:extLst>
                    <a:ext uri="{9D8B030D-6E8A-4147-A177-3AD203B41FA5}">
                      <a16:colId xmlns:a16="http://schemas.microsoft.com/office/drawing/2014/main" val="3502518861"/>
                    </a:ext>
                  </a:extLst>
                </a:gridCol>
                <a:gridCol w="1026466">
                  <a:extLst>
                    <a:ext uri="{9D8B030D-6E8A-4147-A177-3AD203B41FA5}">
                      <a16:colId xmlns:a16="http://schemas.microsoft.com/office/drawing/2014/main" val="894041284"/>
                    </a:ext>
                  </a:extLst>
                </a:gridCol>
                <a:gridCol w="919379">
                  <a:extLst>
                    <a:ext uri="{9D8B030D-6E8A-4147-A177-3AD203B41FA5}">
                      <a16:colId xmlns:a16="http://schemas.microsoft.com/office/drawing/2014/main" val="1153588327"/>
                    </a:ext>
                  </a:extLst>
                </a:gridCol>
                <a:gridCol w="1002959">
                  <a:extLst>
                    <a:ext uri="{9D8B030D-6E8A-4147-A177-3AD203B41FA5}">
                      <a16:colId xmlns:a16="http://schemas.microsoft.com/office/drawing/2014/main" val="4115970279"/>
                    </a:ext>
                  </a:extLst>
                </a:gridCol>
                <a:gridCol w="919379">
                  <a:extLst>
                    <a:ext uri="{9D8B030D-6E8A-4147-A177-3AD203B41FA5}">
                      <a16:colId xmlns:a16="http://schemas.microsoft.com/office/drawing/2014/main" val="1450444017"/>
                    </a:ext>
                  </a:extLst>
                </a:gridCol>
              </a:tblGrid>
              <a:tr h="628777">
                <a:tc>
                  <a:txBody>
                    <a:bodyPr/>
                    <a:lstStyle/>
                    <a:p>
                      <a:pPr algn="l" fontAlgn="b">
                        <a:buNone/>
                      </a:pP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ctr" fontAlgn="b">
                        <a:buNone/>
                      </a:pPr>
                      <a:r>
                        <a:rPr lang="en-US" sz="1300" b="1" i="0" u="none" strike="noStrike" dirty="0">
                          <a:solidFill>
                            <a:srgbClr val="000000"/>
                          </a:solidFill>
                          <a:effectLst/>
                          <a:latin typeface="Arial" panose="020B0604020202020204" pitchFamily="34" charset="0"/>
                        </a:rPr>
                        <a:t>Alcohol and Drug Abuse Risk</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ctr" fontAlgn="b">
                        <a:buNone/>
                      </a:pPr>
                      <a:r>
                        <a:rPr lang="en-US" sz="1300" b="1" i="0" u="none" strike="noStrike" dirty="0">
                          <a:solidFill>
                            <a:srgbClr val="000000"/>
                          </a:solidFill>
                          <a:effectLst/>
                          <a:latin typeface="Arial" panose="020B0604020202020204" pitchFamily="34" charset="0"/>
                        </a:rPr>
                        <a:t>Calling and Purpose</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ctr" fontAlgn="b">
                        <a:buNone/>
                      </a:pPr>
                      <a:r>
                        <a:rPr lang="en-US" sz="1300" b="1" i="0" u="none" strike="noStrike" dirty="0">
                          <a:solidFill>
                            <a:srgbClr val="000000"/>
                          </a:solidFill>
                          <a:effectLst/>
                          <a:latin typeface="Arial" panose="020B0604020202020204" pitchFamily="34" charset="0"/>
                        </a:rPr>
                        <a:t>Community Engagement</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ctr" fontAlgn="b">
                        <a:buNone/>
                      </a:pPr>
                      <a:r>
                        <a:rPr lang="en-US" sz="1300" b="1" i="0" u="none" strike="noStrike">
                          <a:solidFill>
                            <a:srgbClr val="000000"/>
                          </a:solidFill>
                          <a:effectLst/>
                          <a:latin typeface="Arial" panose="020B0604020202020204" pitchFamily="34" charset="0"/>
                        </a:rPr>
                        <a:t>Help-Seeking Behavior</a:t>
                      </a: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ctr" fontAlgn="b">
                        <a:buNone/>
                      </a:pPr>
                      <a:r>
                        <a:rPr lang="en-US" sz="1300" b="1" i="0" u="none" strike="noStrike" dirty="0">
                          <a:solidFill>
                            <a:srgbClr val="000000"/>
                          </a:solidFill>
                          <a:effectLst/>
                          <a:latin typeface="Arial" panose="020B0604020202020204" pitchFamily="34" charset="0"/>
                        </a:rPr>
                        <a:t>Military Calling</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ctr" fontAlgn="b">
                        <a:buNone/>
                      </a:pPr>
                      <a:r>
                        <a:rPr lang="en-US" sz="1300" b="1" i="0" u="none" strike="noStrike">
                          <a:solidFill>
                            <a:srgbClr val="000000"/>
                          </a:solidFill>
                          <a:effectLst/>
                          <a:latin typeface="Arial" panose="020B0604020202020204" pitchFamily="34" charset="0"/>
                        </a:rPr>
                        <a:t>Quality of Life</a:t>
                      </a: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ctr" fontAlgn="b">
                        <a:buNone/>
                      </a:pPr>
                      <a:r>
                        <a:rPr lang="en-US" sz="1300" b="1" i="0" u="none" strike="noStrike">
                          <a:solidFill>
                            <a:srgbClr val="000000"/>
                          </a:solidFill>
                          <a:effectLst/>
                          <a:latin typeface="Arial" panose="020B0604020202020204" pitchFamily="34" charset="0"/>
                        </a:rPr>
                        <a:t>Public Service Motivation</a:t>
                      </a: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ctr" fontAlgn="b">
                        <a:buNone/>
                      </a:pPr>
                      <a:r>
                        <a:rPr lang="en-US" sz="1300" b="1" i="0" u="none" strike="noStrike">
                          <a:solidFill>
                            <a:srgbClr val="000000"/>
                          </a:solidFill>
                          <a:effectLst/>
                          <a:latin typeface="Arial" panose="020B0604020202020204" pitchFamily="34" charset="0"/>
                        </a:rPr>
                        <a:t>Overall Wellness</a:t>
                      </a: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extLst>
                  <a:ext uri="{0D108BD9-81ED-4DB2-BD59-A6C34878D82A}">
                    <a16:rowId xmlns:a16="http://schemas.microsoft.com/office/drawing/2014/main" val="1043338588"/>
                  </a:ext>
                </a:extLst>
              </a:tr>
              <a:tr h="433266">
                <a:tc>
                  <a:txBody>
                    <a:bodyPr/>
                    <a:lstStyle/>
                    <a:p>
                      <a:pPr algn="r" fontAlgn="b">
                        <a:buNone/>
                      </a:pPr>
                      <a:r>
                        <a:rPr lang="en-US" sz="1300" b="1" i="0" u="none" strike="noStrike" dirty="0">
                          <a:solidFill>
                            <a:srgbClr val="000000"/>
                          </a:solidFill>
                          <a:effectLst/>
                          <a:latin typeface="Arial" panose="020B0604020202020204" pitchFamily="34" charset="0"/>
                        </a:rPr>
                        <a:t>Alcohol and Drug Abuse Risk</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dirty="0">
                          <a:solidFill>
                            <a:srgbClr val="000000"/>
                          </a:solidFill>
                          <a:effectLst/>
                          <a:latin typeface="Arial" panose="020B0604020202020204" pitchFamily="34" charset="0"/>
                        </a:rPr>
                        <a:t>1.00</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extLst>
                  <a:ext uri="{0D108BD9-81ED-4DB2-BD59-A6C34878D82A}">
                    <a16:rowId xmlns:a16="http://schemas.microsoft.com/office/drawing/2014/main" val="1422506781"/>
                  </a:ext>
                </a:extLst>
              </a:tr>
              <a:tr h="433266">
                <a:tc>
                  <a:txBody>
                    <a:bodyPr/>
                    <a:lstStyle/>
                    <a:p>
                      <a:pPr algn="r" fontAlgn="b">
                        <a:buNone/>
                      </a:pPr>
                      <a:r>
                        <a:rPr lang="en-US" sz="1300" b="1" i="0" u="none" strike="noStrike" dirty="0">
                          <a:solidFill>
                            <a:srgbClr val="000000"/>
                          </a:solidFill>
                          <a:effectLst/>
                          <a:latin typeface="Arial" panose="020B0604020202020204" pitchFamily="34" charset="0"/>
                        </a:rPr>
                        <a:t>Calling and Purpose </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dirty="0">
                          <a:solidFill>
                            <a:srgbClr val="000000"/>
                          </a:solidFill>
                          <a:effectLst/>
                          <a:latin typeface="Arial" panose="020B0604020202020204" pitchFamily="34" charset="0"/>
                        </a:rPr>
                        <a:t>-0.01</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dirty="0">
                          <a:solidFill>
                            <a:srgbClr val="000000"/>
                          </a:solidFill>
                          <a:effectLst/>
                          <a:latin typeface="Arial" panose="020B0604020202020204" pitchFamily="34" charset="0"/>
                        </a:rPr>
                        <a:t>1.00</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extLst>
                  <a:ext uri="{0D108BD9-81ED-4DB2-BD59-A6C34878D82A}">
                    <a16:rowId xmlns:a16="http://schemas.microsoft.com/office/drawing/2014/main" val="3755009652"/>
                  </a:ext>
                </a:extLst>
              </a:tr>
              <a:tr h="433266">
                <a:tc>
                  <a:txBody>
                    <a:bodyPr/>
                    <a:lstStyle/>
                    <a:p>
                      <a:pPr algn="r" fontAlgn="b">
                        <a:buNone/>
                      </a:pPr>
                      <a:r>
                        <a:rPr lang="en-US" sz="1300" b="1" i="0" u="none" strike="noStrike" dirty="0">
                          <a:solidFill>
                            <a:srgbClr val="000000"/>
                          </a:solidFill>
                          <a:effectLst/>
                          <a:latin typeface="Arial" panose="020B0604020202020204" pitchFamily="34" charset="0"/>
                        </a:rPr>
                        <a:t>Community Engagement</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dirty="0">
                          <a:solidFill>
                            <a:srgbClr val="000000"/>
                          </a:solidFill>
                          <a:effectLst/>
                          <a:latin typeface="Arial" panose="020B0604020202020204" pitchFamily="34" charset="0"/>
                        </a:rPr>
                        <a:t>-0.22</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a:solidFill>
                            <a:srgbClr val="000000"/>
                          </a:solidFill>
                          <a:effectLst/>
                          <a:latin typeface="Arial" panose="020B0604020202020204" pitchFamily="34" charset="0"/>
                        </a:rPr>
                        <a:t>0.28</a:t>
                      </a: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a:solidFill>
                            <a:srgbClr val="000000"/>
                          </a:solidFill>
                          <a:effectLst/>
                          <a:latin typeface="Arial" panose="020B0604020202020204" pitchFamily="34" charset="0"/>
                        </a:rPr>
                        <a:t>1.00</a:t>
                      </a: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extLst>
                  <a:ext uri="{0D108BD9-81ED-4DB2-BD59-A6C34878D82A}">
                    <a16:rowId xmlns:a16="http://schemas.microsoft.com/office/drawing/2014/main" val="2711318100"/>
                  </a:ext>
                </a:extLst>
              </a:tr>
              <a:tr h="433266">
                <a:tc>
                  <a:txBody>
                    <a:bodyPr/>
                    <a:lstStyle/>
                    <a:p>
                      <a:pPr algn="r" fontAlgn="b">
                        <a:buNone/>
                      </a:pPr>
                      <a:r>
                        <a:rPr lang="en-US" sz="1300" b="1" i="0" u="none" strike="noStrike">
                          <a:solidFill>
                            <a:srgbClr val="000000"/>
                          </a:solidFill>
                          <a:effectLst/>
                          <a:latin typeface="Arial" panose="020B0604020202020204" pitchFamily="34" charset="0"/>
                        </a:rPr>
                        <a:t>Help-Seeking Behavior</a:t>
                      </a: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dirty="0">
                          <a:solidFill>
                            <a:srgbClr val="000000"/>
                          </a:solidFill>
                          <a:effectLst/>
                          <a:latin typeface="Arial" panose="020B0604020202020204" pitchFamily="34" charset="0"/>
                        </a:rPr>
                        <a:t>0.00</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dirty="0">
                          <a:solidFill>
                            <a:srgbClr val="000000"/>
                          </a:solidFill>
                          <a:effectLst/>
                          <a:latin typeface="Arial" panose="020B0604020202020204" pitchFamily="34" charset="0"/>
                        </a:rPr>
                        <a:t>0.29</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a:solidFill>
                            <a:srgbClr val="000000"/>
                          </a:solidFill>
                          <a:effectLst/>
                          <a:latin typeface="Arial" panose="020B0604020202020204" pitchFamily="34" charset="0"/>
                        </a:rPr>
                        <a:t>0.46</a:t>
                      </a: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a:solidFill>
                            <a:srgbClr val="000000"/>
                          </a:solidFill>
                          <a:effectLst/>
                          <a:latin typeface="Arial" panose="020B0604020202020204" pitchFamily="34" charset="0"/>
                        </a:rPr>
                        <a:t>1.00</a:t>
                      </a: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extLst>
                  <a:ext uri="{0D108BD9-81ED-4DB2-BD59-A6C34878D82A}">
                    <a16:rowId xmlns:a16="http://schemas.microsoft.com/office/drawing/2014/main" val="3656625842"/>
                  </a:ext>
                </a:extLst>
              </a:tr>
              <a:tr h="433266">
                <a:tc>
                  <a:txBody>
                    <a:bodyPr/>
                    <a:lstStyle/>
                    <a:p>
                      <a:pPr algn="r" fontAlgn="b">
                        <a:buNone/>
                      </a:pPr>
                      <a:r>
                        <a:rPr lang="en-US" sz="1300" b="1" i="0" u="none" strike="noStrike">
                          <a:solidFill>
                            <a:srgbClr val="000000"/>
                          </a:solidFill>
                          <a:effectLst/>
                          <a:latin typeface="Arial" panose="020B0604020202020204" pitchFamily="34" charset="0"/>
                        </a:rPr>
                        <a:t>Military Calling</a:t>
                      </a: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a:solidFill>
                            <a:srgbClr val="000000"/>
                          </a:solidFill>
                          <a:effectLst/>
                          <a:latin typeface="Arial" panose="020B0604020202020204" pitchFamily="34" charset="0"/>
                        </a:rPr>
                        <a:t>-0.06</a:t>
                      </a: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a:solidFill>
                            <a:srgbClr val="000000"/>
                          </a:solidFill>
                          <a:effectLst/>
                          <a:latin typeface="Arial" panose="020B0604020202020204" pitchFamily="34" charset="0"/>
                        </a:rPr>
                        <a:t>0.36</a:t>
                      </a: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a:solidFill>
                            <a:srgbClr val="000000"/>
                          </a:solidFill>
                          <a:effectLst/>
                          <a:latin typeface="Arial" panose="020B0604020202020204" pitchFamily="34" charset="0"/>
                        </a:rPr>
                        <a:t>0.20</a:t>
                      </a: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a:solidFill>
                            <a:srgbClr val="000000"/>
                          </a:solidFill>
                          <a:effectLst/>
                          <a:latin typeface="Arial" panose="020B0604020202020204" pitchFamily="34" charset="0"/>
                        </a:rPr>
                        <a:t>0.23</a:t>
                      </a: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a:solidFill>
                            <a:srgbClr val="000000"/>
                          </a:solidFill>
                          <a:effectLst/>
                          <a:latin typeface="Arial" panose="020B0604020202020204" pitchFamily="34" charset="0"/>
                        </a:rPr>
                        <a:t>1.00</a:t>
                      </a: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extLst>
                  <a:ext uri="{0D108BD9-81ED-4DB2-BD59-A6C34878D82A}">
                    <a16:rowId xmlns:a16="http://schemas.microsoft.com/office/drawing/2014/main" val="2774825113"/>
                  </a:ext>
                </a:extLst>
              </a:tr>
              <a:tr h="237756">
                <a:tc>
                  <a:txBody>
                    <a:bodyPr/>
                    <a:lstStyle/>
                    <a:p>
                      <a:pPr algn="r" fontAlgn="b">
                        <a:buNone/>
                      </a:pPr>
                      <a:r>
                        <a:rPr lang="en-US" sz="1300" b="1" i="0" u="none" strike="noStrike">
                          <a:solidFill>
                            <a:srgbClr val="000000"/>
                          </a:solidFill>
                          <a:effectLst/>
                          <a:latin typeface="Arial" panose="020B0604020202020204" pitchFamily="34" charset="0"/>
                        </a:rPr>
                        <a:t>Quality of Life</a:t>
                      </a: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a:solidFill>
                            <a:srgbClr val="000000"/>
                          </a:solidFill>
                          <a:effectLst/>
                          <a:latin typeface="Arial" panose="020B0604020202020204" pitchFamily="34" charset="0"/>
                        </a:rPr>
                        <a:t>-0.33</a:t>
                      </a: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a:solidFill>
                            <a:srgbClr val="000000"/>
                          </a:solidFill>
                          <a:effectLst/>
                          <a:latin typeface="Arial" panose="020B0604020202020204" pitchFamily="34" charset="0"/>
                        </a:rPr>
                        <a:t>0.17</a:t>
                      </a: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a:solidFill>
                            <a:srgbClr val="000000"/>
                          </a:solidFill>
                          <a:effectLst/>
                          <a:latin typeface="Arial" panose="020B0604020202020204" pitchFamily="34" charset="0"/>
                        </a:rPr>
                        <a:t>0.61</a:t>
                      </a: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a:solidFill>
                            <a:srgbClr val="000000"/>
                          </a:solidFill>
                          <a:effectLst/>
                          <a:latin typeface="Arial" panose="020B0604020202020204" pitchFamily="34" charset="0"/>
                        </a:rPr>
                        <a:t>0.28</a:t>
                      </a: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a:solidFill>
                            <a:srgbClr val="000000"/>
                          </a:solidFill>
                          <a:effectLst/>
                          <a:latin typeface="Arial" panose="020B0604020202020204" pitchFamily="34" charset="0"/>
                        </a:rPr>
                        <a:t>0.13</a:t>
                      </a: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a:solidFill>
                            <a:srgbClr val="000000"/>
                          </a:solidFill>
                          <a:effectLst/>
                          <a:latin typeface="Arial" panose="020B0604020202020204" pitchFamily="34" charset="0"/>
                        </a:rPr>
                        <a:t>1.00</a:t>
                      </a: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extLst>
                  <a:ext uri="{0D108BD9-81ED-4DB2-BD59-A6C34878D82A}">
                    <a16:rowId xmlns:a16="http://schemas.microsoft.com/office/drawing/2014/main" val="2978307651"/>
                  </a:ext>
                </a:extLst>
              </a:tr>
              <a:tr h="433266">
                <a:tc>
                  <a:txBody>
                    <a:bodyPr/>
                    <a:lstStyle/>
                    <a:p>
                      <a:pPr algn="r" fontAlgn="b">
                        <a:buNone/>
                      </a:pPr>
                      <a:r>
                        <a:rPr lang="en-US" sz="1300" b="1" i="0" u="none" strike="noStrike">
                          <a:solidFill>
                            <a:srgbClr val="000000"/>
                          </a:solidFill>
                          <a:effectLst/>
                          <a:latin typeface="Arial" panose="020B0604020202020204" pitchFamily="34" charset="0"/>
                        </a:rPr>
                        <a:t>Public Service Motivation</a:t>
                      </a: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dirty="0">
                          <a:solidFill>
                            <a:srgbClr val="000000"/>
                          </a:solidFill>
                          <a:effectLst/>
                          <a:latin typeface="Arial" panose="020B0604020202020204" pitchFamily="34" charset="0"/>
                        </a:rPr>
                        <a:t>0.00</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a:solidFill>
                            <a:srgbClr val="000000"/>
                          </a:solidFill>
                          <a:effectLst/>
                          <a:latin typeface="Arial" panose="020B0604020202020204" pitchFamily="34" charset="0"/>
                        </a:rPr>
                        <a:t>0.58</a:t>
                      </a: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a:solidFill>
                            <a:srgbClr val="000000"/>
                          </a:solidFill>
                          <a:effectLst/>
                          <a:latin typeface="Arial" panose="020B0604020202020204" pitchFamily="34" charset="0"/>
                        </a:rPr>
                        <a:t>0.23</a:t>
                      </a: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a:solidFill>
                            <a:srgbClr val="000000"/>
                          </a:solidFill>
                          <a:effectLst/>
                          <a:latin typeface="Arial" panose="020B0604020202020204" pitchFamily="34" charset="0"/>
                        </a:rPr>
                        <a:t>0.30</a:t>
                      </a: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a:solidFill>
                            <a:srgbClr val="000000"/>
                          </a:solidFill>
                          <a:effectLst/>
                          <a:latin typeface="Arial" panose="020B0604020202020204" pitchFamily="34" charset="0"/>
                        </a:rPr>
                        <a:t>0.58</a:t>
                      </a: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a:solidFill>
                            <a:srgbClr val="000000"/>
                          </a:solidFill>
                          <a:effectLst/>
                          <a:latin typeface="Arial" panose="020B0604020202020204" pitchFamily="34" charset="0"/>
                        </a:rPr>
                        <a:t>0.11</a:t>
                      </a: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a:solidFill>
                            <a:srgbClr val="000000"/>
                          </a:solidFill>
                          <a:effectLst/>
                          <a:latin typeface="Arial" panose="020B0604020202020204" pitchFamily="34" charset="0"/>
                        </a:rPr>
                        <a:t>1.00</a:t>
                      </a: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extLst>
                  <a:ext uri="{0D108BD9-81ED-4DB2-BD59-A6C34878D82A}">
                    <a16:rowId xmlns:a16="http://schemas.microsoft.com/office/drawing/2014/main" val="840442876"/>
                  </a:ext>
                </a:extLst>
              </a:tr>
              <a:tr h="433266">
                <a:tc>
                  <a:txBody>
                    <a:bodyPr/>
                    <a:lstStyle/>
                    <a:p>
                      <a:pPr algn="r" fontAlgn="b">
                        <a:buNone/>
                      </a:pPr>
                      <a:r>
                        <a:rPr lang="en-US" sz="1300" b="1" i="0" u="none" strike="noStrike">
                          <a:solidFill>
                            <a:srgbClr val="000000"/>
                          </a:solidFill>
                          <a:effectLst/>
                          <a:latin typeface="Arial" panose="020B0604020202020204" pitchFamily="34" charset="0"/>
                        </a:rPr>
                        <a:t>Overall Wellness</a:t>
                      </a: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a:solidFill>
                            <a:srgbClr val="000000"/>
                          </a:solidFill>
                          <a:effectLst/>
                          <a:latin typeface="Arial" panose="020B0604020202020204" pitchFamily="34" charset="0"/>
                        </a:rPr>
                        <a:t>-0.34</a:t>
                      </a: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a:solidFill>
                            <a:srgbClr val="000000"/>
                          </a:solidFill>
                          <a:effectLst/>
                          <a:latin typeface="Arial" panose="020B0604020202020204" pitchFamily="34" charset="0"/>
                        </a:rPr>
                        <a:t>0.27</a:t>
                      </a: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a:solidFill>
                            <a:srgbClr val="000000"/>
                          </a:solidFill>
                          <a:effectLst/>
                          <a:latin typeface="Arial" panose="020B0604020202020204" pitchFamily="34" charset="0"/>
                        </a:rPr>
                        <a:t>0.71</a:t>
                      </a: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a:solidFill>
                            <a:srgbClr val="000000"/>
                          </a:solidFill>
                          <a:effectLst/>
                          <a:latin typeface="Arial" panose="020B0604020202020204" pitchFamily="34" charset="0"/>
                        </a:rPr>
                        <a:t>0.29</a:t>
                      </a: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a:solidFill>
                            <a:srgbClr val="000000"/>
                          </a:solidFill>
                          <a:effectLst/>
                          <a:latin typeface="Arial" panose="020B0604020202020204" pitchFamily="34" charset="0"/>
                        </a:rPr>
                        <a:t>0.20</a:t>
                      </a: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a:solidFill>
                            <a:srgbClr val="000000"/>
                          </a:solidFill>
                          <a:effectLst/>
                          <a:latin typeface="Arial" panose="020B0604020202020204" pitchFamily="34" charset="0"/>
                        </a:rPr>
                        <a:t>0.78</a:t>
                      </a: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a:solidFill>
                            <a:srgbClr val="000000"/>
                          </a:solidFill>
                          <a:effectLst/>
                          <a:latin typeface="Arial" panose="020B0604020202020204" pitchFamily="34" charset="0"/>
                        </a:rPr>
                        <a:t>0.22</a:t>
                      </a: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dirty="0">
                          <a:solidFill>
                            <a:srgbClr val="000000"/>
                          </a:solidFill>
                          <a:effectLst/>
                          <a:latin typeface="Arial" panose="020B0604020202020204" pitchFamily="34" charset="0"/>
                        </a:rPr>
                        <a:t>1.00</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extLst>
                  <a:ext uri="{0D108BD9-81ED-4DB2-BD59-A6C34878D82A}">
                    <a16:rowId xmlns:a16="http://schemas.microsoft.com/office/drawing/2014/main" val="3676900358"/>
                  </a:ext>
                </a:extLst>
              </a:tr>
            </a:tbl>
          </a:graphicData>
        </a:graphic>
      </p:graphicFrame>
      <p:sp>
        <p:nvSpPr>
          <p:cNvPr id="6" name="TextBox 5">
            <a:extLst>
              <a:ext uri="{FF2B5EF4-FFF2-40B4-BE49-F238E27FC236}">
                <a16:creationId xmlns:a16="http://schemas.microsoft.com/office/drawing/2014/main" id="{D8742C1D-3C39-2D48-AA73-594DCF33A048}"/>
              </a:ext>
            </a:extLst>
          </p:cNvPr>
          <p:cNvSpPr txBox="1"/>
          <p:nvPr/>
        </p:nvSpPr>
        <p:spPr>
          <a:xfrm>
            <a:off x="0" y="15149"/>
            <a:ext cx="12192000" cy="743280"/>
          </a:xfrm>
          <a:prstGeom prst="rect">
            <a:avLst/>
          </a:prstGeom>
          <a:solidFill>
            <a:srgbClr val="FF8300"/>
          </a:solidFill>
        </p:spPr>
        <p:txBody>
          <a:bodyPr wrap="square" lIns="91440" tIns="45720" rIns="91440" bIns="45720" rtlCol="0" anchor="t">
            <a:spAutoFit/>
          </a:bodyPr>
          <a:lstStyle/>
          <a:p>
            <a:pPr algn="ctr">
              <a:lnSpc>
                <a:spcPct val="90000"/>
              </a:lnSpc>
              <a:spcBef>
                <a:spcPct val="0"/>
              </a:spcBef>
            </a:pPr>
            <a:r>
              <a:rPr lang="en-US" sz="2400" b="1" kern="1200" dirty="0">
                <a:solidFill>
                  <a:schemeClr val="tx1"/>
                </a:solidFill>
                <a:ea typeface="+mj-ea"/>
                <a:cs typeface="+mj-cs"/>
              </a:rPr>
              <a:t>MULTIPLE LINEAR REGRESSION </a:t>
            </a:r>
          </a:p>
          <a:p>
            <a:pPr algn="ctr">
              <a:lnSpc>
                <a:spcPct val="90000"/>
              </a:lnSpc>
              <a:spcBef>
                <a:spcPct val="0"/>
              </a:spcBef>
            </a:pPr>
            <a:r>
              <a:rPr lang="en-US" sz="2300" b="1" kern="1200" dirty="0">
                <a:solidFill>
                  <a:schemeClr val="tx1"/>
                </a:solidFill>
                <a:ea typeface="+mj-ea"/>
                <a:cs typeface="+mj-cs"/>
              </a:rPr>
              <a:t>Pearson’s Correlations Between all Model 1 Protective Factor* and Alcohol and Drug Abuse Risk</a:t>
            </a:r>
          </a:p>
        </p:txBody>
      </p:sp>
      <p:sp>
        <p:nvSpPr>
          <p:cNvPr id="3" name="TextBox 2">
            <a:extLst>
              <a:ext uri="{FF2B5EF4-FFF2-40B4-BE49-F238E27FC236}">
                <a16:creationId xmlns:a16="http://schemas.microsoft.com/office/drawing/2014/main" id="{8C5A0603-7795-BA4F-3FD8-810C11DCAD3F}"/>
              </a:ext>
            </a:extLst>
          </p:cNvPr>
          <p:cNvSpPr txBox="1"/>
          <p:nvPr/>
        </p:nvSpPr>
        <p:spPr>
          <a:xfrm>
            <a:off x="400523" y="5728225"/>
            <a:ext cx="7943200" cy="523220"/>
          </a:xfrm>
          <a:prstGeom prst="rect">
            <a:avLst/>
          </a:prstGeom>
          <a:noFill/>
        </p:spPr>
        <p:txBody>
          <a:bodyPr wrap="none" rtlCol="0">
            <a:spAutoFit/>
          </a:bodyPr>
          <a:lstStyle/>
          <a:p>
            <a:r>
              <a:rPr lang="en-US" sz="1000" u="none" strike="noStrike" dirty="0">
                <a:effectLst/>
              </a:rPr>
              <a:t>*Calling and Purpose, Community Engagement, Help-Seeking Behaviors, Military Calling, Quality of Life Score, Public Service Motivation and Wellness</a:t>
            </a:r>
            <a:endParaRPr lang="en-US" sz="1000" b="0" i="0" u="none" strike="noStrike" dirty="0">
              <a:solidFill>
                <a:srgbClr val="000000"/>
              </a:solidFill>
              <a:effectLst/>
            </a:endParaRPr>
          </a:p>
          <a:p>
            <a:endParaRPr lang="en-US" dirty="0"/>
          </a:p>
        </p:txBody>
      </p:sp>
    </p:spTree>
    <p:extLst>
      <p:ext uri="{BB962C8B-B14F-4D97-AF65-F5344CB8AC3E}">
        <p14:creationId xmlns:p14="http://schemas.microsoft.com/office/powerpoint/2010/main" val="27129243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E9E54-036C-9DDE-6019-FF952C3AD3B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F88CC78-C733-84AC-8766-EF88F6988715}"/>
              </a:ext>
            </a:extLst>
          </p:cNvPr>
          <p:cNvSpPr txBox="1"/>
          <p:nvPr/>
        </p:nvSpPr>
        <p:spPr>
          <a:xfrm>
            <a:off x="1006660" y="2157211"/>
            <a:ext cx="10175631" cy="1111843"/>
          </a:xfrm>
          <a:prstGeom prst="rect">
            <a:avLst/>
          </a:prstGeom>
        </p:spPr>
        <p:txBody>
          <a:bodyPr vert="horz" lIns="91440" tIns="45720" rIns="91440" bIns="45720" rtlCol="0" anchor="ctr">
            <a:normAutofit/>
          </a:bodyPr>
          <a:lstStyle/>
          <a:p>
            <a:pPr algn="ctr">
              <a:lnSpc>
                <a:spcPct val="90000"/>
              </a:lnSpc>
              <a:spcBef>
                <a:spcPct val="0"/>
              </a:spcBef>
              <a:spcAft>
                <a:spcPts val="600"/>
              </a:spcAft>
            </a:pPr>
            <a:endParaRPr lang="en-US" sz="3400" kern="1200" dirty="0">
              <a:solidFill>
                <a:schemeClr val="tx1"/>
              </a:solidFill>
              <a:latin typeface="+mj-lt"/>
              <a:ea typeface="+mj-ea"/>
              <a:cs typeface="+mj-cs"/>
            </a:endParaRPr>
          </a:p>
        </p:txBody>
      </p:sp>
      <p:sp>
        <p:nvSpPr>
          <p:cNvPr id="6" name="TextBox 5">
            <a:extLst>
              <a:ext uri="{FF2B5EF4-FFF2-40B4-BE49-F238E27FC236}">
                <a16:creationId xmlns:a16="http://schemas.microsoft.com/office/drawing/2014/main" id="{3F92A96C-5D1D-4F0A-D658-4261155DB464}"/>
              </a:ext>
            </a:extLst>
          </p:cNvPr>
          <p:cNvSpPr txBox="1"/>
          <p:nvPr/>
        </p:nvSpPr>
        <p:spPr>
          <a:xfrm>
            <a:off x="0" y="15149"/>
            <a:ext cx="12192000" cy="757130"/>
          </a:xfrm>
          <a:prstGeom prst="rect">
            <a:avLst/>
          </a:prstGeom>
          <a:solidFill>
            <a:srgbClr val="FF8300"/>
          </a:solidFill>
        </p:spPr>
        <p:txBody>
          <a:bodyPr wrap="square" lIns="91440" tIns="45720" rIns="91440" bIns="45720" rtlCol="0" anchor="t">
            <a:spAutoFit/>
          </a:bodyPr>
          <a:lstStyle/>
          <a:p>
            <a:pPr algn="ctr">
              <a:lnSpc>
                <a:spcPct val="90000"/>
              </a:lnSpc>
              <a:spcBef>
                <a:spcPct val="0"/>
              </a:spcBef>
            </a:pPr>
            <a:r>
              <a:rPr lang="en-US" sz="2400" b="1" kern="1200" dirty="0">
                <a:solidFill>
                  <a:schemeClr val="tx1"/>
                </a:solidFill>
                <a:ea typeface="+mj-ea"/>
                <a:cs typeface="+mj-cs"/>
              </a:rPr>
              <a:t>MULTIPLE LINEAR REGRESSION </a:t>
            </a:r>
          </a:p>
          <a:p>
            <a:pPr algn="ctr">
              <a:lnSpc>
                <a:spcPct val="90000"/>
              </a:lnSpc>
              <a:spcBef>
                <a:spcPct val="0"/>
              </a:spcBef>
            </a:pPr>
            <a:r>
              <a:rPr lang="en-US" sz="2400" b="1" kern="1200" dirty="0">
                <a:solidFill>
                  <a:schemeClr val="tx1"/>
                </a:solidFill>
                <a:ea typeface="+mj-ea"/>
                <a:cs typeface="+mj-cs"/>
              </a:rPr>
              <a:t>Correlation Plot Between All Model 1 Protective Factor* and Alcohol and Drug Abuse Risk</a:t>
            </a:r>
          </a:p>
        </p:txBody>
      </p:sp>
      <p:pic>
        <p:nvPicPr>
          <p:cNvPr id="3" name="Picture 2">
            <a:extLst>
              <a:ext uri="{FF2B5EF4-FFF2-40B4-BE49-F238E27FC236}">
                <a16:creationId xmlns:a16="http://schemas.microsoft.com/office/drawing/2014/main" id="{76DCF36B-252F-3B2E-26FB-04C4B930AFB7}"/>
              </a:ext>
            </a:extLst>
          </p:cNvPr>
          <p:cNvPicPr>
            <a:picLocks noChangeAspect="1"/>
          </p:cNvPicPr>
          <p:nvPr/>
        </p:nvPicPr>
        <p:blipFill>
          <a:blip r:embed="rId3"/>
          <a:srcRect/>
          <a:stretch/>
        </p:blipFill>
        <p:spPr>
          <a:xfrm>
            <a:off x="3427475" y="1115568"/>
            <a:ext cx="5334000" cy="5334000"/>
          </a:xfrm>
          <a:prstGeom prst="rect">
            <a:avLst/>
          </a:prstGeom>
        </p:spPr>
      </p:pic>
      <p:sp>
        <p:nvSpPr>
          <p:cNvPr id="4" name="TextBox 3">
            <a:extLst>
              <a:ext uri="{FF2B5EF4-FFF2-40B4-BE49-F238E27FC236}">
                <a16:creationId xmlns:a16="http://schemas.microsoft.com/office/drawing/2014/main" id="{67FC6400-7B55-F760-0528-9C1FBD2501F0}"/>
              </a:ext>
            </a:extLst>
          </p:cNvPr>
          <p:cNvSpPr txBox="1"/>
          <p:nvPr/>
        </p:nvSpPr>
        <p:spPr>
          <a:xfrm>
            <a:off x="430751" y="5966559"/>
            <a:ext cx="7943200" cy="523220"/>
          </a:xfrm>
          <a:prstGeom prst="rect">
            <a:avLst/>
          </a:prstGeom>
          <a:noFill/>
        </p:spPr>
        <p:txBody>
          <a:bodyPr wrap="none" rtlCol="0">
            <a:spAutoFit/>
          </a:bodyPr>
          <a:lstStyle/>
          <a:p>
            <a:r>
              <a:rPr lang="en-US" sz="1000" u="none" strike="noStrike" dirty="0">
                <a:effectLst/>
              </a:rPr>
              <a:t>*Calling and Purpose, Community Engagement, Help-Seeking Behaviors, Military Calling, Quality of Life Score, Public Service Motivation and Wellness</a:t>
            </a:r>
            <a:endParaRPr lang="en-US" sz="1000" b="0" i="0" u="none" strike="noStrike" dirty="0">
              <a:solidFill>
                <a:srgbClr val="000000"/>
              </a:solidFill>
              <a:effectLst/>
            </a:endParaRPr>
          </a:p>
          <a:p>
            <a:endParaRPr lang="en-US" dirty="0"/>
          </a:p>
        </p:txBody>
      </p:sp>
    </p:spTree>
    <p:extLst>
      <p:ext uri="{BB962C8B-B14F-4D97-AF65-F5344CB8AC3E}">
        <p14:creationId xmlns:p14="http://schemas.microsoft.com/office/powerpoint/2010/main" val="19236278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60127-D2CD-47F2-B3F3-5F8938B7F76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EFE131E-A4C0-C5E2-5FBA-24CACBED5F46}"/>
              </a:ext>
            </a:extLst>
          </p:cNvPr>
          <p:cNvSpPr txBox="1"/>
          <p:nvPr/>
        </p:nvSpPr>
        <p:spPr>
          <a:xfrm>
            <a:off x="1006660" y="2157211"/>
            <a:ext cx="10175631" cy="1111843"/>
          </a:xfrm>
          <a:prstGeom prst="rect">
            <a:avLst/>
          </a:prstGeom>
        </p:spPr>
        <p:txBody>
          <a:bodyPr vert="horz" lIns="91440" tIns="45720" rIns="91440" bIns="45720" rtlCol="0" anchor="ctr">
            <a:normAutofit/>
          </a:bodyPr>
          <a:lstStyle/>
          <a:p>
            <a:pPr algn="ctr">
              <a:lnSpc>
                <a:spcPct val="90000"/>
              </a:lnSpc>
              <a:spcBef>
                <a:spcPct val="0"/>
              </a:spcBef>
              <a:spcAft>
                <a:spcPts val="600"/>
              </a:spcAft>
            </a:pPr>
            <a:endParaRPr lang="en-US" sz="3400" kern="1200" dirty="0">
              <a:solidFill>
                <a:schemeClr val="tx1"/>
              </a:solidFill>
              <a:latin typeface="+mj-lt"/>
              <a:ea typeface="+mj-ea"/>
              <a:cs typeface="+mj-cs"/>
            </a:endParaRPr>
          </a:p>
        </p:txBody>
      </p:sp>
      <p:sp>
        <p:nvSpPr>
          <p:cNvPr id="6" name="TextBox 5">
            <a:extLst>
              <a:ext uri="{FF2B5EF4-FFF2-40B4-BE49-F238E27FC236}">
                <a16:creationId xmlns:a16="http://schemas.microsoft.com/office/drawing/2014/main" id="{211C09C6-9E83-1684-EDE6-33348BE9869D}"/>
              </a:ext>
            </a:extLst>
          </p:cNvPr>
          <p:cNvSpPr txBox="1"/>
          <p:nvPr/>
        </p:nvSpPr>
        <p:spPr>
          <a:xfrm>
            <a:off x="-1525" y="0"/>
            <a:ext cx="12192000" cy="757130"/>
          </a:xfrm>
          <a:prstGeom prst="rect">
            <a:avLst/>
          </a:prstGeom>
          <a:solidFill>
            <a:srgbClr val="FF8300"/>
          </a:solidFill>
        </p:spPr>
        <p:txBody>
          <a:bodyPr wrap="square" lIns="91440" tIns="45720" rIns="91440" bIns="45720" rtlCol="0" anchor="t">
            <a:spAutoFit/>
          </a:bodyPr>
          <a:lstStyle/>
          <a:p>
            <a:pPr algn="ctr">
              <a:lnSpc>
                <a:spcPct val="90000"/>
              </a:lnSpc>
              <a:spcBef>
                <a:spcPct val="0"/>
              </a:spcBef>
            </a:pPr>
            <a:r>
              <a:rPr lang="en-US" sz="2400" b="1" kern="1200" dirty="0">
                <a:solidFill>
                  <a:schemeClr val="tx1"/>
                </a:solidFill>
                <a:ea typeface="+mj-ea"/>
                <a:cs typeface="+mj-cs"/>
              </a:rPr>
              <a:t>MULTIPLE LINEAR REGRESSION </a:t>
            </a:r>
          </a:p>
          <a:p>
            <a:pPr algn="ctr">
              <a:lnSpc>
                <a:spcPct val="90000"/>
              </a:lnSpc>
              <a:spcBef>
                <a:spcPct val="0"/>
              </a:spcBef>
            </a:pPr>
            <a:r>
              <a:rPr lang="en-US" sz="2400" b="1" kern="1200" dirty="0">
                <a:solidFill>
                  <a:schemeClr val="tx1"/>
                </a:solidFill>
                <a:ea typeface="+mj-ea"/>
                <a:cs typeface="+mj-cs"/>
              </a:rPr>
              <a:t>Dendrogram for Protective Factors</a:t>
            </a:r>
          </a:p>
        </p:txBody>
      </p:sp>
      <p:pic>
        <p:nvPicPr>
          <p:cNvPr id="5" name="Picture 4">
            <a:extLst>
              <a:ext uri="{FF2B5EF4-FFF2-40B4-BE49-F238E27FC236}">
                <a16:creationId xmlns:a16="http://schemas.microsoft.com/office/drawing/2014/main" id="{364B1E5B-7271-85D2-819A-B6E11D72F922}"/>
              </a:ext>
            </a:extLst>
          </p:cNvPr>
          <p:cNvPicPr>
            <a:picLocks noChangeAspect="1"/>
          </p:cNvPicPr>
          <p:nvPr/>
        </p:nvPicPr>
        <p:blipFill>
          <a:blip r:embed="rId3"/>
          <a:srcRect/>
          <a:stretch/>
        </p:blipFill>
        <p:spPr>
          <a:xfrm>
            <a:off x="2860788" y="834899"/>
            <a:ext cx="4776216" cy="4776216"/>
          </a:xfrm>
          <a:prstGeom prst="rect">
            <a:avLst/>
          </a:prstGeom>
        </p:spPr>
      </p:pic>
      <p:graphicFrame>
        <p:nvGraphicFramePr>
          <p:cNvPr id="3" name="Table 2">
            <a:extLst>
              <a:ext uri="{FF2B5EF4-FFF2-40B4-BE49-F238E27FC236}">
                <a16:creationId xmlns:a16="http://schemas.microsoft.com/office/drawing/2014/main" id="{2DE47C78-8B6A-1BBF-1371-F5B1BE9C28F6}"/>
              </a:ext>
            </a:extLst>
          </p:cNvPr>
          <p:cNvGraphicFramePr>
            <a:graphicFrameLocks noGrp="1"/>
          </p:cNvGraphicFramePr>
          <p:nvPr>
            <p:extLst>
              <p:ext uri="{D42A27DB-BD31-4B8C-83A1-F6EECF244321}">
                <p14:modId xmlns:p14="http://schemas.microsoft.com/office/powerpoint/2010/main" val="4096778287"/>
              </p:ext>
            </p:extLst>
          </p:nvPr>
        </p:nvGraphicFramePr>
        <p:xfrm>
          <a:off x="706980" y="5688885"/>
          <a:ext cx="10911016" cy="1097280"/>
        </p:xfrm>
        <a:graphic>
          <a:graphicData uri="http://schemas.openxmlformats.org/drawingml/2006/table">
            <a:tbl>
              <a:tblPr>
                <a:tableStyleId>{5C22544A-7EE6-4342-B048-85BDC9FD1C3A}</a:tableStyleId>
              </a:tblPr>
              <a:tblGrid>
                <a:gridCol w="10911016">
                  <a:extLst>
                    <a:ext uri="{9D8B030D-6E8A-4147-A177-3AD203B41FA5}">
                      <a16:colId xmlns:a16="http://schemas.microsoft.com/office/drawing/2014/main" val="2534475310"/>
                    </a:ext>
                  </a:extLst>
                </a:gridCol>
              </a:tblGrid>
              <a:tr h="853246">
                <a:tc>
                  <a:txBody>
                    <a:bodyPr/>
                    <a:lstStyle/>
                    <a:p>
                      <a:pPr marL="0" marR="0" algn="ctr">
                        <a:spcBef>
                          <a:spcPts val="0"/>
                        </a:spcBef>
                        <a:spcAft>
                          <a:spcPts val="0"/>
                        </a:spcAft>
                      </a:pPr>
                      <a:r>
                        <a:rPr lang="en-US" sz="2400" b="1" dirty="0">
                          <a:effectLst/>
                        </a:rPr>
                        <a:t>Interpretation Statement</a:t>
                      </a:r>
                    </a:p>
                    <a:p>
                      <a:pPr marL="0" marR="0" lvl="0" algn="l">
                        <a:spcBef>
                          <a:spcPts val="0"/>
                        </a:spcBef>
                        <a:spcAft>
                          <a:spcPts val="0"/>
                        </a:spcAft>
                        <a:buNone/>
                      </a:pPr>
                      <a:r>
                        <a:rPr lang="en-US" sz="2400" b="0" i="0" u="none" strike="noStrike" noProof="0" dirty="0">
                          <a:solidFill>
                            <a:srgbClr val="000000"/>
                          </a:solidFill>
                          <a:effectLst/>
                          <a:latin typeface="Calibri"/>
                        </a:rPr>
                        <a:t>The dendrogram suggests there may be collinearity between Quality of Life and Overall Wellness and between Military Calling and Public Service Motivation.</a:t>
                      </a:r>
                      <a:endParaRPr lang="en-US" sz="2400" dirty="0">
                        <a:effectLst/>
                      </a:endParaRPr>
                    </a:p>
                  </a:txBody>
                  <a:tcPr marL="114300" marR="114300" marT="0" marB="0">
                    <a:solidFill>
                      <a:schemeClr val="bg1"/>
                    </a:solidFill>
                  </a:tcPr>
                </a:tc>
                <a:extLst>
                  <a:ext uri="{0D108BD9-81ED-4DB2-BD59-A6C34878D82A}">
                    <a16:rowId xmlns:a16="http://schemas.microsoft.com/office/drawing/2014/main" val="594791736"/>
                  </a:ext>
                </a:extLst>
              </a:tr>
            </a:tbl>
          </a:graphicData>
        </a:graphic>
      </p:graphicFrame>
    </p:spTree>
    <p:extLst>
      <p:ext uri="{BB962C8B-B14F-4D97-AF65-F5344CB8AC3E}">
        <p14:creationId xmlns:p14="http://schemas.microsoft.com/office/powerpoint/2010/main" val="4212069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3CC20-4CBD-C4B6-BACB-6906904EA58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16C9476-06D8-BF03-C713-B7CC319C5CEB}"/>
              </a:ext>
            </a:extLst>
          </p:cNvPr>
          <p:cNvSpPr txBox="1"/>
          <p:nvPr/>
        </p:nvSpPr>
        <p:spPr>
          <a:xfrm>
            <a:off x="1328926" y="1059354"/>
            <a:ext cx="10022307" cy="5632311"/>
          </a:xfrm>
          <a:prstGeom prst="rect">
            <a:avLst/>
          </a:prstGeom>
          <a:noFill/>
        </p:spPr>
        <p:txBody>
          <a:bodyPr wrap="square" rtlCol="0">
            <a:spAutoFit/>
          </a:bodyPr>
          <a:lstStyle/>
          <a:p>
            <a:r>
              <a:rPr lang="en-US" sz="2400" b="1" dirty="0"/>
              <a:t>Variables —</a:t>
            </a:r>
            <a:r>
              <a:rPr lang="en-US" sz="2400" dirty="0"/>
              <a:t>The dataset variables used in this project were all composite, scalable variables derived from the summation of the related metrics questions. Within the analysis, the composite variables were used in their continuous state. This is a reasonable assumption since the overall scores measure the degree of the screening tools. The exceptions are the nominal variable RACE, the binary variable TBI, and the continuous variables AGE and INCOME.</a:t>
            </a:r>
          </a:p>
          <a:p>
            <a:endParaRPr lang="en-US" sz="2400" dirty="0"/>
          </a:p>
          <a:p>
            <a:r>
              <a:rPr lang="en-US" sz="2400" b="1" dirty="0"/>
              <a:t>Confounders </a:t>
            </a:r>
            <a:r>
              <a:rPr lang="en-US" sz="2400" dirty="0"/>
              <a:t>– Age, gender, race, and socioeconomic status (proxy is income) are known confounders for alcohol and drug abuse risk and are used in the modeling (Brown 1995). </a:t>
            </a:r>
          </a:p>
          <a:p>
            <a:endParaRPr lang="en-US" sz="2400" dirty="0"/>
          </a:p>
          <a:p>
            <a:r>
              <a:rPr lang="en-US" sz="2400" b="1" dirty="0"/>
              <a:t>Income </a:t>
            </a:r>
            <a:r>
              <a:rPr lang="en-US" sz="2400" dirty="0"/>
              <a:t>– Based on the IQR rule, there were 56 outliers. Descriptive Statistics included analysis with and without outliers. The data without outliers was used for analysis. </a:t>
            </a:r>
            <a:endParaRPr lang="en-US" sz="2400" b="1" dirty="0"/>
          </a:p>
        </p:txBody>
      </p:sp>
      <p:sp>
        <p:nvSpPr>
          <p:cNvPr id="4" name="TextBox 3">
            <a:extLst>
              <a:ext uri="{FF2B5EF4-FFF2-40B4-BE49-F238E27FC236}">
                <a16:creationId xmlns:a16="http://schemas.microsoft.com/office/drawing/2014/main" id="{DFAE6D3F-9357-6E68-5A9A-4ECC92E02A5B}"/>
              </a:ext>
            </a:extLst>
          </p:cNvPr>
          <p:cNvSpPr txBox="1"/>
          <p:nvPr/>
        </p:nvSpPr>
        <p:spPr>
          <a:xfrm>
            <a:off x="0" y="8911"/>
            <a:ext cx="12192000" cy="830997"/>
          </a:xfrm>
          <a:prstGeom prst="rect">
            <a:avLst/>
          </a:prstGeom>
          <a:solidFill>
            <a:srgbClr val="FF8300"/>
          </a:solidFill>
        </p:spPr>
        <p:txBody>
          <a:bodyPr wrap="square" lIns="91440" tIns="45720" rIns="91440" bIns="45720" rtlCol="0" anchor="t">
            <a:spAutoFit/>
          </a:bodyPr>
          <a:lstStyle/>
          <a:p>
            <a:pPr algn="ctr"/>
            <a:r>
              <a:rPr lang="en-US" sz="2400" b="1" dirty="0"/>
              <a:t>MULTIPLE LINEAR REGRESSION HYPOTHESIS </a:t>
            </a:r>
          </a:p>
          <a:p>
            <a:pPr algn="ctr"/>
            <a:r>
              <a:rPr lang="en-US" sz="2400" b="1" dirty="0"/>
              <a:t>Assumptions And Missing Values</a:t>
            </a:r>
          </a:p>
        </p:txBody>
      </p:sp>
    </p:spTree>
    <p:extLst>
      <p:ext uri="{BB962C8B-B14F-4D97-AF65-F5344CB8AC3E}">
        <p14:creationId xmlns:p14="http://schemas.microsoft.com/office/powerpoint/2010/main" val="999851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709AF-E8F7-045E-145A-134A59D9463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FE36F41-E38E-3ED9-0503-C432C5FC52F7}"/>
              </a:ext>
            </a:extLst>
          </p:cNvPr>
          <p:cNvSpPr txBox="1"/>
          <p:nvPr/>
        </p:nvSpPr>
        <p:spPr>
          <a:xfrm>
            <a:off x="0" y="-32219"/>
            <a:ext cx="12192000" cy="461665"/>
          </a:xfrm>
          <a:prstGeom prst="rect">
            <a:avLst/>
          </a:prstGeom>
          <a:solidFill>
            <a:srgbClr val="FF8300"/>
          </a:solidFill>
        </p:spPr>
        <p:txBody>
          <a:bodyPr wrap="square" lIns="91440" tIns="45720" rIns="91440" bIns="45720" rtlCol="0" anchor="t">
            <a:spAutoFit/>
          </a:bodyPr>
          <a:lstStyle/>
          <a:p>
            <a:pPr algn="ctr"/>
            <a:r>
              <a:rPr lang="en-US" sz="2400" b="1" dirty="0">
                <a:ea typeface="+mn-lt"/>
                <a:cs typeface="+mn-lt"/>
              </a:rPr>
              <a:t>MULITPLE LINEAR REGRESSION Model 1 Summary Tables</a:t>
            </a:r>
            <a:endParaRPr lang="en-US" sz="2400" dirty="0">
              <a:ea typeface="+mn-lt"/>
              <a:cs typeface="+mn-lt"/>
            </a:endParaRPr>
          </a:p>
        </p:txBody>
      </p:sp>
      <p:graphicFrame>
        <p:nvGraphicFramePr>
          <p:cNvPr id="3" name="Table 2">
            <a:extLst>
              <a:ext uri="{FF2B5EF4-FFF2-40B4-BE49-F238E27FC236}">
                <a16:creationId xmlns:a16="http://schemas.microsoft.com/office/drawing/2014/main" id="{529908DD-9480-79F4-3AB5-43D376D087D3}"/>
              </a:ext>
            </a:extLst>
          </p:cNvPr>
          <p:cNvGraphicFramePr>
            <a:graphicFrameLocks noGrp="1"/>
          </p:cNvGraphicFramePr>
          <p:nvPr>
            <p:extLst>
              <p:ext uri="{D42A27DB-BD31-4B8C-83A1-F6EECF244321}">
                <p14:modId xmlns:p14="http://schemas.microsoft.com/office/powerpoint/2010/main" val="3817559846"/>
              </p:ext>
            </p:extLst>
          </p:nvPr>
        </p:nvGraphicFramePr>
        <p:xfrm>
          <a:off x="205839" y="546474"/>
          <a:ext cx="10866548" cy="3695750"/>
        </p:xfrm>
        <a:graphic>
          <a:graphicData uri="http://schemas.openxmlformats.org/drawingml/2006/table">
            <a:tbl>
              <a:tblPr>
                <a:tableStyleId>{5C22544A-7EE6-4342-B048-85BDC9FD1C3A}</a:tableStyleId>
              </a:tblPr>
              <a:tblGrid>
                <a:gridCol w="3551348">
                  <a:extLst>
                    <a:ext uri="{9D8B030D-6E8A-4147-A177-3AD203B41FA5}">
                      <a16:colId xmlns:a16="http://schemas.microsoft.com/office/drawing/2014/main" val="884575010"/>
                    </a:ext>
                  </a:extLst>
                </a:gridCol>
                <a:gridCol w="7315200">
                  <a:extLst>
                    <a:ext uri="{9D8B030D-6E8A-4147-A177-3AD203B41FA5}">
                      <a16:colId xmlns:a16="http://schemas.microsoft.com/office/drawing/2014/main" val="3568908494"/>
                    </a:ext>
                  </a:extLst>
                </a:gridCol>
              </a:tblGrid>
              <a:tr h="0">
                <a:tc gridSpan="2">
                  <a:txBody>
                    <a:bodyPr/>
                    <a:lstStyle/>
                    <a:p>
                      <a:pPr algn="l" fontAlgn="b"/>
                      <a:r>
                        <a:rPr lang="en-US" sz="2000" b="1" u="none" strike="noStrike" dirty="0">
                          <a:effectLst/>
                        </a:rPr>
                        <a:t>TABLE 2:  Variance Inflation Factors for the Model 1 Protective Factors*  among Veterans in The 2022 Military Health and Well-Being Project from ICPSR Michigan (N=1,495)</a:t>
                      </a:r>
                      <a:endParaRPr lang="en-US" sz="20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hMerge="1">
                  <a:txBody>
                    <a:bodyPr/>
                    <a:lstStyle/>
                    <a:p>
                      <a:endParaRPr lang="en-US"/>
                    </a:p>
                  </a:txBody>
                  <a:tcPr/>
                </a:tc>
                <a:extLst>
                  <a:ext uri="{0D108BD9-81ED-4DB2-BD59-A6C34878D82A}">
                    <a16:rowId xmlns:a16="http://schemas.microsoft.com/office/drawing/2014/main" val="4056487411"/>
                  </a:ext>
                </a:extLst>
              </a:tr>
              <a:tr h="321120">
                <a:tc>
                  <a:txBody>
                    <a:bodyPr/>
                    <a:lstStyle/>
                    <a:p>
                      <a:pPr algn="l" fontAlgn="b"/>
                      <a:r>
                        <a:rPr lang="en-US" sz="1800" u="none" strike="noStrike" dirty="0">
                          <a:solidFill>
                            <a:schemeClr val="bg1"/>
                          </a:solidFill>
                          <a:effectLst/>
                        </a:rPr>
                        <a:t>Measures</a:t>
                      </a:r>
                      <a:endParaRPr lang="en-US" sz="18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tc>
                  <a:txBody>
                    <a:bodyPr/>
                    <a:lstStyle/>
                    <a:p>
                      <a:pPr algn="l" fontAlgn="b"/>
                      <a:r>
                        <a:rPr lang="en-US" sz="1800" u="none" strike="noStrike" dirty="0">
                          <a:solidFill>
                            <a:schemeClr val="bg1"/>
                          </a:solidFill>
                          <a:effectLst/>
                        </a:rPr>
                        <a:t>  Variance Inflation Factors</a:t>
                      </a:r>
                      <a:endParaRPr lang="en-US" sz="18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extLst>
                  <a:ext uri="{0D108BD9-81ED-4DB2-BD59-A6C34878D82A}">
                    <a16:rowId xmlns:a16="http://schemas.microsoft.com/office/drawing/2014/main" val="594401675"/>
                  </a:ext>
                </a:extLst>
              </a:tr>
              <a:tr h="321120">
                <a:tc>
                  <a:txBody>
                    <a:bodyPr/>
                    <a:lstStyle/>
                    <a:p>
                      <a:pPr algn="l" fontAlgn="b"/>
                      <a:r>
                        <a:rPr lang="en-US" sz="1800" b="1" u="none" strike="noStrike" dirty="0">
                          <a:effectLst/>
                        </a:rPr>
                        <a:t>Calling and Purpose</a:t>
                      </a:r>
                      <a:endParaRPr lang="en-US" sz="18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r>
                        <a:rPr lang="en-US" sz="1800" u="none" strike="noStrike" dirty="0">
                          <a:effectLst/>
                        </a:rPr>
                        <a:t>1.594</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1277103296"/>
                  </a:ext>
                </a:extLst>
              </a:tr>
              <a:tr h="321120">
                <a:tc>
                  <a:txBody>
                    <a:bodyPr/>
                    <a:lstStyle/>
                    <a:p>
                      <a:pPr algn="l" fontAlgn="b"/>
                      <a:r>
                        <a:rPr lang="en-US" sz="1800" b="1" u="none" strike="noStrike" dirty="0">
                          <a:effectLst/>
                        </a:rPr>
                        <a:t>Community Engagement</a:t>
                      </a:r>
                      <a:endParaRPr lang="en-US" sz="18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r>
                        <a:rPr lang="en-US" sz="1800" u="none" strike="noStrike" dirty="0">
                          <a:effectLst/>
                        </a:rPr>
                        <a:t>2.388</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3945919193"/>
                  </a:ext>
                </a:extLst>
              </a:tr>
              <a:tr h="321120">
                <a:tc>
                  <a:txBody>
                    <a:bodyPr/>
                    <a:lstStyle/>
                    <a:p>
                      <a:pPr algn="l" fontAlgn="b"/>
                      <a:r>
                        <a:rPr lang="en-US" sz="1800" b="1" u="none" strike="noStrike" dirty="0">
                          <a:effectLst/>
                        </a:rPr>
                        <a:t>Help-Seeking Behavior</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r>
                        <a:rPr lang="en-US" sz="1800" u="none" strike="noStrike" dirty="0">
                          <a:effectLst/>
                        </a:rPr>
                        <a:t>1.359</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953594797"/>
                  </a:ext>
                </a:extLst>
              </a:tr>
              <a:tr h="303279">
                <a:tc>
                  <a:txBody>
                    <a:bodyPr/>
                    <a:lstStyle/>
                    <a:p>
                      <a:pPr algn="l" fontAlgn="b"/>
                      <a:r>
                        <a:rPr lang="en-US" sz="1800" b="1" u="none" strike="noStrike" dirty="0">
                          <a:effectLst/>
                        </a:rPr>
                        <a:t>Military Calling</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r>
                        <a:rPr lang="en-US" sz="1800" u="none" strike="noStrike" dirty="0">
                          <a:effectLst/>
                        </a:rPr>
                        <a:t>1.531</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2330407592"/>
                  </a:ext>
                </a:extLst>
              </a:tr>
              <a:tr h="321120">
                <a:tc>
                  <a:txBody>
                    <a:bodyPr/>
                    <a:lstStyle/>
                    <a:p>
                      <a:pPr algn="l" fontAlgn="b"/>
                      <a:r>
                        <a:rPr lang="en-US" sz="1800" b="1" u="none" strike="noStrike" dirty="0">
                          <a:effectLst/>
                        </a:rPr>
                        <a:t>Quality of Life</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r>
                        <a:rPr lang="en-US" sz="1800" u="none" strike="noStrike" dirty="0">
                          <a:effectLst/>
                        </a:rPr>
                        <a:t>2.628</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1351151314"/>
                  </a:ext>
                </a:extLst>
              </a:tr>
              <a:tr h="303279">
                <a:tc>
                  <a:txBody>
                    <a:bodyPr/>
                    <a:lstStyle/>
                    <a:p>
                      <a:pPr algn="l" fontAlgn="b"/>
                      <a:r>
                        <a:rPr lang="en-US" sz="1800" b="1" u="none" strike="noStrike" dirty="0">
                          <a:effectLst/>
                        </a:rPr>
                        <a:t>Public Service Motivation</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r>
                        <a:rPr lang="en-US" sz="1800" u="none" strike="noStrike" dirty="0">
                          <a:effectLst/>
                        </a:rPr>
                        <a:t>2.038</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640869050"/>
                  </a:ext>
                </a:extLst>
              </a:tr>
              <a:tr h="321120">
                <a:tc>
                  <a:txBody>
                    <a:bodyPr/>
                    <a:lstStyle/>
                    <a:p>
                      <a:pPr algn="l" fontAlgn="b"/>
                      <a:r>
                        <a:rPr lang="en-US" sz="1800" b="1" u="none" strike="noStrike" dirty="0">
                          <a:effectLst/>
                        </a:rPr>
                        <a:t>Overall Wellness </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r>
                        <a:rPr lang="en-US" sz="1800" u="none" strike="noStrike" dirty="0">
                          <a:effectLst/>
                        </a:rPr>
                        <a:t>3.385</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4232133080"/>
                  </a:ext>
                </a:extLst>
              </a:tr>
              <a:tr h="543347">
                <a:tc gridSpan="2">
                  <a:txBody>
                    <a:bodyPr/>
                    <a:lstStyle/>
                    <a:p>
                      <a:pPr algn="l" fontAlgn="b"/>
                      <a:r>
                        <a:rPr lang="en-US" sz="1400" u="none" strike="noStrike" dirty="0">
                          <a:effectLst/>
                        </a:rPr>
                        <a:t>*Calling and Purpose, Community Engagement, Help-Seeking Behaviors, Military Calling, Quality of Life Score, Public Service Motivation and Wellness</a:t>
                      </a:r>
                      <a:endParaRPr lang="en-US" sz="14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hMerge="1">
                  <a:txBody>
                    <a:bodyPr/>
                    <a:lstStyle/>
                    <a:p>
                      <a:endParaRPr lang="en-US"/>
                    </a:p>
                  </a:txBody>
                  <a:tcPr/>
                </a:tc>
                <a:extLst>
                  <a:ext uri="{0D108BD9-81ED-4DB2-BD59-A6C34878D82A}">
                    <a16:rowId xmlns:a16="http://schemas.microsoft.com/office/drawing/2014/main" val="367356542"/>
                  </a:ext>
                </a:extLst>
              </a:tr>
            </a:tbl>
          </a:graphicData>
        </a:graphic>
      </p:graphicFrame>
      <p:sp>
        <p:nvSpPr>
          <p:cNvPr id="4" name="AutoShape 2">
            <a:extLst>
              <a:ext uri="{FF2B5EF4-FFF2-40B4-BE49-F238E27FC236}">
                <a16:creationId xmlns:a16="http://schemas.microsoft.com/office/drawing/2014/main" id="{37F1231C-EBB9-89FC-83AC-D258076B2B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5" name="Table 4">
            <a:extLst>
              <a:ext uri="{FF2B5EF4-FFF2-40B4-BE49-F238E27FC236}">
                <a16:creationId xmlns:a16="http://schemas.microsoft.com/office/drawing/2014/main" id="{E0D5EA7B-1819-1318-6894-7FEF1CD449F7}"/>
              </a:ext>
            </a:extLst>
          </p:cNvPr>
          <p:cNvGraphicFramePr>
            <a:graphicFrameLocks noGrp="1"/>
          </p:cNvGraphicFramePr>
          <p:nvPr>
            <p:extLst>
              <p:ext uri="{D42A27DB-BD31-4B8C-83A1-F6EECF244321}">
                <p14:modId xmlns:p14="http://schemas.microsoft.com/office/powerpoint/2010/main" val="940818787"/>
              </p:ext>
            </p:extLst>
          </p:nvPr>
        </p:nvGraphicFramePr>
        <p:xfrm>
          <a:off x="488092" y="4787526"/>
          <a:ext cx="10911016" cy="1524000"/>
        </p:xfrm>
        <a:graphic>
          <a:graphicData uri="http://schemas.openxmlformats.org/drawingml/2006/table">
            <a:tbl>
              <a:tblPr>
                <a:tableStyleId>{5C22544A-7EE6-4342-B048-85BDC9FD1C3A}</a:tableStyleId>
              </a:tblPr>
              <a:tblGrid>
                <a:gridCol w="10911016">
                  <a:extLst>
                    <a:ext uri="{9D8B030D-6E8A-4147-A177-3AD203B41FA5}">
                      <a16:colId xmlns:a16="http://schemas.microsoft.com/office/drawing/2014/main" val="2534475310"/>
                    </a:ext>
                  </a:extLst>
                </a:gridCol>
              </a:tblGrid>
              <a:tr h="1222645">
                <a:tc>
                  <a:txBody>
                    <a:bodyPr/>
                    <a:lstStyle/>
                    <a:p>
                      <a:pPr marL="0" marR="0" algn="ctr">
                        <a:spcBef>
                          <a:spcPts val="0"/>
                        </a:spcBef>
                        <a:spcAft>
                          <a:spcPts val="0"/>
                        </a:spcAft>
                      </a:pPr>
                      <a:r>
                        <a:rPr lang="en-US" sz="2000" b="1" dirty="0">
                          <a:effectLst/>
                        </a:rPr>
                        <a:t>Interpretation Statement</a:t>
                      </a:r>
                    </a:p>
                    <a:p>
                      <a:pPr marL="0" marR="0" lvl="0" algn="l">
                        <a:spcBef>
                          <a:spcPts val="0"/>
                        </a:spcBef>
                        <a:spcAft>
                          <a:spcPts val="0"/>
                        </a:spcAft>
                        <a:buNone/>
                      </a:pPr>
                      <a:r>
                        <a:rPr lang="en-US" sz="2000" b="0" i="0" u="none" strike="noStrike" noProof="0" dirty="0">
                          <a:solidFill>
                            <a:srgbClr val="000000"/>
                          </a:solidFill>
                          <a:effectLst/>
                          <a:latin typeface="Calibri"/>
                        </a:rPr>
                        <a:t>The Variance Inflation Factors (VIF) for the Protective Factors for Alcohol and Drug Abuse are below 5.  Therefore, it suggests </a:t>
                      </a:r>
                      <a:r>
                        <a:rPr lang="en-US" sz="2000" dirty="0"/>
                        <a:t>a </a:t>
                      </a:r>
                      <a:r>
                        <a:rPr lang="en-US" sz="2000" b="1" dirty="0"/>
                        <a:t>moderate or low correlation </a:t>
                      </a:r>
                      <a:r>
                        <a:rPr lang="en-US" sz="2000" dirty="0"/>
                        <a:t>between predictor variables, indicating that multicollinearity is </a:t>
                      </a:r>
                      <a:r>
                        <a:rPr lang="en-US" sz="2000" b="1" dirty="0"/>
                        <a:t>unlikely to significantly impact the regression model</a:t>
                      </a:r>
                      <a:r>
                        <a:rPr lang="en-US" sz="2000" dirty="0"/>
                        <a:t>. However, the highest VIF value (3.385) suggests some degree of correlation, but it is still within an acceptable range.</a:t>
                      </a:r>
                      <a:endParaRPr lang="en-US" sz="2000" dirty="0">
                        <a:effectLst/>
                      </a:endParaRPr>
                    </a:p>
                  </a:txBody>
                  <a:tcPr marL="114300" marR="114300" marT="0" marB="0">
                    <a:solidFill>
                      <a:schemeClr val="bg1"/>
                    </a:solidFill>
                  </a:tcPr>
                </a:tc>
                <a:extLst>
                  <a:ext uri="{0D108BD9-81ED-4DB2-BD59-A6C34878D82A}">
                    <a16:rowId xmlns:a16="http://schemas.microsoft.com/office/drawing/2014/main" val="594791736"/>
                  </a:ext>
                </a:extLst>
              </a:tr>
            </a:tbl>
          </a:graphicData>
        </a:graphic>
      </p:graphicFrame>
    </p:spTree>
    <p:extLst>
      <p:ext uri="{BB962C8B-B14F-4D97-AF65-F5344CB8AC3E}">
        <p14:creationId xmlns:p14="http://schemas.microsoft.com/office/powerpoint/2010/main" val="8212292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7DC071-78CF-9639-9DC6-D7EED7E6BFEA}"/>
              </a:ext>
            </a:extLst>
          </p:cNvPr>
          <p:cNvSpPr txBox="1"/>
          <p:nvPr/>
        </p:nvSpPr>
        <p:spPr>
          <a:xfrm>
            <a:off x="0" y="-32219"/>
            <a:ext cx="12192000" cy="1200329"/>
          </a:xfrm>
          <a:prstGeom prst="rect">
            <a:avLst/>
          </a:prstGeom>
          <a:solidFill>
            <a:srgbClr val="FF8300"/>
          </a:solidFill>
        </p:spPr>
        <p:txBody>
          <a:bodyPr wrap="square" lIns="91440" tIns="45720" rIns="91440" bIns="45720" rtlCol="0" anchor="t">
            <a:spAutoFit/>
          </a:bodyPr>
          <a:lstStyle/>
          <a:p>
            <a:pPr algn="ctr"/>
            <a:r>
              <a:rPr lang="en-US" sz="2400" b="1" dirty="0">
                <a:ea typeface="+mn-lt"/>
                <a:cs typeface="+mn-lt"/>
              </a:rPr>
              <a:t>MULITPLE LINEAR REGRESSION </a:t>
            </a:r>
            <a:endParaRPr lang="en-US" sz="2400" dirty="0">
              <a:ea typeface="+mn-lt"/>
              <a:cs typeface="+mn-lt"/>
            </a:endParaRPr>
          </a:p>
          <a:p>
            <a:pPr algn="ctr"/>
            <a:r>
              <a:rPr lang="en-US" sz="2400" b="1" dirty="0">
                <a:ea typeface="+mn-lt"/>
                <a:cs typeface="+mn-lt"/>
              </a:rPr>
              <a:t>Regression Analysis Model 1 Protective Factors</a:t>
            </a:r>
          </a:p>
          <a:p>
            <a:pPr algn="ctr"/>
            <a:r>
              <a:rPr lang="en-US" sz="2400" b="1" dirty="0">
                <a:ea typeface="+mn-lt"/>
                <a:cs typeface="+mn-lt"/>
              </a:rPr>
              <a:t>R and R</a:t>
            </a:r>
            <a:r>
              <a:rPr lang="en-US" sz="2400" b="1" baseline="30000" dirty="0">
                <a:ea typeface="+mn-lt"/>
                <a:cs typeface="+mn-lt"/>
              </a:rPr>
              <a:t>2</a:t>
            </a:r>
          </a:p>
        </p:txBody>
      </p:sp>
      <p:graphicFrame>
        <p:nvGraphicFramePr>
          <p:cNvPr id="10" name="Table 9">
            <a:extLst>
              <a:ext uri="{FF2B5EF4-FFF2-40B4-BE49-F238E27FC236}">
                <a16:creationId xmlns:a16="http://schemas.microsoft.com/office/drawing/2014/main" id="{1209C35E-86CF-5DE8-CF4A-14EC1D0AC91C}"/>
              </a:ext>
            </a:extLst>
          </p:cNvPr>
          <p:cNvGraphicFramePr>
            <a:graphicFrameLocks noGrp="1"/>
          </p:cNvGraphicFramePr>
          <p:nvPr>
            <p:extLst>
              <p:ext uri="{D42A27DB-BD31-4B8C-83A1-F6EECF244321}">
                <p14:modId xmlns:p14="http://schemas.microsoft.com/office/powerpoint/2010/main" val="69199268"/>
              </p:ext>
            </p:extLst>
          </p:nvPr>
        </p:nvGraphicFramePr>
        <p:xfrm>
          <a:off x="716534" y="3429770"/>
          <a:ext cx="10911016" cy="3291840"/>
        </p:xfrm>
        <a:graphic>
          <a:graphicData uri="http://schemas.openxmlformats.org/drawingml/2006/table">
            <a:tbl>
              <a:tblPr>
                <a:tableStyleId>{5C22544A-7EE6-4342-B048-85BDC9FD1C3A}</a:tableStyleId>
              </a:tblPr>
              <a:tblGrid>
                <a:gridCol w="10911016">
                  <a:extLst>
                    <a:ext uri="{9D8B030D-6E8A-4147-A177-3AD203B41FA5}">
                      <a16:colId xmlns:a16="http://schemas.microsoft.com/office/drawing/2014/main" val="2534475310"/>
                    </a:ext>
                  </a:extLst>
                </a:gridCol>
              </a:tblGrid>
              <a:tr h="853246">
                <a:tc>
                  <a:txBody>
                    <a:bodyPr/>
                    <a:lstStyle/>
                    <a:p>
                      <a:pPr marL="0" marR="0" algn="ctr">
                        <a:spcBef>
                          <a:spcPts val="0"/>
                        </a:spcBef>
                        <a:spcAft>
                          <a:spcPts val="0"/>
                        </a:spcAft>
                      </a:pPr>
                      <a:r>
                        <a:rPr lang="en-US" sz="2400" b="1" dirty="0">
                          <a:effectLst/>
                        </a:rPr>
                        <a:t>Interpretation Statements</a:t>
                      </a:r>
                    </a:p>
                    <a:p>
                      <a:pPr marL="0" marR="0" lvl="0" algn="l">
                        <a:spcBef>
                          <a:spcPts val="0"/>
                        </a:spcBef>
                        <a:spcAft>
                          <a:spcPts val="0"/>
                        </a:spcAft>
                        <a:buNone/>
                      </a:pPr>
                      <a:r>
                        <a:rPr lang="en-US" sz="2400" b="0" i="0" u="none" strike="noStrike" noProof="0" dirty="0">
                          <a:solidFill>
                            <a:srgbClr val="000000"/>
                          </a:solidFill>
                          <a:effectLst/>
                          <a:latin typeface="Calibri"/>
                        </a:rPr>
                        <a:t>There is no correlation between Alcohol and Drug Abuse and </a:t>
                      </a:r>
                      <a:r>
                        <a:rPr lang="en-US" sz="2400" u="none" strike="noStrike" dirty="0">
                          <a:effectLst/>
                        </a:rPr>
                        <a:t>Calling and Purpose, Community Engagement, Help-Seeking Behaviors, Military Calling, Quality of Life Score, Public Service Motivation and Wellness </a:t>
                      </a:r>
                      <a:r>
                        <a:rPr lang="en-US" sz="2400" b="0" i="0" u="none" strike="noStrike" noProof="0" dirty="0">
                          <a:solidFill>
                            <a:srgbClr val="000000"/>
                          </a:solidFill>
                          <a:effectLst/>
                          <a:latin typeface="Calibri"/>
                        </a:rPr>
                        <a:t>(R = 0.381). </a:t>
                      </a:r>
                    </a:p>
                    <a:p>
                      <a:pPr marL="0" marR="0" lvl="0" algn="l">
                        <a:spcBef>
                          <a:spcPts val="0"/>
                        </a:spcBef>
                        <a:spcAft>
                          <a:spcPts val="0"/>
                        </a:spcAft>
                        <a:buNone/>
                      </a:pPr>
                      <a:endParaRPr lang="en-US" sz="2400" b="0" i="0" u="none" strike="noStrike" noProof="0" dirty="0">
                        <a:solidFill>
                          <a:srgbClr val="000000"/>
                        </a:solidFill>
                        <a:effectLst/>
                        <a:latin typeface="Calibri"/>
                      </a:endParaRPr>
                    </a:p>
                    <a:p>
                      <a:pPr marL="0" marR="0" lvl="0" algn="l">
                        <a:spcBef>
                          <a:spcPts val="0"/>
                        </a:spcBef>
                        <a:spcAft>
                          <a:spcPts val="0"/>
                        </a:spcAft>
                        <a:buNone/>
                      </a:pPr>
                      <a:r>
                        <a:rPr lang="en-US" sz="2400" b="0" i="0" u="none" strike="noStrike" noProof="0" dirty="0">
                          <a:solidFill>
                            <a:srgbClr val="000000"/>
                          </a:solidFill>
                          <a:effectLst/>
                          <a:latin typeface="Calibri"/>
                        </a:rPr>
                        <a:t>14.1 % of the variance in </a:t>
                      </a:r>
                      <a:r>
                        <a:rPr lang="en-US" sz="2400" b="0" i="0" u="none" strike="noStrike" noProof="0" dirty="0">
                          <a:solidFill>
                            <a:srgbClr val="000000"/>
                          </a:solidFill>
                          <a:effectLst/>
                          <a:latin typeface="+mn-lt"/>
                        </a:rPr>
                        <a:t>Alcohol and Drug Abuse is explained </a:t>
                      </a:r>
                      <a:r>
                        <a:rPr lang="en-US" sz="2400" u="none" strike="noStrike" dirty="0">
                          <a:effectLst/>
                        </a:rPr>
                        <a:t>by Calling and Purpose, Community Engagement, Help-Seeking Behaviors, Military Calling, Quality of Life Score, Public Service Motivation, and Wellness</a:t>
                      </a:r>
                      <a:r>
                        <a:rPr lang="en-US" sz="2400" b="0" i="0" u="none" strike="noStrike" noProof="0" dirty="0">
                          <a:solidFill>
                            <a:srgbClr val="000000"/>
                          </a:solidFill>
                          <a:effectLst/>
                          <a:latin typeface="Calibri"/>
                        </a:rPr>
                        <a:t>.</a:t>
                      </a:r>
                    </a:p>
                    <a:p>
                      <a:pPr marL="0" marR="0" algn="l">
                        <a:spcBef>
                          <a:spcPts val="0"/>
                        </a:spcBef>
                        <a:spcAft>
                          <a:spcPts val="0"/>
                        </a:spcAft>
                      </a:pPr>
                      <a:endParaRPr lang="en-US" sz="2400" dirty="0">
                        <a:effectLst/>
                      </a:endParaRPr>
                    </a:p>
                  </a:txBody>
                  <a:tcPr marL="114300" marR="114300" marT="0" marB="0">
                    <a:solidFill>
                      <a:schemeClr val="bg1"/>
                    </a:solidFill>
                  </a:tcPr>
                </a:tc>
                <a:extLst>
                  <a:ext uri="{0D108BD9-81ED-4DB2-BD59-A6C34878D82A}">
                    <a16:rowId xmlns:a16="http://schemas.microsoft.com/office/drawing/2014/main" val="594791736"/>
                  </a:ext>
                </a:extLst>
              </a:tr>
            </a:tbl>
          </a:graphicData>
        </a:graphic>
      </p:graphicFrame>
      <p:graphicFrame>
        <p:nvGraphicFramePr>
          <p:cNvPr id="5" name="Table 4">
            <a:extLst>
              <a:ext uri="{FF2B5EF4-FFF2-40B4-BE49-F238E27FC236}">
                <a16:creationId xmlns:a16="http://schemas.microsoft.com/office/drawing/2014/main" id="{F28ED647-5FD4-1CC5-EBBD-CDA4901CE99B}"/>
              </a:ext>
            </a:extLst>
          </p:cNvPr>
          <p:cNvGraphicFramePr>
            <a:graphicFrameLocks noGrp="1"/>
          </p:cNvGraphicFramePr>
          <p:nvPr>
            <p:extLst>
              <p:ext uri="{D42A27DB-BD31-4B8C-83A1-F6EECF244321}">
                <p14:modId xmlns:p14="http://schemas.microsoft.com/office/powerpoint/2010/main" val="2997001176"/>
              </p:ext>
            </p:extLst>
          </p:nvPr>
        </p:nvGraphicFramePr>
        <p:xfrm>
          <a:off x="2883621" y="1546486"/>
          <a:ext cx="6779969" cy="1463040"/>
        </p:xfrm>
        <a:graphic>
          <a:graphicData uri="http://schemas.openxmlformats.org/drawingml/2006/table">
            <a:tbl>
              <a:tblPr bandRow="1">
                <a:tableStyleId>{5C22544A-7EE6-4342-B048-85BDC9FD1C3A}</a:tableStyleId>
              </a:tblPr>
              <a:tblGrid>
                <a:gridCol w="905179">
                  <a:extLst>
                    <a:ext uri="{9D8B030D-6E8A-4147-A177-3AD203B41FA5}">
                      <a16:colId xmlns:a16="http://schemas.microsoft.com/office/drawing/2014/main" val="293026706"/>
                    </a:ext>
                  </a:extLst>
                </a:gridCol>
                <a:gridCol w="1189157">
                  <a:extLst>
                    <a:ext uri="{9D8B030D-6E8A-4147-A177-3AD203B41FA5}">
                      <a16:colId xmlns:a16="http://schemas.microsoft.com/office/drawing/2014/main" val="2210142511"/>
                    </a:ext>
                  </a:extLst>
                </a:gridCol>
                <a:gridCol w="1224654">
                  <a:extLst>
                    <a:ext uri="{9D8B030D-6E8A-4147-A177-3AD203B41FA5}">
                      <a16:colId xmlns:a16="http://schemas.microsoft.com/office/drawing/2014/main" val="4013437970"/>
                    </a:ext>
                  </a:extLst>
                </a:gridCol>
                <a:gridCol w="1739364">
                  <a:extLst>
                    <a:ext uri="{9D8B030D-6E8A-4147-A177-3AD203B41FA5}">
                      <a16:colId xmlns:a16="http://schemas.microsoft.com/office/drawing/2014/main" val="1475754156"/>
                    </a:ext>
                  </a:extLst>
                </a:gridCol>
                <a:gridCol w="1721615">
                  <a:extLst>
                    <a:ext uri="{9D8B030D-6E8A-4147-A177-3AD203B41FA5}">
                      <a16:colId xmlns:a16="http://schemas.microsoft.com/office/drawing/2014/main" val="4230957487"/>
                    </a:ext>
                  </a:extLst>
                </a:gridCol>
              </a:tblGrid>
              <a:tr h="190500">
                <a:tc gridSpan="5">
                  <a:txBody>
                    <a:bodyPr/>
                    <a:lstStyle/>
                    <a:p>
                      <a:pPr algn="ctr" rtl="0" fontAlgn="base"/>
                      <a:r>
                        <a:rPr lang="en-US" sz="1200" b="1" dirty="0">
                          <a:solidFill>
                            <a:srgbClr val="010205"/>
                          </a:solidFill>
                          <a:effectLst/>
                          <a:highlight>
                            <a:srgbClr val="FFFFFF"/>
                          </a:highlight>
                          <a:latin typeface="Calibri"/>
                        </a:rPr>
                        <a:t>Model Summary</a:t>
                      </a:r>
                      <a:r>
                        <a:rPr lang="en-US" sz="1200" dirty="0">
                          <a:solidFill>
                            <a:srgbClr val="010205"/>
                          </a:solidFill>
                          <a:effectLst/>
                          <a:highlight>
                            <a:srgbClr val="FFFFFF"/>
                          </a:highlight>
                          <a:latin typeface="Calibri"/>
                        </a:rPr>
                        <a:t> </a:t>
                      </a:r>
                      <a:endParaRPr lang="en-US" sz="1200">
                        <a:effectLst/>
                        <a:highlight>
                          <a:srgbClr val="FFFFFF"/>
                        </a:highlight>
                        <a:latin typeface="Calibri"/>
                      </a:endParaRPr>
                    </a:p>
                  </a:txBody>
                  <a:tcPr>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14565012"/>
                  </a:ext>
                </a:extLst>
              </a:tr>
              <a:tr h="190500">
                <a:tc>
                  <a:txBody>
                    <a:bodyPr/>
                    <a:lstStyle/>
                    <a:p>
                      <a:pPr rtl="0" fontAlgn="base"/>
                      <a:r>
                        <a:rPr lang="en-US" sz="1200" dirty="0">
                          <a:solidFill>
                            <a:srgbClr val="264A60"/>
                          </a:solidFill>
                          <a:effectLst/>
                          <a:highlight>
                            <a:srgbClr val="FFFFFF"/>
                          </a:highlight>
                          <a:latin typeface="Calibri"/>
                        </a:rPr>
                        <a:t>Model </a:t>
                      </a:r>
                      <a:endParaRPr lang="en-US" sz="1200">
                        <a:effectLst/>
                        <a:highlight>
                          <a:srgbClr val="FFFFFF"/>
                        </a:highlight>
                        <a:latin typeface="Calibri"/>
                      </a:endParaRPr>
                    </a:p>
                  </a:txBody>
                  <a:tcPr>
                    <a:lnL>
                      <a:noFill/>
                    </a:lnL>
                    <a:lnR>
                      <a:noFill/>
                    </a:lnR>
                    <a:lnT>
                      <a:noFill/>
                    </a:lnT>
                    <a:lnB w="9525" cap="flat" cmpd="sng" algn="ctr">
                      <a:solidFill>
                        <a:srgbClr val="152935"/>
                      </a:solidFill>
                      <a:prstDash val="solid"/>
                      <a:round/>
                      <a:headEnd type="none" w="med" len="med"/>
                      <a:tailEnd type="none" w="med" len="med"/>
                    </a:lnB>
                    <a:solidFill>
                      <a:srgbClr val="FFFFFF"/>
                    </a:solidFill>
                  </a:tcPr>
                </a:tc>
                <a:tc>
                  <a:txBody>
                    <a:bodyPr/>
                    <a:lstStyle/>
                    <a:p>
                      <a:pPr algn="ctr" rtl="0" fontAlgn="base"/>
                      <a:r>
                        <a:rPr lang="en-US" sz="1200" dirty="0">
                          <a:solidFill>
                            <a:srgbClr val="264A60"/>
                          </a:solidFill>
                          <a:effectLst/>
                          <a:highlight>
                            <a:srgbClr val="FFFFFF"/>
                          </a:highlight>
                          <a:latin typeface="Calibri"/>
                        </a:rPr>
                        <a:t>R </a:t>
                      </a:r>
                      <a:endParaRPr lang="en-US" sz="1200">
                        <a:effectLst/>
                        <a:highlight>
                          <a:srgbClr val="FFFFFF"/>
                        </a:highlight>
                        <a:latin typeface="Calibri"/>
                      </a:endParaRPr>
                    </a:p>
                  </a:txBody>
                  <a:tcPr>
                    <a:lnL>
                      <a:noFill/>
                    </a:lnL>
                    <a:lnR w="9525" cap="flat" cmpd="sng" algn="ctr">
                      <a:solidFill>
                        <a:srgbClr val="E0E0E0"/>
                      </a:solidFill>
                      <a:prstDash val="solid"/>
                      <a:round/>
                      <a:headEnd type="none" w="med" len="med"/>
                      <a:tailEnd type="none" w="med" len="med"/>
                    </a:lnR>
                    <a:lnT>
                      <a:noFill/>
                    </a:lnT>
                    <a:lnB w="9525" cap="flat" cmpd="sng" algn="ctr">
                      <a:solidFill>
                        <a:srgbClr val="152935"/>
                      </a:solidFill>
                      <a:prstDash val="solid"/>
                      <a:round/>
                      <a:headEnd type="none" w="med" len="med"/>
                      <a:tailEnd type="none" w="med" len="med"/>
                    </a:lnB>
                    <a:solidFill>
                      <a:srgbClr val="FFFFFF"/>
                    </a:solidFill>
                  </a:tcPr>
                </a:tc>
                <a:tc>
                  <a:txBody>
                    <a:bodyPr/>
                    <a:lstStyle/>
                    <a:p>
                      <a:pPr algn="ctr" rtl="0" fontAlgn="base"/>
                      <a:r>
                        <a:rPr lang="en-US" sz="1200" dirty="0">
                          <a:solidFill>
                            <a:srgbClr val="264A60"/>
                          </a:solidFill>
                          <a:effectLst/>
                          <a:highlight>
                            <a:srgbClr val="FFFFFF"/>
                          </a:highlight>
                          <a:latin typeface="Calibri"/>
                        </a:rPr>
                        <a:t>R Square </a:t>
                      </a:r>
                      <a:endParaRPr lang="en-US" sz="1200">
                        <a:effectLst/>
                        <a:highlight>
                          <a:srgbClr val="FFFFFF"/>
                        </a:highlight>
                        <a:latin typeface="Calibri"/>
                      </a:endParaRP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a:noFill/>
                    </a:lnT>
                    <a:lnB w="9525" cap="flat" cmpd="sng" algn="ctr">
                      <a:solidFill>
                        <a:srgbClr val="152935"/>
                      </a:solidFill>
                      <a:prstDash val="solid"/>
                      <a:round/>
                      <a:headEnd type="none" w="med" len="med"/>
                      <a:tailEnd type="none" w="med" len="med"/>
                    </a:lnB>
                    <a:solidFill>
                      <a:srgbClr val="FFFFFF"/>
                    </a:solidFill>
                  </a:tcPr>
                </a:tc>
                <a:tc>
                  <a:txBody>
                    <a:bodyPr/>
                    <a:lstStyle/>
                    <a:p>
                      <a:pPr algn="ctr" rtl="0" fontAlgn="base"/>
                      <a:r>
                        <a:rPr lang="en-US" sz="1200" dirty="0">
                          <a:solidFill>
                            <a:srgbClr val="264A60"/>
                          </a:solidFill>
                          <a:effectLst/>
                          <a:highlight>
                            <a:srgbClr val="FFFFFF"/>
                          </a:highlight>
                          <a:latin typeface="Calibri"/>
                        </a:rPr>
                        <a:t>Adjusted R Square </a:t>
                      </a:r>
                      <a:endParaRPr lang="en-US" sz="1200">
                        <a:effectLst/>
                        <a:highlight>
                          <a:srgbClr val="FFFFFF"/>
                        </a:highlight>
                        <a:latin typeface="Calibri"/>
                      </a:endParaRP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a:noFill/>
                    </a:lnT>
                    <a:lnB w="9525" cap="flat" cmpd="sng" algn="ctr">
                      <a:solidFill>
                        <a:srgbClr val="152935"/>
                      </a:solidFill>
                      <a:prstDash val="solid"/>
                      <a:round/>
                      <a:headEnd type="none" w="med" len="med"/>
                      <a:tailEnd type="none" w="med" len="med"/>
                    </a:lnB>
                    <a:solidFill>
                      <a:srgbClr val="FFFFFF"/>
                    </a:solidFill>
                  </a:tcPr>
                </a:tc>
                <a:tc>
                  <a:txBody>
                    <a:bodyPr/>
                    <a:lstStyle/>
                    <a:p>
                      <a:pPr algn="ctr" rtl="0" fontAlgn="base"/>
                      <a:r>
                        <a:rPr lang="en-US" sz="1200" dirty="0">
                          <a:solidFill>
                            <a:srgbClr val="264A60"/>
                          </a:solidFill>
                          <a:effectLst/>
                          <a:highlight>
                            <a:srgbClr val="FFFFFF"/>
                          </a:highlight>
                          <a:latin typeface="Calibri"/>
                        </a:rPr>
                        <a:t>Std. Error of the Estimate </a:t>
                      </a:r>
                      <a:endParaRPr lang="en-US" sz="1200">
                        <a:effectLst/>
                        <a:highlight>
                          <a:srgbClr val="FFFFFF"/>
                        </a:highlight>
                        <a:latin typeface="Calibri"/>
                      </a:endParaRPr>
                    </a:p>
                  </a:txBody>
                  <a:tcPr>
                    <a:lnL w="9525" cap="flat" cmpd="sng" algn="ctr">
                      <a:solidFill>
                        <a:srgbClr val="E0E0E0"/>
                      </a:solidFill>
                      <a:prstDash val="solid"/>
                      <a:round/>
                      <a:headEnd type="none" w="med" len="med"/>
                      <a:tailEnd type="none" w="med" len="med"/>
                    </a:lnL>
                    <a:lnR>
                      <a:noFill/>
                    </a:lnR>
                    <a:lnT>
                      <a:noFill/>
                    </a:lnT>
                    <a:lnB w="9525" cap="flat" cmpd="sng" algn="ctr">
                      <a:solidFill>
                        <a:srgbClr val="152935"/>
                      </a:solidFill>
                      <a:prstDash val="solid"/>
                      <a:round/>
                      <a:headEnd type="none" w="med" len="med"/>
                      <a:tailEnd type="none" w="med" len="med"/>
                    </a:lnB>
                    <a:solidFill>
                      <a:srgbClr val="FFFFFF"/>
                    </a:solidFill>
                  </a:tcPr>
                </a:tc>
                <a:extLst>
                  <a:ext uri="{0D108BD9-81ED-4DB2-BD59-A6C34878D82A}">
                    <a16:rowId xmlns:a16="http://schemas.microsoft.com/office/drawing/2014/main" val="3918114179"/>
                  </a:ext>
                </a:extLst>
              </a:tr>
              <a:tr h="190500">
                <a:tc>
                  <a:txBody>
                    <a:bodyPr/>
                    <a:lstStyle/>
                    <a:p>
                      <a:pPr rtl="0" fontAlgn="base"/>
                      <a:r>
                        <a:rPr lang="en-US" sz="1200" dirty="0">
                          <a:solidFill>
                            <a:srgbClr val="264A60"/>
                          </a:solidFill>
                          <a:effectLst/>
                          <a:highlight>
                            <a:srgbClr val="E0E0E0"/>
                          </a:highlight>
                          <a:latin typeface="Calibri"/>
                        </a:rPr>
                        <a:t>1 </a:t>
                      </a:r>
                      <a:endParaRPr lang="en-US" sz="1200">
                        <a:effectLst/>
                        <a:highlight>
                          <a:srgbClr val="E0E0E0"/>
                        </a:highlight>
                        <a:latin typeface="Calibri"/>
                      </a:endParaRPr>
                    </a:p>
                  </a:txBody>
                  <a:tcPr>
                    <a:lnL>
                      <a:noFill/>
                    </a:lnL>
                    <a:lnR>
                      <a:noFill/>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algn="r" rtl="0" fontAlgn="base"/>
                      <a:r>
                        <a:rPr lang="en-US" sz="1200" dirty="0">
                          <a:solidFill>
                            <a:srgbClr val="010205"/>
                          </a:solidFill>
                          <a:effectLst/>
                          <a:highlight>
                            <a:srgbClr val="FFFF00"/>
                          </a:highlight>
                          <a:latin typeface="Calibri"/>
                        </a:rPr>
                        <a:t>0.3812</a:t>
                      </a:r>
                      <a:r>
                        <a:rPr lang="en-US" sz="1200" baseline="30000" dirty="0">
                          <a:solidFill>
                            <a:srgbClr val="010205"/>
                          </a:solidFill>
                          <a:effectLst/>
                          <a:highlight>
                            <a:srgbClr val="FFFF00"/>
                          </a:highlight>
                          <a:latin typeface="Calibri"/>
                        </a:rPr>
                        <a:t>a</a:t>
                      </a:r>
                      <a:r>
                        <a:rPr lang="en-US" sz="1200" dirty="0">
                          <a:solidFill>
                            <a:srgbClr val="010205"/>
                          </a:solidFill>
                          <a:effectLst/>
                          <a:highlight>
                            <a:srgbClr val="F9F9FB"/>
                          </a:highlight>
                          <a:latin typeface="Calibri"/>
                        </a:rPr>
                        <a:t> </a:t>
                      </a:r>
                      <a:endParaRPr lang="en-US" sz="1200" dirty="0">
                        <a:effectLst/>
                        <a:highlight>
                          <a:srgbClr val="F9F9FB"/>
                        </a:highlight>
                        <a:latin typeface="Calibri"/>
                      </a:endParaRPr>
                    </a:p>
                  </a:txBody>
                  <a:tcPr>
                    <a:lnL>
                      <a:noFill/>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200" dirty="0">
                          <a:solidFill>
                            <a:srgbClr val="010205"/>
                          </a:solidFill>
                          <a:effectLst/>
                          <a:highlight>
                            <a:srgbClr val="FFFF00"/>
                          </a:highlight>
                          <a:latin typeface="Calibri"/>
                        </a:rPr>
                        <a:t>0.1453</a:t>
                      </a:r>
                      <a:endParaRPr lang="en-US" sz="1200" dirty="0">
                        <a:effectLst/>
                        <a:highlight>
                          <a:srgbClr val="F9F9FB"/>
                        </a:highlight>
                        <a:latin typeface="Calibri"/>
                      </a:endParaRP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200" dirty="0">
                          <a:solidFill>
                            <a:srgbClr val="010205"/>
                          </a:solidFill>
                          <a:effectLst/>
                          <a:highlight>
                            <a:srgbClr val="F9F9FB"/>
                          </a:highlight>
                          <a:latin typeface="Calibri"/>
                        </a:rPr>
                        <a:t>0.1412</a:t>
                      </a:r>
                      <a:endParaRPr lang="en-US" sz="1200" dirty="0">
                        <a:effectLst/>
                        <a:highlight>
                          <a:srgbClr val="F9F9FB"/>
                        </a:highlight>
                        <a:latin typeface="Calibri"/>
                      </a:endParaRP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200" dirty="0">
                          <a:solidFill>
                            <a:srgbClr val="010205"/>
                          </a:solidFill>
                          <a:effectLst/>
                          <a:highlight>
                            <a:srgbClr val="F9F9FB"/>
                          </a:highlight>
                          <a:latin typeface="Calibri"/>
                        </a:rPr>
                        <a:t>1.215 </a:t>
                      </a:r>
                      <a:endParaRPr lang="en-US" sz="1200" dirty="0">
                        <a:effectLst/>
                        <a:highlight>
                          <a:srgbClr val="F9F9FB"/>
                        </a:highlight>
                        <a:latin typeface="Calibri"/>
                      </a:endParaRPr>
                    </a:p>
                  </a:txBody>
                  <a:tcPr>
                    <a:lnL w="9525" cap="flat" cmpd="sng" algn="ctr">
                      <a:solidFill>
                        <a:srgbClr val="E0E0E0"/>
                      </a:solidFill>
                      <a:prstDash val="solid"/>
                      <a:round/>
                      <a:headEnd type="none" w="med" len="med"/>
                      <a:tailEnd type="none" w="med" len="med"/>
                    </a:lnL>
                    <a:lnR>
                      <a:noFill/>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extLst>
                  <a:ext uri="{0D108BD9-81ED-4DB2-BD59-A6C34878D82A}">
                    <a16:rowId xmlns:a16="http://schemas.microsoft.com/office/drawing/2014/main" val="2551192697"/>
                  </a:ext>
                </a:extLst>
              </a:tr>
              <a:tr h="190500">
                <a:tc gridSpan="5">
                  <a:txBody>
                    <a:bodyPr/>
                    <a:lstStyle/>
                    <a:p>
                      <a:pPr rtl="0" fontAlgn="base"/>
                      <a:r>
                        <a:rPr lang="en-US" sz="1200" dirty="0">
                          <a:solidFill>
                            <a:srgbClr val="010205"/>
                          </a:solidFill>
                          <a:effectLst/>
                          <a:highlight>
                            <a:srgbClr val="FFFFFF"/>
                          </a:highlight>
                          <a:latin typeface="Calibri"/>
                        </a:rPr>
                        <a:t>a. Predictors: (Constant), </a:t>
                      </a:r>
                      <a:r>
                        <a:rPr lang="en-US" sz="1200" u="none" strike="noStrike" dirty="0">
                          <a:effectLst/>
                          <a:highlight>
                            <a:srgbClr val="FFFFFF"/>
                          </a:highlight>
                        </a:rPr>
                        <a:t>Calling and Purpose, Community Engagement, Help-Seeking Behaviors, Military Calling, Quality of Life Score, Public Service Motivation and Wellness</a:t>
                      </a:r>
                      <a:endParaRPr lang="en-US" sz="1200" dirty="0">
                        <a:effectLst/>
                        <a:highlight>
                          <a:srgbClr val="FFFFFF"/>
                        </a:highlight>
                        <a:latin typeface="Calibri"/>
                      </a:endParaRPr>
                    </a:p>
                  </a:txBody>
                  <a:tcPr>
                    <a:lnL>
                      <a:noFill/>
                    </a:lnL>
                    <a:lnR>
                      <a:noFill/>
                    </a:lnR>
                    <a:lnT w="9525" cap="flat" cmpd="sng" algn="ctr">
                      <a:solidFill>
                        <a:srgbClr val="152935"/>
                      </a:solidFill>
                      <a:prstDash val="solid"/>
                      <a:round/>
                      <a:headEnd type="none" w="med" len="med"/>
                      <a:tailEnd type="none" w="med" len="med"/>
                    </a:lnT>
                    <a:lnB>
                      <a:noFill/>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83372698"/>
                  </a:ext>
                </a:extLst>
              </a:tr>
            </a:tbl>
          </a:graphicData>
        </a:graphic>
      </p:graphicFrame>
    </p:spTree>
    <p:extLst>
      <p:ext uri="{BB962C8B-B14F-4D97-AF65-F5344CB8AC3E}">
        <p14:creationId xmlns:p14="http://schemas.microsoft.com/office/powerpoint/2010/main" val="1480921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7DC071-78CF-9639-9DC6-D7EED7E6BFEA}"/>
              </a:ext>
            </a:extLst>
          </p:cNvPr>
          <p:cNvSpPr txBox="1"/>
          <p:nvPr/>
        </p:nvSpPr>
        <p:spPr>
          <a:xfrm>
            <a:off x="0" y="-32219"/>
            <a:ext cx="12192000" cy="1200329"/>
          </a:xfrm>
          <a:prstGeom prst="rect">
            <a:avLst/>
          </a:prstGeom>
          <a:solidFill>
            <a:srgbClr val="FF8300"/>
          </a:solidFill>
        </p:spPr>
        <p:txBody>
          <a:bodyPr wrap="square" lIns="91440" tIns="45720" rIns="91440" bIns="45720" rtlCol="0" anchor="t">
            <a:spAutoFit/>
          </a:bodyPr>
          <a:lstStyle/>
          <a:p>
            <a:pPr algn="ctr"/>
            <a:r>
              <a:rPr lang="en-US" sz="2400" b="1" dirty="0">
                <a:ea typeface="+mn-lt"/>
                <a:cs typeface="+mn-lt"/>
              </a:rPr>
              <a:t>MULITPLE LINEAR REGRESSION </a:t>
            </a:r>
            <a:endParaRPr lang="en-US" sz="2400" dirty="0">
              <a:ea typeface="+mn-lt"/>
              <a:cs typeface="+mn-lt"/>
            </a:endParaRPr>
          </a:p>
          <a:p>
            <a:pPr algn="ctr"/>
            <a:r>
              <a:rPr lang="en-US" sz="2400" b="1" dirty="0">
                <a:ea typeface="+mn-lt"/>
                <a:cs typeface="+mn-lt"/>
              </a:rPr>
              <a:t>Regression Analysis for Model 1</a:t>
            </a:r>
          </a:p>
          <a:p>
            <a:pPr algn="ctr"/>
            <a:r>
              <a:rPr lang="en-US" sz="2400" b="1" dirty="0">
                <a:ea typeface="Calibri" panose="020F0502020204030204"/>
                <a:cs typeface="Calibri" panose="020F0502020204030204"/>
              </a:rPr>
              <a:t>Regression Equation with Legend</a:t>
            </a:r>
            <a:endParaRPr lang="en-US" dirty="0"/>
          </a:p>
        </p:txBody>
      </p:sp>
      <p:graphicFrame>
        <p:nvGraphicFramePr>
          <p:cNvPr id="10" name="Table 9">
            <a:extLst>
              <a:ext uri="{FF2B5EF4-FFF2-40B4-BE49-F238E27FC236}">
                <a16:creationId xmlns:a16="http://schemas.microsoft.com/office/drawing/2014/main" id="{1209C35E-86CF-5DE8-CF4A-14EC1D0AC91C}"/>
              </a:ext>
            </a:extLst>
          </p:cNvPr>
          <p:cNvGraphicFramePr>
            <a:graphicFrameLocks noGrp="1"/>
          </p:cNvGraphicFramePr>
          <p:nvPr>
            <p:extLst>
              <p:ext uri="{D42A27DB-BD31-4B8C-83A1-F6EECF244321}">
                <p14:modId xmlns:p14="http://schemas.microsoft.com/office/powerpoint/2010/main" val="1789697691"/>
              </p:ext>
            </p:extLst>
          </p:nvPr>
        </p:nvGraphicFramePr>
        <p:xfrm>
          <a:off x="118154" y="1307389"/>
          <a:ext cx="11842198" cy="6339646"/>
        </p:xfrm>
        <a:graphic>
          <a:graphicData uri="http://schemas.openxmlformats.org/drawingml/2006/table">
            <a:tbl>
              <a:tblPr>
                <a:tableStyleId>{5C22544A-7EE6-4342-B048-85BDC9FD1C3A}</a:tableStyleId>
              </a:tblPr>
              <a:tblGrid>
                <a:gridCol w="11842198">
                  <a:extLst>
                    <a:ext uri="{9D8B030D-6E8A-4147-A177-3AD203B41FA5}">
                      <a16:colId xmlns:a16="http://schemas.microsoft.com/office/drawing/2014/main" val="2534475310"/>
                    </a:ext>
                  </a:extLst>
                </a:gridCol>
              </a:tblGrid>
              <a:tr h="853246">
                <a:tc>
                  <a:txBody>
                    <a:bodyPr/>
                    <a:lstStyle/>
                    <a:p>
                      <a:pPr lvl="0" algn="l">
                        <a:lnSpc>
                          <a:spcPct val="100000"/>
                        </a:lnSpc>
                        <a:spcBef>
                          <a:spcPts val="0"/>
                        </a:spcBef>
                        <a:spcAft>
                          <a:spcPts val="0"/>
                        </a:spcAft>
                        <a:buNone/>
                      </a:pPr>
                      <a:r>
                        <a:rPr lang="en-US" sz="2400" b="1" i="0" u="none" strike="noStrike" noProof="0" dirty="0">
                          <a:solidFill>
                            <a:srgbClr val="000000"/>
                          </a:solidFill>
                          <a:effectLst/>
                          <a:latin typeface="Calibri"/>
                        </a:rPr>
                        <a:t>Equation:</a:t>
                      </a:r>
                      <a:r>
                        <a:rPr lang="en-US" sz="2400" b="0" i="0" u="none" strike="noStrike" noProof="0" dirty="0">
                          <a:solidFill>
                            <a:srgbClr val="000000"/>
                          </a:solidFill>
                          <a:effectLst/>
                          <a:latin typeface="Calibri"/>
                        </a:rPr>
                        <a:t> </a:t>
                      </a:r>
                    </a:p>
                    <a:p>
                      <a:pPr lvl="0" algn="l">
                        <a:lnSpc>
                          <a:spcPct val="100000"/>
                        </a:lnSpc>
                        <a:spcBef>
                          <a:spcPts val="0"/>
                        </a:spcBef>
                        <a:spcAft>
                          <a:spcPts val="0"/>
                        </a:spcAft>
                        <a:buNone/>
                      </a:pPr>
                      <a:r>
                        <a:rPr lang="en-US" sz="2400" b="1" i="0" u="none" strike="noStrike" noProof="0" dirty="0">
                          <a:solidFill>
                            <a:srgbClr val="000000"/>
                          </a:solidFill>
                          <a:effectLst/>
                          <a:latin typeface="Calibri"/>
                        </a:rPr>
                        <a:t>Y = 2.999 + 0.020*X</a:t>
                      </a:r>
                      <a:r>
                        <a:rPr lang="en-US" sz="2400" b="1" i="0" u="none" strike="noStrike" baseline="-25000" noProof="0" dirty="0">
                          <a:solidFill>
                            <a:srgbClr val="000000"/>
                          </a:solidFill>
                          <a:effectLst/>
                          <a:latin typeface="Calibri"/>
                        </a:rPr>
                        <a:t>P1</a:t>
                      </a:r>
                      <a:r>
                        <a:rPr lang="en-US" sz="2400" b="1" i="0" u="none" strike="noStrike" noProof="0" dirty="0">
                          <a:solidFill>
                            <a:srgbClr val="000000"/>
                          </a:solidFill>
                          <a:effectLst/>
                          <a:latin typeface="Calibri"/>
                        </a:rPr>
                        <a:t> + 0.001*X</a:t>
                      </a:r>
                      <a:r>
                        <a:rPr lang="en-US" sz="2400" b="1" i="0" u="none" strike="noStrike" baseline="-25000" noProof="0" dirty="0">
                          <a:solidFill>
                            <a:srgbClr val="000000"/>
                          </a:solidFill>
                          <a:effectLst/>
                          <a:latin typeface="Calibri"/>
                        </a:rPr>
                        <a:t>P2</a:t>
                      </a:r>
                      <a:r>
                        <a:rPr lang="en-US" sz="2400" b="1" i="0" u="none" strike="noStrike" noProof="0" dirty="0">
                          <a:solidFill>
                            <a:srgbClr val="000000"/>
                          </a:solidFill>
                          <a:effectLst/>
                          <a:latin typeface="Calibri"/>
                        </a:rPr>
                        <a:t> + 0.031*X</a:t>
                      </a:r>
                      <a:r>
                        <a:rPr lang="en-US" sz="2400" b="1" i="0" u="none" strike="noStrike" baseline="-25000" noProof="0" dirty="0">
                          <a:solidFill>
                            <a:srgbClr val="000000"/>
                          </a:solidFill>
                          <a:effectLst/>
                          <a:latin typeface="Calibri"/>
                        </a:rPr>
                        <a:t>P3</a:t>
                      </a:r>
                      <a:r>
                        <a:rPr lang="en-US" sz="2400" b="1" i="0" u="none" strike="noStrike" noProof="0" dirty="0">
                          <a:solidFill>
                            <a:srgbClr val="000000"/>
                          </a:solidFill>
                          <a:effectLst/>
                          <a:latin typeface="Calibri"/>
                        </a:rPr>
                        <a:t> -0.020*X</a:t>
                      </a:r>
                      <a:r>
                        <a:rPr lang="en-US" sz="2400" b="1" i="0" u="none" strike="noStrike" baseline="-25000" noProof="0" dirty="0">
                          <a:solidFill>
                            <a:srgbClr val="000000"/>
                          </a:solidFill>
                          <a:effectLst/>
                          <a:latin typeface="Calibri"/>
                        </a:rPr>
                        <a:t>P4</a:t>
                      </a:r>
                      <a:r>
                        <a:rPr lang="en-US" sz="2400" b="1" i="0" u="none" strike="noStrike" baseline="0" noProof="0" dirty="0">
                          <a:solidFill>
                            <a:srgbClr val="000000"/>
                          </a:solidFill>
                          <a:effectLst/>
                          <a:latin typeface="Calibri"/>
                        </a:rPr>
                        <a:t> – 0.013*X</a:t>
                      </a:r>
                      <a:r>
                        <a:rPr lang="en-US" sz="2400" b="1" i="0" u="none" strike="noStrike" baseline="-25000" noProof="0" dirty="0">
                          <a:solidFill>
                            <a:srgbClr val="000000"/>
                          </a:solidFill>
                          <a:effectLst/>
                          <a:latin typeface="Calibri"/>
                        </a:rPr>
                        <a:t>P5 </a:t>
                      </a:r>
                      <a:r>
                        <a:rPr lang="en-US" sz="2400" b="1" i="0" u="none" strike="noStrike" baseline="0" noProof="0" dirty="0">
                          <a:solidFill>
                            <a:srgbClr val="000000"/>
                          </a:solidFill>
                          <a:effectLst/>
                          <a:latin typeface="Calibri"/>
                        </a:rPr>
                        <a:t>+ 0.021*X</a:t>
                      </a:r>
                      <a:r>
                        <a:rPr lang="en-US" sz="2400" b="1" i="0" u="none" strike="noStrike" baseline="-25000" noProof="0" dirty="0">
                          <a:solidFill>
                            <a:srgbClr val="000000"/>
                          </a:solidFill>
                          <a:effectLst/>
                          <a:latin typeface="Calibri"/>
                        </a:rPr>
                        <a:t>P6</a:t>
                      </a:r>
                      <a:r>
                        <a:rPr lang="en-US" sz="2400" b="1" i="0" u="none" strike="noStrike" baseline="0" noProof="0" dirty="0">
                          <a:solidFill>
                            <a:srgbClr val="000000"/>
                          </a:solidFill>
                          <a:effectLst/>
                          <a:latin typeface="Calibri"/>
                        </a:rPr>
                        <a:t> – 0.0159*X</a:t>
                      </a:r>
                      <a:r>
                        <a:rPr lang="en-US" sz="2400" b="1" i="0" u="none" strike="noStrike" baseline="-25000" noProof="0" dirty="0">
                          <a:solidFill>
                            <a:srgbClr val="000000"/>
                          </a:solidFill>
                          <a:effectLst/>
                          <a:latin typeface="Calibri"/>
                        </a:rPr>
                        <a:t>P7 </a:t>
                      </a:r>
                      <a:r>
                        <a:rPr lang="en-US" sz="2400" b="1" i="0" u="none" strike="noStrike" noProof="0" dirty="0">
                          <a:solidFill>
                            <a:srgbClr val="000000"/>
                          </a:solidFill>
                          <a:effectLst/>
                          <a:latin typeface="Calibri"/>
                        </a:rPr>
                        <a:t>+ e</a:t>
                      </a:r>
                      <a:endParaRPr lang="en-US" sz="2400" b="0" i="0" u="none" strike="noStrike" noProof="0" dirty="0">
                        <a:solidFill>
                          <a:srgbClr val="000000"/>
                        </a:solidFill>
                        <a:effectLst/>
                        <a:latin typeface="Calibri"/>
                      </a:endParaRPr>
                    </a:p>
                    <a:p>
                      <a:pPr lvl="0" algn="l">
                        <a:lnSpc>
                          <a:spcPct val="100000"/>
                        </a:lnSpc>
                        <a:spcBef>
                          <a:spcPts val="0"/>
                        </a:spcBef>
                        <a:spcAft>
                          <a:spcPts val="0"/>
                        </a:spcAft>
                        <a:buNone/>
                      </a:pPr>
                      <a:endParaRPr lang="en-US" sz="2400" b="1" i="0" u="none" strike="noStrike" noProof="0" dirty="0">
                        <a:solidFill>
                          <a:srgbClr val="000000"/>
                        </a:solidFill>
                        <a:effectLst/>
                        <a:latin typeface="Calibri"/>
                      </a:endParaRPr>
                    </a:p>
                    <a:p>
                      <a:pPr lvl="0" algn="l">
                        <a:lnSpc>
                          <a:spcPct val="100000"/>
                        </a:lnSpc>
                        <a:spcBef>
                          <a:spcPts val="0"/>
                        </a:spcBef>
                        <a:spcAft>
                          <a:spcPts val="0"/>
                        </a:spcAft>
                        <a:buNone/>
                      </a:pPr>
                      <a:r>
                        <a:rPr lang="en-US" sz="2400" b="1" i="0" u="none" strike="noStrike" noProof="0" dirty="0">
                          <a:solidFill>
                            <a:srgbClr val="000000"/>
                          </a:solidFill>
                          <a:effectLst/>
                          <a:latin typeface="Calibri"/>
                        </a:rPr>
                        <a:t>Legend: </a:t>
                      </a:r>
                      <a:endParaRPr lang="en-US" sz="2400" b="0" i="0" u="none" strike="noStrike" noProof="0" dirty="0">
                        <a:solidFill>
                          <a:srgbClr val="000000"/>
                        </a:solidFill>
                        <a:effectLst/>
                        <a:latin typeface="Calibri"/>
                      </a:endParaRPr>
                    </a:p>
                    <a:p>
                      <a:pPr lvl="0" algn="l">
                        <a:lnSpc>
                          <a:spcPct val="100000"/>
                        </a:lnSpc>
                        <a:spcBef>
                          <a:spcPts val="0"/>
                        </a:spcBef>
                        <a:spcAft>
                          <a:spcPts val="0"/>
                        </a:spcAft>
                        <a:buNone/>
                      </a:pPr>
                      <a:r>
                        <a:rPr lang="en-US" sz="2400" b="1" i="0" u="none" strike="noStrike" noProof="0" dirty="0">
                          <a:solidFill>
                            <a:srgbClr val="000000"/>
                          </a:solidFill>
                          <a:effectLst/>
                          <a:latin typeface="Calibri"/>
                        </a:rPr>
                        <a:t>Y </a:t>
                      </a:r>
                      <a:r>
                        <a:rPr lang="en-US" sz="2400" b="0" i="0" u="none" strike="noStrike" noProof="0" dirty="0">
                          <a:solidFill>
                            <a:srgbClr val="000000"/>
                          </a:solidFill>
                          <a:effectLst/>
                          <a:latin typeface="Calibri"/>
                        </a:rPr>
                        <a:t>=    Alcohol and Drug Abuse Risk</a:t>
                      </a:r>
                    </a:p>
                    <a:p>
                      <a:pPr lvl="0" algn="l">
                        <a:lnSpc>
                          <a:spcPct val="100000"/>
                        </a:lnSpc>
                        <a:spcBef>
                          <a:spcPts val="0"/>
                        </a:spcBef>
                        <a:spcAft>
                          <a:spcPts val="0"/>
                        </a:spcAft>
                        <a:buNone/>
                      </a:pPr>
                      <a:r>
                        <a:rPr lang="en-US" sz="2400" b="1" i="0" u="none" strike="noStrike" noProof="0" dirty="0">
                          <a:solidFill>
                            <a:srgbClr val="000000"/>
                          </a:solidFill>
                          <a:effectLst/>
                          <a:latin typeface="Calibri"/>
                        </a:rPr>
                        <a:t>X</a:t>
                      </a:r>
                      <a:r>
                        <a:rPr lang="en-US" sz="2400" b="1" i="0" u="none" strike="noStrike" baseline="-25000" noProof="0" dirty="0">
                          <a:solidFill>
                            <a:srgbClr val="000000"/>
                          </a:solidFill>
                          <a:effectLst/>
                          <a:latin typeface="Calibri"/>
                        </a:rPr>
                        <a:t>P1</a:t>
                      </a:r>
                      <a:r>
                        <a:rPr lang="en-US" sz="2400" b="0" i="0" u="none" strike="noStrike" baseline="-25000" noProof="0" dirty="0">
                          <a:solidFill>
                            <a:srgbClr val="000000"/>
                          </a:solidFill>
                          <a:effectLst/>
                          <a:latin typeface="Calibri"/>
                        </a:rPr>
                        <a:t> </a:t>
                      </a:r>
                      <a:r>
                        <a:rPr lang="en-US" sz="2400" b="0" i="0" u="none" strike="noStrike" noProof="0" dirty="0">
                          <a:solidFill>
                            <a:srgbClr val="000000"/>
                          </a:solidFill>
                          <a:effectLst/>
                          <a:latin typeface="Calibri"/>
                        </a:rPr>
                        <a:t>= Calling and Purpose</a:t>
                      </a:r>
                    </a:p>
                    <a:p>
                      <a:pPr lvl="0" algn="l">
                        <a:lnSpc>
                          <a:spcPct val="100000"/>
                        </a:lnSpc>
                        <a:spcBef>
                          <a:spcPts val="0"/>
                        </a:spcBef>
                        <a:spcAft>
                          <a:spcPts val="0"/>
                        </a:spcAft>
                        <a:buNone/>
                      </a:pPr>
                      <a:r>
                        <a:rPr lang="en-US" sz="2400" b="1" i="0" u="none" strike="noStrike" noProof="0" dirty="0">
                          <a:solidFill>
                            <a:srgbClr val="000000"/>
                          </a:solidFill>
                          <a:effectLst/>
                          <a:latin typeface="Calibri"/>
                        </a:rPr>
                        <a:t>X</a:t>
                      </a:r>
                      <a:r>
                        <a:rPr lang="en-US" sz="2400" b="1" i="0" u="none" strike="noStrike" baseline="-25000" noProof="0" dirty="0">
                          <a:solidFill>
                            <a:srgbClr val="000000"/>
                          </a:solidFill>
                          <a:effectLst/>
                          <a:latin typeface="Calibri"/>
                        </a:rPr>
                        <a:t>P2</a:t>
                      </a:r>
                      <a:r>
                        <a:rPr lang="en-US" sz="2400" b="0" i="0" u="none" strike="noStrike" noProof="0" dirty="0">
                          <a:solidFill>
                            <a:srgbClr val="000000"/>
                          </a:solidFill>
                          <a:effectLst/>
                          <a:latin typeface="Calibri"/>
                        </a:rPr>
                        <a:t> = Community Engagement</a:t>
                      </a:r>
                    </a:p>
                    <a:p>
                      <a:pPr lvl="0" algn="l">
                        <a:lnSpc>
                          <a:spcPct val="100000"/>
                        </a:lnSpc>
                        <a:spcBef>
                          <a:spcPts val="0"/>
                        </a:spcBef>
                        <a:spcAft>
                          <a:spcPts val="0"/>
                        </a:spcAft>
                        <a:buNone/>
                      </a:pPr>
                      <a:r>
                        <a:rPr lang="en-US" sz="2400" b="1" i="0" u="none" strike="noStrike" noProof="0" dirty="0">
                          <a:solidFill>
                            <a:srgbClr val="000000"/>
                          </a:solidFill>
                          <a:effectLst/>
                          <a:latin typeface="Calibri"/>
                        </a:rPr>
                        <a:t>X</a:t>
                      </a:r>
                      <a:r>
                        <a:rPr lang="en-US" sz="2400" b="1" i="0" u="none" strike="noStrike" baseline="-25000" noProof="0" dirty="0">
                          <a:solidFill>
                            <a:srgbClr val="000000"/>
                          </a:solidFill>
                          <a:effectLst/>
                          <a:latin typeface="Calibri"/>
                        </a:rPr>
                        <a:t>P3</a:t>
                      </a:r>
                      <a:r>
                        <a:rPr lang="en-US" sz="2400" b="0" i="0" u="none" strike="noStrike" baseline="-25000" noProof="0" dirty="0">
                          <a:solidFill>
                            <a:srgbClr val="000000"/>
                          </a:solidFill>
                          <a:effectLst/>
                          <a:latin typeface="Calibri"/>
                        </a:rPr>
                        <a:t> </a:t>
                      </a:r>
                      <a:r>
                        <a:rPr lang="en-US" sz="2400" b="0" i="0" u="none" strike="noStrike" noProof="0" dirty="0">
                          <a:solidFill>
                            <a:srgbClr val="000000"/>
                          </a:solidFill>
                          <a:effectLst/>
                          <a:latin typeface="Calibri"/>
                        </a:rPr>
                        <a:t>=  Help-Seeking Behavior</a:t>
                      </a:r>
                    </a:p>
                    <a:p>
                      <a:pPr lvl="0" algn="l">
                        <a:lnSpc>
                          <a:spcPct val="100000"/>
                        </a:lnSpc>
                        <a:spcBef>
                          <a:spcPts val="0"/>
                        </a:spcBef>
                        <a:spcAft>
                          <a:spcPts val="0"/>
                        </a:spcAft>
                        <a:buNone/>
                      </a:pPr>
                      <a:r>
                        <a:rPr lang="en-US" sz="2400" b="1" i="0" u="none" strike="noStrike" noProof="0" dirty="0">
                          <a:solidFill>
                            <a:srgbClr val="000000"/>
                          </a:solidFill>
                          <a:effectLst/>
                          <a:latin typeface="Calibri"/>
                        </a:rPr>
                        <a:t>X</a:t>
                      </a:r>
                      <a:r>
                        <a:rPr lang="en-US" sz="2400" b="1" i="0" u="none" strike="noStrike" baseline="-25000" noProof="0" dirty="0">
                          <a:solidFill>
                            <a:srgbClr val="000000"/>
                          </a:solidFill>
                          <a:effectLst/>
                          <a:latin typeface="Calibri"/>
                        </a:rPr>
                        <a:t>P4 </a:t>
                      </a:r>
                      <a:r>
                        <a:rPr lang="en-US" sz="2400" b="0" i="0" u="none" strike="noStrike" baseline="0" noProof="0" dirty="0">
                          <a:solidFill>
                            <a:srgbClr val="000000"/>
                          </a:solidFill>
                          <a:effectLst/>
                          <a:latin typeface="Calibri"/>
                        </a:rPr>
                        <a:t>= Military Calling</a:t>
                      </a:r>
                      <a:endParaRPr lang="en-US" sz="2400" b="1" i="0" u="none" strike="noStrike" baseline="0" noProof="0" dirty="0">
                        <a:solidFill>
                          <a:srgbClr val="000000"/>
                        </a:solidFill>
                        <a:effectLst/>
                        <a:latin typeface="Calibri"/>
                      </a:endParaRPr>
                    </a:p>
                    <a:p>
                      <a:pPr lvl="0" algn="l">
                        <a:lnSpc>
                          <a:spcPct val="100000"/>
                        </a:lnSpc>
                        <a:spcBef>
                          <a:spcPts val="0"/>
                        </a:spcBef>
                        <a:spcAft>
                          <a:spcPts val="0"/>
                        </a:spcAft>
                        <a:buNone/>
                      </a:pPr>
                      <a:r>
                        <a:rPr lang="en-US" sz="2400" b="1" i="0" u="none" strike="noStrike" baseline="0" noProof="0" dirty="0">
                          <a:solidFill>
                            <a:srgbClr val="000000"/>
                          </a:solidFill>
                          <a:effectLst/>
                          <a:latin typeface="Calibri"/>
                        </a:rPr>
                        <a:t>X</a:t>
                      </a:r>
                      <a:r>
                        <a:rPr lang="en-US" sz="2400" b="1" i="0" u="none" strike="noStrike" baseline="-25000" noProof="0" dirty="0">
                          <a:solidFill>
                            <a:srgbClr val="000000"/>
                          </a:solidFill>
                          <a:effectLst/>
                          <a:latin typeface="Calibri"/>
                        </a:rPr>
                        <a:t>P5 </a:t>
                      </a:r>
                      <a:r>
                        <a:rPr lang="en-US" sz="2400" b="0" i="0" u="none" strike="noStrike" baseline="0" noProof="0" dirty="0">
                          <a:solidFill>
                            <a:srgbClr val="000000"/>
                          </a:solidFill>
                          <a:effectLst/>
                          <a:latin typeface="Calibri"/>
                        </a:rPr>
                        <a:t> = Quality of Life</a:t>
                      </a:r>
                      <a:endParaRPr lang="en-US" sz="2400" b="1" i="0" u="none" strike="noStrike" baseline="0" noProof="0" dirty="0">
                        <a:solidFill>
                          <a:srgbClr val="000000"/>
                        </a:solidFill>
                        <a:effectLst/>
                        <a:latin typeface="Calibri"/>
                      </a:endParaRPr>
                    </a:p>
                    <a:p>
                      <a:pPr lvl="0" algn="l">
                        <a:lnSpc>
                          <a:spcPct val="100000"/>
                        </a:lnSpc>
                        <a:spcBef>
                          <a:spcPts val="0"/>
                        </a:spcBef>
                        <a:spcAft>
                          <a:spcPts val="0"/>
                        </a:spcAft>
                        <a:buNone/>
                      </a:pPr>
                      <a:r>
                        <a:rPr lang="en-US" sz="2400" b="1" i="0" u="none" strike="noStrike" baseline="0" noProof="0" dirty="0">
                          <a:solidFill>
                            <a:srgbClr val="000000"/>
                          </a:solidFill>
                          <a:effectLst/>
                          <a:latin typeface="Calibri"/>
                        </a:rPr>
                        <a:t>X</a:t>
                      </a:r>
                      <a:r>
                        <a:rPr lang="en-US" sz="2400" b="1" i="0" u="none" strike="noStrike" baseline="-25000" noProof="0" dirty="0">
                          <a:solidFill>
                            <a:srgbClr val="000000"/>
                          </a:solidFill>
                          <a:effectLst/>
                          <a:latin typeface="Calibri"/>
                        </a:rPr>
                        <a:t>P6 </a:t>
                      </a:r>
                      <a:r>
                        <a:rPr lang="en-US" sz="2400" b="0" i="0" u="none" strike="noStrike" baseline="0" noProof="0" dirty="0">
                          <a:solidFill>
                            <a:srgbClr val="000000"/>
                          </a:solidFill>
                          <a:effectLst/>
                          <a:latin typeface="Calibri"/>
                        </a:rPr>
                        <a:t> = Public Service Motivation</a:t>
                      </a:r>
                      <a:endParaRPr lang="en-US" sz="2400" b="1" i="0" u="none" strike="noStrike" baseline="0" noProof="0" dirty="0">
                        <a:solidFill>
                          <a:srgbClr val="000000"/>
                        </a:solidFill>
                        <a:effectLst/>
                        <a:latin typeface="Calibri"/>
                      </a:endParaRPr>
                    </a:p>
                    <a:p>
                      <a:pPr lvl="0" algn="l">
                        <a:lnSpc>
                          <a:spcPct val="100000"/>
                        </a:lnSpc>
                        <a:spcBef>
                          <a:spcPts val="0"/>
                        </a:spcBef>
                        <a:spcAft>
                          <a:spcPts val="0"/>
                        </a:spcAft>
                        <a:buNone/>
                      </a:pPr>
                      <a:r>
                        <a:rPr lang="en-US" sz="2400" b="1" i="0" u="none" strike="noStrike" baseline="0" noProof="0" dirty="0">
                          <a:solidFill>
                            <a:srgbClr val="000000"/>
                          </a:solidFill>
                          <a:effectLst/>
                          <a:latin typeface="Calibri"/>
                        </a:rPr>
                        <a:t>X</a:t>
                      </a:r>
                      <a:r>
                        <a:rPr lang="en-US" sz="2400" b="1" i="0" u="none" strike="noStrike" baseline="-25000" noProof="0" dirty="0">
                          <a:solidFill>
                            <a:srgbClr val="000000"/>
                          </a:solidFill>
                          <a:effectLst/>
                          <a:latin typeface="Calibri"/>
                        </a:rPr>
                        <a:t>P7 </a:t>
                      </a:r>
                      <a:r>
                        <a:rPr lang="en-US" sz="2400" b="0" i="0" u="none" strike="noStrike" baseline="0" noProof="0" dirty="0">
                          <a:solidFill>
                            <a:srgbClr val="000000"/>
                          </a:solidFill>
                          <a:effectLst/>
                          <a:latin typeface="Calibri"/>
                        </a:rPr>
                        <a:t>= Overall Wellness</a:t>
                      </a:r>
                      <a:endParaRPr lang="en-US" sz="2400" b="1" i="0" u="none" strike="noStrike" noProof="0" dirty="0">
                        <a:solidFill>
                          <a:srgbClr val="000000"/>
                        </a:solidFill>
                        <a:effectLst/>
                        <a:latin typeface="Calibri"/>
                      </a:endParaRPr>
                    </a:p>
                    <a:p>
                      <a:pPr lvl="0" algn="l">
                        <a:lnSpc>
                          <a:spcPct val="100000"/>
                        </a:lnSpc>
                        <a:spcBef>
                          <a:spcPts val="0"/>
                        </a:spcBef>
                        <a:spcAft>
                          <a:spcPts val="0"/>
                        </a:spcAft>
                        <a:buNone/>
                      </a:pPr>
                      <a:endParaRPr lang="en-US" sz="2400" b="1" i="0" u="none" strike="noStrike" noProof="0" dirty="0">
                        <a:solidFill>
                          <a:srgbClr val="000000"/>
                        </a:solidFill>
                        <a:effectLst/>
                        <a:latin typeface="Calibri"/>
                      </a:endParaRPr>
                    </a:p>
                    <a:p>
                      <a:pPr lvl="0" algn="l">
                        <a:lnSpc>
                          <a:spcPct val="100000"/>
                        </a:lnSpc>
                        <a:spcBef>
                          <a:spcPts val="0"/>
                        </a:spcBef>
                        <a:spcAft>
                          <a:spcPts val="0"/>
                        </a:spcAft>
                        <a:buNone/>
                      </a:pPr>
                      <a:r>
                        <a:rPr lang="en-US" sz="2400" b="1" i="0" u="none" strike="noStrike" noProof="0" dirty="0">
                          <a:solidFill>
                            <a:srgbClr val="000000"/>
                          </a:solidFill>
                          <a:effectLst/>
                          <a:latin typeface="Calibri"/>
                        </a:rPr>
                        <a:t>e </a:t>
                      </a:r>
                      <a:r>
                        <a:rPr lang="en-US" sz="2400" b="0" i="0" u="none" strike="noStrike" noProof="0" dirty="0">
                          <a:solidFill>
                            <a:srgbClr val="000000"/>
                          </a:solidFill>
                          <a:effectLst/>
                          <a:latin typeface="Calibri"/>
                        </a:rPr>
                        <a:t>= error term</a:t>
                      </a:r>
                    </a:p>
                  </a:txBody>
                  <a:tcPr marL="114300" marR="114300" marT="0" marB="0">
                    <a:solidFill>
                      <a:schemeClr val="bg1"/>
                    </a:solidFill>
                  </a:tcPr>
                </a:tc>
                <a:extLst>
                  <a:ext uri="{0D108BD9-81ED-4DB2-BD59-A6C34878D82A}">
                    <a16:rowId xmlns:a16="http://schemas.microsoft.com/office/drawing/2014/main" val="594791736"/>
                  </a:ext>
                </a:extLst>
              </a:tr>
              <a:tr h="853246">
                <a:tc>
                  <a:txBody>
                    <a:bodyPr/>
                    <a:lstStyle/>
                    <a:p>
                      <a:pPr lvl="0" algn="l">
                        <a:lnSpc>
                          <a:spcPct val="100000"/>
                        </a:lnSpc>
                        <a:spcBef>
                          <a:spcPts val="0"/>
                        </a:spcBef>
                        <a:spcAft>
                          <a:spcPts val="0"/>
                        </a:spcAft>
                        <a:buNone/>
                      </a:pPr>
                      <a:endParaRPr lang="en-US" sz="2400" b="0" i="0" u="none" strike="noStrike" noProof="0" dirty="0">
                        <a:solidFill>
                          <a:srgbClr val="000000"/>
                        </a:solidFill>
                        <a:effectLst/>
                        <a:latin typeface="Calibri"/>
                      </a:endParaRPr>
                    </a:p>
                  </a:txBody>
                  <a:tcPr marL="114300" marR="114300" marT="0" marB="0">
                    <a:solidFill>
                      <a:schemeClr val="bg1"/>
                    </a:solidFill>
                  </a:tcPr>
                </a:tc>
                <a:extLst>
                  <a:ext uri="{0D108BD9-81ED-4DB2-BD59-A6C34878D82A}">
                    <a16:rowId xmlns:a16="http://schemas.microsoft.com/office/drawing/2014/main" val="4241940015"/>
                  </a:ext>
                </a:extLst>
              </a:tr>
            </a:tbl>
          </a:graphicData>
        </a:graphic>
      </p:graphicFrame>
      <p:graphicFrame>
        <p:nvGraphicFramePr>
          <p:cNvPr id="5" name="Table 4">
            <a:extLst>
              <a:ext uri="{FF2B5EF4-FFF2-40B4-BE49-F238E27FC236}">
                <a16:creationId xmlns:a16="http://schemas.microsoft.com/office/drawing/2014/main" id="{C4F17020-476A-EFF8-F447-BF8984E986CC}"/>
              </a:ext>
            </a:extLst>
          </p:cNvPr>
          <p:cNvGraphicFramePr>
            <a:graphicFrameLocks noGrp="1"/>
          </p:cNvGraphicFramePr>
          <p:nvPr>
            <p:extLst>
              <p:ext uri="{D42A27DB-BD31-4B8C-83A1-F6EECF244321}">
                <p14:modId xmlns:p14="http://schemas.microsoft.com/office/powerpoint/2010/main" val="3848213724"/>
              </p:ext>
            </p:extLst>
          </p:nvPr>
        </p:nvGraphicFramePr>
        <p:xfrm>
          <a:off x="4609250" y="2268498"/>
          <a:ext cx="7070687" cy="4546350"/>
        </p:xfrm>
        <a:graphic>
          <a:graphicData uri="http://schemas.openxmlformats.org/drawingml/2006/table">
            <a:tbl>
              <a:tblPr bandRow="1">
                <a:tableStyleId>{5C22544A-7EE6-4342-B048-85BDC9FD1C3A}</a:tableStyleId>
              </a:tblPr>
              <a:tblGrid>
                <a:gridCol w="462315">
                  <a:extLst>
                    <a:ext uri="{9D8B030D-6E8A-4147-A177-3AD203B41FA5}">
                      <a16:colId xmlns:a16="http://schemas.microsoft.com/office/drawing/2014/main" val="1354534634"/>
                    </a:ext>
                  </a:extLst>
                </a:gridCol>
                <a:gridCol w="2798356">
                  <a:extLst>
                    <a:ext uri="{9D8B030D-6E8A-4147-A177-3AD203B41FA5}">
                      <a16:colId xmlns:a16="http://schemas.microsoft.com/office/drawing/2014/main" val="1726880733"/>
                    </a:ext>
                  </a:extLst>
                </a:gridCol>
                <a:gridCol w="930145">
                  <a:extLst>
                    <a:ext uri="{9D8B030D-6E8A-4147-A177-3AD203B41FA5}">
                      <a16:colId xmlns:a16="http://schemas.microsoft.com/office/drawing/2014/main" val="366248674"/>
                    </a:ext>
                  </a:extLst>
                </a:gridCol>
                <a:gridCol w="1252121">
                  <a:extLst>
                    <a:ext uri="{9D8B030D-6E8A-4147-A177-3AD203B41FA5}">
                      <a16:colId xmlns:a16="http://schemas.microsoft.com/office/drawing/2014/main" val="885487943"/>
                    </a:ext>
                  </a:extLst>
                </a:gridCol>
                <a:gridCol w="858594">
                  <a:extLst>
                    <a:ext uri="{9D8B030D-6E8A-4147-A177-3AD203B41FA5}">
                      <a16:colId xmlns:a16="http://schemas.microsoft.com/office/drawing/2014/main" val="3896799759"/>
                    </a:ext>
                  </a:extLst>
                </a:gridCol>
                <a:gridCol w="769156">
                  <a:extLst>
                    <a:ext uri="{9D8B030D-6E8A-4147-A177-3AD203B41FA5}">
                      <a16:colId xmlns:a16="http://schemas.microsoft.com/office/drawing/2014/main" val="3884646626"/>
                    </a:ext>
                  </a:extLst>
                </a:gridCol>
              </a:tblGrid>
              <a:tr h="377846">
                <a:tc gridSpan="6">
                  <a:txBody>
                    <a:bodyPr/>
                    <a:lstStyle/>
                    <a:p>
                      <a:pPr algn="ctr" rtl="0" fontAlgn="base"/>
                      <a:r>
                        <a:rPr lang="en-US" sz="1400" b="1" dirty="0">
                          <a:solidFill>
                            <a:srgbClr val="010205"/>
                          </a:solidFill>
                          <a:effectLst/>
                          <a:highlight>
                            <a:srgbClr val="FFFFFF"/>
                          </a:highlight>
                          <a:latin typeface="Calibri"/>
                        </a:rPr>
                        <a:t>Coefficients</a:t>
                      </a:r>
                      <a:r>
                        <a:rPr lang="en-US" sz="1400" b="1" baseline="30000" dirty="0">
                          <a:solidFill>
                            <a:srgbClr val="010205"/>
                          </a:solidFill>
                          <a:effectLst/>
                          <a:highlight>
                            <a:srgbClr val="FFFFFF"/>
                          </a:highlight>
                          <a:latin typeface="Calibri"/>
                        </a:rPr>
                        <a:t>a</a:t>
                      </a:r>
                      <a:r>
                        <a:rPr lang="en-US" sz="1400" dirty="0">
                          <a:solidFill>
                            <a:srgbClr val="010205"/>
                          </a:solidFill>
                          <a:effectLst/>
                          <a:highlight>
                            <a:srgbClr val="FFFFFF"/>
                          </a:highlight>
                          <a:latin typeface="Calibri"/>
                        </a:rPr>
                        <a:t> </a:t>
                      </a:r>
                      <a:endParaRPr lang="en-US" sz="1400" dirty="0">
                        <a:effectLst/>
                        <a:highlight>
                          <a:srgbClr val="FFFFFF"/>
                        </a:highlight>
                        <a:latin typeface="Calibri"/>
                      </a:endParaRPr>
                    </a:p>
                  </a:txBody>
                  <a:tcPr>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lnL>
                  </a:tcPr>
                </a:tc>
                <a:tc hMerge="1">
                  <a:txBody>
                    <a:bodyPr/>
                    <a:lstStyle/>
                    <a:p>
                      <a:endParaRPr lang="en-US"/>
                    </a:p>
                  </a:txBody>
                  <a:tcPr/>
                </a:tc>
                <a:extLst>
                  <a:ext uri="{0D108BD9-81ED-4DB2-BD59-A6C34878D82A}">
                    <a16:rowId xmlns:a16="http://schemas.microsoft.com/office/drawing/2014/main" val="2039145226"/>
                  </a:ext>
                </a:extLst>
              </a:tr>
              <a:tr h="403036">
                <a:tc rowSpan="2" gridSpan="2">
                  <a:txBody>
                    <a:bodyPr/>
                    <a:lstStyle/>
                    <a:p>
                      <a:pPr rtl="0" fontAlgn="base"/>
                      <a:r>
                        <a:rPr lang="en-US" sz="1400" dirty="0">
                          <a:solidFill>
                            <a:srgbClr val="264A60"/>
                          </a:solidFill>
                          <a:effectLst/>
                          <a:highlight>
                            <a:srgbClr val="FFFFFF"/>
                          </a:highlight>
                          <a:latin typeface="Calibri"/>
                        </a:rPr>
                        <a:t>Model </a:t>
                      </a:r>
                      <a:endParaRPr lang="en-US" sz="1400" dirty="0">
                        <a:effectLst/>
                        <a:highlight>
                          <a:srgbClr val="FFFFFF"/>
                        </a:highlight>
                        <a:latin typeface="Calibri"/>
                      </a:endParaRPr>
                    </a:p>
                  </a:txBody>
                  <a:tcPr>
                    <a:lnL>
                      <a:noFill/>
                    </a:lnL>
                    <a:lnR>
                      <a:noFill/>
                    </a:lnR>
                    <a:lnT>
                      <a:noFill/>
                    </a:lnT>
                    <a:lnB w="9525" cap="flat" cmpd="sng" algn="ctr">
                      <a:solidFill>
                        <a:srgbClr val="152935"/>
                      </a:solidFill>
                      <a:prstDash val="solid"/>
                      <a:round/>
                      <a:headEnd type="none" w="med" len="med"/>
                      <a:tailEnd type="none" w="med" len="med"/>
                    </a:lnB>
                    <a:solidFill>
                      <a:srgbClr val="FFFFFF"/>
                    </a:solidFill>
                  </a:tcPr>
                </a:tc>
                <a:tc rowSpan="2" hMerge="1">
                  <a:txBody>
                    <a:bodyPr/>
                    <a:lstStyle/>
                    <a:p>
                      <a:endParaRPr lang="en-US"/>
                    </a:p>
                  </a:txBody>
                  <a:tcPr/>
                </a:tc>
                <a:tc gridSpan="2">
                  <a:txBody>
                    <a:bodyPr/>
                    <a:lstStyle/>
                    <a:p>
                      <a:pPr algn="ctr" rtl="0" fontAlgn="base"/>
                      <a:r>
                        <a:rPr lang="en-US" sz="1400" dirty="0">
                          <a:solidFill>
                            <a:srgbClr val="264A60"/>
                          </a:solidFill>
                          <a:effectLst/>
                          <a:highlight>
                            <a:srgbClr val="FFFFFF"/>
                          </a:highlight>
                          <a:latin typeface="Calibri"/>
                        </a:rPr>
                        <a:t>  Coefficients </a:t>
                      </a:r>
                      <a:endParaRPr lang="en-US" sz="1400" dirty="0">
                        <a:effectLst/>
                        <a:highlight>
                          <a:srgbClr val="FFFFFF"/>
                        </a:highlight>
                        <a:latin typeface="Calibri"/>
                      </a:endParaRPr>
                    </a:p>
                  </a:txBody>
                  <a:tcPr>
                    <a:lnL>
                      <a:noFill/>
                    </a:lnL>
                    <a:lnR w="9525" cap="flat" cmpd="sng" algn="ctr">
                      <a:solidFill>
                        <a:srgbClr val="E0E0E0"/>
                      </a:solidFill>
                      <a:prstDash val="solid"/>
                      <a:round/>
                      <a:headEnd type="none" w="med" len="med"/>
                      <a:tailEnd type="none" w="med" len="med"/>
                    </a:lnR>
                    <a:lnT>
                      <a:noFill/>
                    </a:lnT>
                    <a:lnB>
                      <a:noFill/>
                    </a:lnB>
                    <a:solidFill>
                      <a:srgbClr val="FFFFFF"/>
                    </a:solidFill>
                  </a:tcPr>
                </a:tc>
                <a:tc hMerge="1">
                  <a:txBody>
                    <a:bodyPr/>
                    <a:lstStyle/>
                    <a:p>
                      <a:endParaRPr lang="en-US"/>
                    </a:p>
                  </a:txBody>
                  <a:tcPr/>
                </a:tc>
                <a:tc rowSpan="2">
                  <a:txBody>
                    <a:bodyPr/>
                    <a:lstStyle/>
                    <a:p>
                      <a:pPr algn="ctr" rtl="0" fontAlgn="base"/>
                      <a:r>
                        <a:rPr lang="en-US" sz="1400" dirty="0">
                          <a:solidFill>
                            <a:srgbClr val="264A60"/>
                          </a:solidFill>
                          <a:effectLst/>
                          <a:highlight>
                            <a:srgbClr val="FFFFFF"/>
                          </a:highlight>
                          <a:latin typeface="Calibri"/>
                        </a:rPr>
                        <a:t>t </a:t>
                      </a:r>
                      <a:endParaRPr lang="en-US" sz="1400">
                        <a:effectLst/>
                        <a:highlight>
                          <a:srgbClr val="FFFFFF"/>
                        </a:highlight>
                        <a:latin typeface="Calibri"/>
                      </a:endParaRP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B w="9525" cap="flat" cmpd="sng" algn="ctr">
                      <a:solidFill>
                        <a:srgbClr val="152935"/>
                      </a:solidFill>
                      <a:prstDash val="solid"/>
                      <a:round/>
                      <a:headEnd type="none" w="med" len="med"/>
                      <a:tailEnd type="none" w="med" len="med"/>
                    </a:lnB>
                    <a:solidFill>
                      <a:srgbClr val="FFFFFF"/>
                    </a:solidFill>
                  </a:tcPr>
                </a:tc>
                <a:tc rowSpan="2">
                  <a:txBody>
                    <a:bodyPr/>
                    <a:lstStyle/>
                    <a:p>
                      <a:pPr algn="ctr" rtl="0" fontAlgn="base"/>
                      <a:r>
                        <a:rPr lang="en-US" sz="1400" dirty="0">
                          <a:solidFill>
                            <a:srgbClr val="264A60"/>
                          </a:solidFill>
                          <a:effectLst/>
                          <a:highlight>
                            <a:srgbClr val="FFFFFF"/>
                          </a:highlight>
                          <a:latin typeface="Calibri"/>
                        </a:rPr>
                        <a:t>Sig. </a:t>
                      </a:r>
                      <a:endParaRPr lang="en-US" sz="1400">
                        <a:effectLst/>
                        <a:highlight>
                          <a:srgbClr val="FFFFFF"/>
                        </a:highlight>
                        <a:latin typeface="Calibri"/>
                      </a:endParaRPr>
                    </a:p>
                  </a:txBody>
                  <a:tcPr>
                    <a:lnL w="9525" cap="flat" cmpd="sng" algn="ctr">
                      <a:solidFill>
                        <a:srgbClr val="E0E0E0"/>
                      </a:solidFill>
                      <a:prstDash val="solid"/>
                      <a:round/>
                      <a:headEnd type="none" w="med" len="med"/>
                      <a:tailEnd type="none" w="med" len="med"/>
                    </a:lnL>
                    <a:lnR>
                      <a:noFill/>
                    </a:lnR>
                    <a:lnT>
                      <a:noFill/>
                    </a:lnT>
                    <a:lnB w="9525" cap="flat" cmpd="sng" algn="ctr">
                      <a:solidFill>
                        <a:srgbClr val="152935"/>
                      </a:solidFill>
                      <a:prstDash val="solid"/>
                      <a:round/>
                      <a:headEnd type="none" w="med" len="med"/>
                      <a:tailEnd type="none" w="med" len="med"/>
                    </a:lnB>
                    <a:solidFill>
                      <a:srgbClr val="FFFFFF"/>
                    </a:solidFill>
                  </a:tcPr>
                </a:tc>
                <a:extLst>
                  <a:ext uri="{0D108BD9-81ED-4DB2-BD59-A6C34878D82A}">
                    <a16:rowId xmlns:a16="http://schemas.microsoft.com/office/drawing/2014/main" val="132454900"/>
                  </a:ext>
                </a:extLst>
              </a:tr>
              <a:tr h="268690">
                <a:tc gridSpan="2" vMerge="1">
                  <a:txBody>
                    <a:bodyPr/>
                    <a:lstStyle/>
                    <a:p>
                      <a:endParaRPr lang="en-US"/>
                    </a:p>
                  </a:txBody>
                  <a:tcPr/>
                </a:tc>
                <a:tc hMerge="1" vMerge="1">
                  <a:txBody>
                    <a:bodyPr/>
                    <a:lstStyle/>
                    <a:p>
                      <a:endParaRPr lang="en-US"/>
                    </a:p>
                  </a:txBody>
                  <a:tcPr/>
                </a:tc>
                <a:tc>
                  <a:txBody>
                    <a:bodyPr/>
                    <a:lstStyle/>
                    <a:p>
                      <a:pPr algn="ctr" rtl="0" fontAlgn="base"/>
                      <a:r>
                        <a:rPr lang="en-US" sz="1400" dirty="0">
                          <a:solidFill>
                            <a:srgbClr val="264A60"/>
                          </a:solidFill>
                          <a:effectLst/>
                          <a:highlight>
                            <a:srgbClr val="FFFFFF"/>
                          </a:highlight>
                          <a:latin typeface="Calibri"/>
                        </a:rPr>
                        <a:t>B </a:t>
                      </a:r>
                      <a:endParaRPr lang="en-US" sz="1400">
                        <a:effectLst/>
                        <a:highlight>
                          <a:srgbClr val="FFFFFF"/>
                        </a:highlight>
                        <a:latin typeface="Calibri"/>
                      </a:endParaRPr>
                    </a:p>
                  </a:txBody>
                  <a:tcPr>
                    <a:lnL>
                      <a:noFill/>
                    </a:lnL>
                    <a:lnR w="9525" cap="flat" cmpd="sng" algn="ctr">
                      <a:solidFill>
                        <a:srgbClr val="E0E0E0"/>
                      </a:solidFill>
                      <a:prstDash val="solid"/>
                      <a:round/>
                      <a:headEnd type="none" w="med" len="med"/>
                      <a:tailEnd type="none" w="med" len="med"/>
                    </a:lnR>
                    <a:lnT>
                      <a:noFill/>
                    </a:lnT>
                    <a:lnB w="9525" cap="flat" cmpd="sng" algn="ctr">
                      <a:solidFill>
                        <a:srgbClr val="152935"/>
                      </a:solidFill>
                      <a:prstDash val="solid"/>
                      <a:round/>
                      <a:headEnd type="none" w="med" len="med"/>
                      <a:tailEnd type="none" w="med" len="med"/>
                    </a:lnB>
                    <a:solidFill>
                      <a:srgbClr val="FFFFFF"/>
                    </a:solidFill>
                  </a:tcPr>
                </a:tc>
                <a:tc>
                  <a:txBody>
                    <a:bodyPr/>
                    <a:lstStyle/>
                    <a:p>
                      <a:pPr algn="ctr" rtl="0" fontAlgn="base"/>
                      <a:r>
                        <a:rPr lang="en-US" sz="1400" dirty="0">
                          <a:solidFill>
                            <a:srgbClr val="264A60"/>
                          </a:solidFill>
                          <a:effectLst/>
                          <a:highlight>
                            <a:srgbClr val="FFFFFF"/>
                          </a:highlight>
                          <a:latin typeface="Calibri"/>
                        </a:rPr>
                        <a:t>Std. Error </a:t>
                      </a:r>
                      <a:endParaRPr lang="en-US" sz="1400" dirty="0">
                        <a:effectLst/>
                        <a:highlight>
                          <a:srgbClr val="FFFFFF"/>
                        </a:highlight>
                        <a:latin typeface="Calibri"/>
                      </a:endParaRP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a:noFill/>
                    </a:lnT>
                    <a:lnB w="9525" cap="flat" cmpd="sng" algn="ctr">
                      <a:solidFill>
                        <a:srgbClr val="152935"/>
                      </a:solidFill>
                      <a:prstDash val="solid"/>
                      <a:round/>
                      <a:headEnd type="none" w="med" len="med"/>
                      <a:tailEnd type="none" w="med" len="med"/>
                    </a:lnB>
                    <a:solidFill>
                      <a:srgbClr val="FFFFFF"/>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269861123"/>
                  </a:ext>
                </a:extLst>
              </a:tr>
              <a:tr h="403036">
                <a:tc rowSpan="4">
                  <a:txBody>
                    <a:bodyPr/>
                    <a:lstStyle/>
                    <a:p>
                      <a:pPr rtl="0" fontAlgn="base"/>
                      <a:r>
                        <a:rPr lang="en-US" sz="1400" dirty="0">
                          <a:solidFill>
                            <a:srgbClr val="264A60"/>
                          </a:solidFill>
                          <a:effectLst/>
                          <a:highlight>
                            <a:srgbClr val="E0E0E0"/>
                          </a:highlight>
                          <a:latin typeface="Calibri"/>
                        </a:rPr>
                        <a:t>1 </a:t>
                      </a:r>
                      <a:endParaRPr lang="en-US" sz="1400">
                        <a:effectLst/>
                        <a:highlight>
                          <a:srgbClr val="E0E0E0"/>
                        </a:highlight>
                        <a:latin typeface="Calibri"/>
                      </a:endParaRPr>
                    </a:p>
                  </a:txBody>
                  <a:tcPr>
                    <a:lnL>
                      <a:noFill/>
                    </a:lnL>
                    <a:lnR>
                      <a:noFill/>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rtl="0" fontAlgn="base"/>
                      <a:r>
                        <a:rPr lang="en-US" sz="1400" dirty="0">
                          <a:solidFill>
                            <a:srgbClr val="264A60"/>
                          </a:solidFill>
                          <a:effectLst/>
                          <a:highlight>
                            <a:srgbClr val="E0E0E0"/>
                          </a:highlight>
                          <a:latin typeface="Calibri"/>
                        </a:rPr>
                        <a:t>(Constant) </a:t>
                      </a:r>
                      <a:endParaRPr lang="en-US" sz="1400" dirty="0">
                        <a:effectLst/>
                        <a:highlight>
                          <a:srgbClr val="E0E0E0"/>
                        </a:highlight>
                        <a:latin typeface="Calibri"/>
                      </a:endParaRPr>
                    </a:p>
                  </a:txBody>
                  <a:tcPr>
                    <a:lnL>
                      <a:noFill/>
                    </a:lnL>
                    <a:lnR>
                      <a:noFill/>
                    </a:lnR>
                    <a:lnT w="9525" cap="flat" cmpd="sng" algn="ctr">
                      <a:solidFill>
                        <a:srgbClr val="152935"/>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400" dirty="0">
                          <a:solidFill>
                            <a:srgbClr val="010205"/>
                          </a:solidFill>
                          <a:effectLst/>
                          <a:latin typeface="Calibri"/>
                        </a:rPr>
                        <a:t>2.999</a:t>
                      </a:r>
                      <a:endParaRPr lang="en-US" sz="1400" dirty="0">
                        <a:effectLst/>
                        <a:latin typeface="Calibri"/>
                      </a:endParaRPr>
                    </a:p>
                  </a:txBody>
                  <a:tcPr>
                    <a:lnL>
                      <a:noFill/>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tc>
                  <a:txBody>
                    <a:bodyPr/>
                    <a:lstStyle/>
                    <a:p>
                      <a:pPr algn="r" rtl="0" fontAlgn="base"/>
                      <a:r>
                        <a:rPr lang="en-US" sz="1400" dirty="0">
                          <a:solidFill>
                            <a:srgbClr val="010205"/>
                          </a:solidFill>
                          <a:effectLst/>
                          <a:highlight>
                            <a:srgbClr val="F9F9FB"/>
                          </a:highlight>
                          <a:latin typeface="Calibri"/>
                        </a:rPr>
                        <a:t>0.267</a:t>
                      </a:r>
                      <a:endParaRPr lang="en-US" sz="1400" dirty="0">
                        <a:effectLst/>
                        <a:highlight>
                          <a:srgbClr val="F9F9FB"/>
                        </a:highlight>
                        <a:latin typeface="Calibri"/>
                      </a:endParaRP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tc>
                  <a:txBody>
                    <a:bodyPr/>
                    <a:lstStyle/>
                    <a:p>
                      <a:pPr algn="r" rtl="0" fontAlgn="base"/>
                      <a:r>
                        <a:rPr lang="en-US" sz="1400" dirty="0">
                          <a:solidFill>
                            <a:srgbClr val="010205"/>
                          </a:solidFill>
                          <a:effectLst/>
                          <a:highlight>
                            <a:srgbClr val="F9F9FB"/>
                          </a:highlight>
                          <a:latin typeface="Calibri"/>
                        </a:rPr>
                        <a:t>11.197</a:t>
                      </a:r>
                      <a:endParaRPr lang="en-US" sz="1400" dirty="0">
                        <a:effectLst/>
                        <a:highlight>
                          <a:srgbClr val="F9F9FB"/>
                        </a:highlight>
                        <a:latin typeface="Calibri"/>
                      </a:endParaRP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tc>
                  <a:txBody>
                    <a:bodyPr/>
                    <a:lstStyle/>
                    <a:p>
                      <a:pPr algn="r" rtl="0" fontAlgn="base"/>
                      <a:endParaRPr lang="en-US" sz="1400" dirty="0">
                        <a:effectLst/>
                        <a:highlight>
                          <a:srgbClr val="FFFF00"/>
                        </a:highlight>
                        <a:latin typeface="Calibri"/>
                      </a:endParaRPr>
                    </a:p>
                  </a:txBody>
                  <a:tcPr>
                    <a:lnL w="9525" cap="flat" cmpd="sng" algn="ctr">
                      <a:solidFill>
                        <a:srgbClr val="E0E0E0"/>
                      </a:solidFill>
                      <a:prstDash val="solid"/>
                      <a:round/>
                      <a:headEnd type="none" w="med" len="med"/>
                      <a:tailEnd type="none" w="med" len="med"/>
                    </a:lnL>
                    <a:lnR>
                      <a:noFill/>
                    </a:lnR>
                    <a:lnT w="9525" cap="flat" cmpd="sng" algn="ctr">
                      <a:solidFill>
                        <a:srgbClr val="152935"/>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1214658770"/>
                  </a:ext>
                </a:extLst>
              </a:tr>
              <a:tr h="268690">
                <a:tc vMerge="1">
                  <a:txBody>
                    <a:bodyPr/>
                    <a:lstStyle/>
                    <a:p>
                      <a:endParaRPr lang="en-US"/>
                    </a:p>
                  </a:txBody>
                  <a:tcPr/>
                </a:tc>
                <a:tc>
                  <a:txBody>
                    <a:bodyPr/>
                    <a:lstStyle/>
                    <a:p>
                      <a:pPr rtl="0" fontAlgn="base"/>
                      <a:r>
                        <a:rPr lang="en-US" sz="1400" dirty="0">
                          <a:solidFill>
                            <a:srgbClr val="264A60"/>
                          </a:solidFill>
                          <a:effectLst/>
                          <a:highlight>
                            <a:srgbClr val="E0E0E0"/>
                          </a:highlight>
                          <a:latin typeface="Calibri"/>
                        </a:rPr>
                        <a:t>Calling and Purpose</a:t>
                      </a:r>
                      <a:endParaRPr lang="en-US" sz="1400" dirty="0">
                        <a:effectLst/>
                        <a:highlight>
                          <a:srgbClr val="E0E0E0"/>
                        </a:highlight>
                        <a:latin typeface="Calibri"/>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400" dirty="0">
                          <a:solidFill>
                            <a:srgbClr val="010205"/>
                          </a:solidFill>
                          <a:effectLst/>
                          <a:latin typeface="Calibri"/>
                        </a:rPr>
                        <a:t>0.020 </a:t>
                      </a:r>
                      <a:endParaRPr lang="en-US" sz="1400" dirty="0">
                        <a:effectLst/>
                        <a:latin typeface="Calibri"/>
                      </a:endParaRPr>
                    </a:p>
                  </a:txBody>
                  <a:tcPr>
                    <a:lnL>
                      <a:noFill/>
                    </a:lnL>
                    <a:lnR w="9525" cap="flat" cmpd="sng" algn="ctr">
                      <a:solidFill>
                        <a:srgbClr val="E0E0E0"/>
                      </a:solidFill>
                      <a:prstDash val="solid"/>
                      <a:round/>
                      <a:headEnd type="none" w="med" len="med"/>
                      <a:tailEnd type="none" w="med" len="med"/>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tc>
                  <a:txBody>
                    <a:bodyPr/>
                    <a:lstStyle/>
                    <a:p>
                      <a:pPr algn="r" rtl="0" fontAlgn="base"/>
                      <a:r>
                        <a:rPr lang="en-US" sz="1400" dirty="0">
                          <a:solidFill>
                            <a:srgbClr val="010205"/>
                          </a:solidFill>
                          <a:effectLst/>
                          <a:highlight>
                            <a:srgbClr val="F9F9FB"/>
                          </a:highlight>
                          <a:latin typeface="Calibri"/>
                        </a:rPr>
                        <a:t>0.013</a:t>
                      </a:r>
                      <a:endParaRPr lang="en-US" sz="1400" dirty="0">
                        <a:effectLst/>
                        <a:highlight>
                          <a:srgbClr val="F9F9FB"/>
                        </a:highlight>
                        <a:latin typeface="Calibri"/>
                      </a:endParaRP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tc>
                  <a:txBody>
                    <a:bodyPr/>
                    <a:lstStyle/>
                    <a:p>
                      <a:pPr algn="r" rtl="0" fontAlgn="base"/>
                      <a:r>
                        <a:rPr lang="en-US" sz="1400" dirty="0">
                          <a:solidFill>
                            <a:srgbClr val="010205"/>
                          </a:solidFill>
                          <a:effectLst/>
                          <a:highlight>
                            <a:srgbClr val="F9F9FB"/>
                          </a:highlight>
                          <a:latin typeface="Calibri"/>
                        </a:rPr>
                        <a:t>1.552</a:t>
                      </a:r>
                      <a:endParaRPr lang="en-US" sz="1400" dirty="0">
                        <a:effectLst/>
                        <a:highlight>
                          <a:srgbClr val="F9F9FB"/>
                        </a:highlight>
                        <a:latin typeface="Calibri"/>
                      </a:endParaRP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tc>
                  <a:txBody>
                    <a:bodyPr/>
                    <a:lstStyle/>
                    <a:p>
                      <a:pPr algn="r" rtl="0" fontAlgn="base"/>
                      <a:r>
                        <a:rPr lang="en-US" sz="1400" dirty="0">
                          <a:solidFill>
                            <a:srgbClr val="010205"/>
                          </a:solidFill>
                          <a:effectLst/>
                          <a:highlight>
                            <a:srgbClr val="F9F9FB"/>
                          </a:highlight>
                          <a:latin typeface="Calibri"/>
                        </a:rPr>
                        <a:t>0.121</a:t>
                      </a:r>
                      <a:endParaRPr lang="en-US" sz="1400" dirty="0">
                        <a:effectLst/>
                        <a:highlight>
                          <a:srgbClr val="F9F9FB"/>
                        </a:highlight>
                        <a:latin typeface="Calibri"/>
                      </a:endParaRPr>
                    </a:p>
                  </a:txBody>
                  <a:tcPr>
                    <a:lnL w="9525" cap="flat" cmpd="sng" algn="ctr">
                      <a:solidFill>
                        <a:srgbClr val="E0E0E0"/>
                      </a:solidFill>
                      <a:prstDash val="solid"/>
                      <a:round/>
                      <a:headEnd type="none" w="med" len="med"/>
                      <a:tailEnd type="none" w="med" len="med"/>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1728673080"/>
                  </a:ext>
                </a:extLst>
              </a:tr>
              <a:tr h="317728">
                <a:tc vMerge="1">
                  <a:txBody>
                    <a:bodyPr/>
                    <a:lstStyle/>
                    <a:p>
                      <a:endParaRPr lang="en-US"/>
                    </a:p>
                  </a:txBody>
                  <a:tcPr/>
                </a:tc>
                <a:tc>
                  <a:txBody>
                    <a:bodyPr/>
                    <a:lstStyle/>
                    <a:p>
                      <a:pPr rtl="0" fontAlgn="base"/>
                      <a:r>
                        <a:rPr lang="en-US" sz="1400" dirty="0">
                          <a:solidFill>
                            <a:srgbClr val="264A60"/>
                          </a:solidFill>
                          <a:effectLst/>
                          <a:highlight>
                            <a:srgbClr val="E0E0E0"/>
                          </a:highlight>
                          <a:latin typeface="Calibri"/>
                        </a:rPr>
                        <a:t>Community Engagement</a:t>
                      </a:r>
                      <a:endParaRPr lang="en-US" sz="1400" dirty="0">
                        <a:effectLst/>
                        <a:highlight>
                          <a:srgbClr val="E0E0E0"/>
                        </a:highlight>
                        <a:latin typeface="Calibri"/>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400" dirty="0">
                          <a:solidFill>
                            <a:srgbClr val="010205"/>
                          </a:solidFill>
                          <a:effectLst/>
                          <a:latin typeface="Calibri"/>
                        </a:rPr>
                        <a:t>0.001</a:t>
                      </a:r>
                      <a:endParaRPr lang="en-US" sz="1400" dirty="0">
                        <a:effectLst/>
                        <a:latin typeface="Calibri"/>
                      </a:endParaRPr>
                    </a:p>
                  </a:txBody>
                  <a:tcPr>
                    <a:lnL>
                      <a:noFill/>
                    </a:lnL>
                    <a:lnR w="9525" cap="flat" cmpd="sng" algn="ctr">
                      <a:solidFill>
                        <a:srgbClr val="E0E0E0"/>
                      </a:solidFill>
                      <a:prstDash val="solid"/>
                      <a:round/>
                      <a:headEnd type="none" w="med" len="med"/>
                      <a:tailEnd type="none" w="med" len="med"/>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tc>
                  <a:txBody>
                    <a:bodyPr/>
                    <a:lstStyle/>
                    <a:p>
                      <a:pPr algn="r" rtl="0" fontAlgn="base"/>
                      <a:r>
                        <a:rPr lang="en-US" sz="1400" dirty="0">
                          <a:solidFill>
                            <a:srgbClr val="010205"/>
                          </a:solidFill>
                          <a:effectLst/>
                          <a:highlight>
                            <a:srgbClr val="F9F9FB"/>
                          </a:highlight>
                          <a:latin typeface="Calibri"/>
                        </a:rPr>
                        <a:t>0.009</a:t>
                      </a:r>
                      <a:endParaRPr lang="en-US" sz="1400" dirty="0">
                        <a:effectLst/>
                        <a:highlight>
                          <a:srgbClr val="F9F9FB"/>
                        </a:highlight>
                        <a:latin typeface="Calibri"/>
                      </a:endParaRP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tc>
                  <a:txBody>
                    <a:bodyPr/>
                    <a:lstStyle/>
                    <a:p>
                      <a:pPr algn="r" rtl="0" fontAlgn="base"/>
                      <a:r>
                        <a:rPr lang="en-US" sz="1400" dirty="0">
                          <a:solidFill>
                            <a:srgbClr val="010205"/>
                          </a:solidFill>
                          <a:effectLst/>
                          <a:highlight>
                            <a:srgbClr val="F9F9FB"/>
                          </a:highlight>
                          <a:latin typeface="Calibri"/>
                        </a:rPr>
                        <a:t>0.119</a:t>
                      </a:r>
                      <a:endParaRPr lang="en-US" sz="1400" dirty="0">
                        <a:effectLst/>
                        <a:highlight>
                          <a:srgbClr val="F9F9FB"/>
                        </a:highlight>
                        <a:latin typeface="Calibri"/>
                      </a:endParaRP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tc>
                  <a:txBody>
                    <a:bodyPr/>
                    <a:lstStyle/>
                    <a:p>
                      <a:pPr algn="r" rtl="0" fontAlgn="base"/>
                      <a:r>
                        <a:rPr lang="en-US" sz="1400" dirty="0">
                          <a:solidFill>
                            <a:srgbClr val="010205"/>
                          </a:solidFill>
                          <a:effectLst/>
                          <a:highlight>
                            <a:srgbClr val="F9F9FB"/>
                          </a:highlight>
                          <a:latin typeface="Calibri"/>
                        </a:rPr>
                        <a:t>0.906 </a:t>
                      </a:r>
                      <a:endParaRPr lang="en-US" sz="1400" dirty="0">
                        <a:effectLst/>
                        <a:highlight>
                          <a:srgbClr val="F9F9FB"/>
                        </a:highlight>
                        <a:latin typeface="Calibri"/>
                      </a:endParaRPr>
                    </a:p>
                  </a:txBody>
                  <a:tcPr>
                    <a:lnL w="9525" cap="flat" cmpd="sng" algn="ctr">
                      <a:solidFill>
                        <a:srgbClr val="E0E0E0"/>
                      </a:solidFill>
                      <a:prstDash val="solid"/>
                      <a:round/>
                      <a:headEnd type="none" w="med" len="med"/>
                      <a:tailEnd type="none" w="med" len="med"/>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3855211798"/>
                  </a:ext>
                </a:extLst>
              </a:tr>
              <a:tr h="403036">
                <a:tc vMerge="1">
                  <a:txBody>
                    <a:bodyPr/>
                    <a:lstStyle/>
                    <a:p>
                      <a:endParaRPr lang="en-US"/>
                    </a:p>
                  </a:txBody>
                  <a:tcPr/>
                </a:tc>
                <a:tc>
                  <a:txBody>
                    <a:bodyPr/>
                    <a:lstStyle/>
                    <a:p>
                      <a:pPr rtl="0" fontAlgn="base"/>
                      <a:r>
                        <a:rPr lang="en-US" sz="1400" dirty="0">
                          <a:solidFill>
                            <a:srgbClr val="264A60"/>
                          </a:solidFill>
                          <a:effectLst/>
                          <a:highlight>
                            <a:srgbClr val="E0E0E0"/>
                          </a:highlight>
                          <a:latin typeface="Calibri"/>
                        </a:rPr>
                        <a:t>Help-Seeking Behavior</a:t>
                      </a:r>
                      <a:endParaRPr lang="en-US" sz="1400" dirty="0">
                        <a:effectLst/>
                        <a:highlight>
                          <a:srgbClr val="E0E0E0"/>
                        </a:highlight>
                        <a:latin typeface="Calibri"/>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algn="r" rtl="0" fontAlgn="base"/>
                      <a:r>
                        <a:rPr lang="en-US" sz="1400" dirty="0">
                          <a:solidFill>
                            <a:srgbClr val="010205"/>
                          </a:solidFill>
                          <a:effectLst/>
                          <a:latin typeface="Calibri"/>
                        </a:rPr>
                        <a:t>0.031</a:t>
                      </a:r>
                      <a:endParaRPr lang="en-US" sz="1400" dirty="0">
                        <a:effectLst/>
                        <a:latin typeface="Calibri"/>
                      </a:endParaRPr>
                    </a:p>
                  </a:txBody>
                  <a:tcPr>
                    <a:lnL>
                      <a:noFill/>
                    </a:lnL>
                    <a:lnR w="9525" cap="flat" cmpd="sng" algn="ctr">
                      <a:solidFill>
                        <a:srgbClr val="E0E0E0"/>
                      </a:solidFill>
                      <a:prstDash val="solid"/>
                      <a:round/>
                      <a:headEnd type="none" w="med" len="med"/>
                      <a:tailEnd type="none" w="med" len="med"/>
                    </a:lnR>
                    <a:lnT w="9525" cap="flat" cmpd="sng" algn="ctr">
                      <a:solidFill>
                        <a:srgbClr val="AEAEAE"/>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400" dirty="0">
                          <a:solidFill>
                            <a:srgbClr val="010205"/>
                          </a:solidFill>
                          <a:effectLst/>
                          <a:highlight>
                            <a:srgbClr val="F9F9FB"/>
                          </a:highlight>
                          <a:latin typeface="Calibri"/>
                        </a:rPr>
                        <a:t>0.009</a:t>
                      </a:r>
                      <a:endParaRPr lang="en-US" sz="1400" dirty="0">
                        <a:effectLst/>
                        <a:highlight>
                          <a:srgbClr val="F9F9FB"/>
                        </a:highlight>
                        <a:latin typeface="Calibri"/>
                      </a:endParaRP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AEAEAE"/>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400" dirty="0">
                          <a:solidFill>
                            <a:srgbClr val="010205"/>
                          </a:solidFill>
                          <a:effectLst/>
                          <a:highlight>
                            <a:srgbClr val="F9F9FB"/>
                          </a:highlight>
                          <a:latin typeface="Calibri"/>
                        </a:rPr>
                        <a:t>3.590</a:t>
                      </a:r>
                      <a:endParaRPr lang="en-US" sz="1400" dirty="0">
                        <a:effectLst/>
                        <a:highlight>
                          <a:srgbClr val="F9F9FB"/>
                        </a:highlight>
                        <a:latin typeface="Calibri"/>
                      </a:endParaRP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AEAEAE"/>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400" dirty="0">
                          <a:solidFill>
                            <a:srgbClr val="010205"/>
                          </a:solidFill>
                          <a:effectLst/>
                          <a:highlight>
                            <a:srgbClr val="FFFF00"/>
                          </a:highlight>
                          <a:latin typeface="Calibri"/>
                        </a:rPr>
                        <a:t>&lt;0.001</a:t>
                      </a:r>
                      <a:endParaRPr lang="en-US" sz="1400" dirty="0">
                        <a:effectLst/>
                        <a:highlight>
                          <a:srgbClr val="FFFF00"/>
                        </a:highlight>
                        <a:latin typeface="Calibri"/>
                      </a:endParaRPr>
                    </a:p>
                  </a:txBody>
                  <a:tcPr>
                    <a:lnL w="9525" cap="flat" cmpd="sng" algn="ctr">
                      <a:solidFill>
                        <a:srgbClr val="E0E0E0"/>
                      </a:solidFill>
                      <a:prstDash val="solid"/>
                      <a:round/>
                      <a:headEnd type="none" w="med" len="med"/>
                      <a:tailEnd type="none" w="med" len="med"/>
                    </a:lnL>
                    <a:lnR>
                      <a:noFill/>
                    </a:lnR>
                    <a:lnT w="9525" cap="flat" cmpd="sng" algn="ctr">
                      <a:solidFill>
                        <a:srgbClr val="AEAEAE"/>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extLst>
                  <a:ext uri="{0D108BD9-81ED-4DB2-BD59-A6C34878D82A}">
                    <a16:rowId xmlns:a16="http://schemas.microsoft.com/office/drawing/2014/main" val="3515571106"/>
                  </a:ext>
                </a:extLst>
              </a:tr>
              <a:tr h="403036">
                <a:tc>
                  <a:txBody>
                    <a:bodyPr/>
                    <a:lstStyle/>
                    <a:p>
                      <a:pPr rtl="0" fontAlgn="base"/>
                      <a:endParaRPr lang="en-US" sz="1400" dirty="0">
                        <a:effectLst/>
                        <a:highlight>
                          <a:srgbClr val="E0E0E0"/>
                        </a:highlight>
                        <a:latin typeface="Calibri"/>
                      </a:endParaRPr>
                    </a:p>
                  </a:txBody>
                  <a:tcPr>
                    <a:lnL>
                      <a:noFill/>
                    </a:lnL>
                    <a:lnR>
                      <a:noFill/>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rtl="0" fontAlgn="base"/>
                      <a:r>
                        <a:rPr lang="en-US" sz="1400" dirty="0">
                          <a:effectLst/>
                          <a:highlight>
                            <a:srgbClr val="E0E0E0"/>
                          </a:highlight>
                          <a:latin typeface="Calibri"/>
                        </a:rPr>
                        <a:t>Military Calling</a:t>
                      </a:r>
                    </a:p>
                  </a:txBody>
                  <a:tcPr>
                    <a:lnL>
                      <a:noFill/>
                    </a:lnL>
                    <a:lnR>
                      <a:noFill/>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algn="r" rtl="0" fontAlgn="base"/>
                      <a:r>
                        <a:rPr lang="en-US" sz="1400" dirty="0">
                          <a:effectLst/>
                          <a:latin typeface="Calibri"/>
                        </a:rPr>
                        <a:t>-0.020</a:t>
                      </a:r>
                    </a:p>
                  </a:txBody>
                  <a:tcPr>
                    <a:lnL>
                      <a:noFill/>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400" dirty="0">
                          <a:effectLst/>
                          <a:highlight>
                            <a:srgbClr val="F9F9FB"/>
                          </a:highlight>
                          <a:latin typeface="Calibri"/>
                        </a:rPr>
                        <a:t>0.011</a:t>
                      </a: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400" dirty="0">
                          <a:effectLst/>
                          <a:highlight>
                            <a:srgbClr val="F9F9FB"/>
                          </a:highlight>
                          <a:latin typeface="Calibri"/>
                        </a:rPr>
                        <a:t>-1.971</a:t>
                      </a: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400" dirty="0">
                          <a:effectLst/>
                          <a:latin typeface="Calibri"/>
                        </a:rPr>
                        <a:t>0.059</a:t>
                      </a:r>
                    </a:p>
                  </a:txBody>
                  <a:tcPr>
                    <a:lnL w="9525" cap="flat" cmpd="sng" algn="ctr">
                      <a:solidFill>
                        <a:srgbClr val="E0E0E0"/>
                      </a:solidFill>
                      <a:prstDash val="solid"/>
                      <a:round/>
                      <a:headEnd type="none" w="med" len="med"/>
                      <a:tailEnd type="none" w="med" len="med"/>
                    </a:lnL>
                    <a:lnR>
                      <a:noFill/>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extLst>
                  <a:ext uri="{0D108BD9-81ED-4DB2-BD59-A6C34878D82A}">
                    <a16:rowId xmlns:a16="http://schemas.microsoft.com/office/drawing/2014/main" val="3794735217"/>
                  </a:ext>
                </a:extLst>
              </a:tr>
              <a:tr h="403036">
                <a:tc>
                  <a:txBody>
                    <a:bodyPr/>
                    <a:lstStyle/>
                    <a:p>
                      <a:pPr rtl="0" fontAlgn="base"/>
                      <a:endParaRPr lang="en-US" sz="1400">
                        <a:effectLst/>
                        <a:highlight>
                          <a:srgbClr val="E0E0E0"/>
                        </a:highlight>
                        <a:latin typeface="Calibri"/>
                      </a:endParaRPr>
                    </a:p>
                  </a:txBody>
                  <a:tcPr>
                    <a:lnL>
                      <a:noFill/>
                    </a:lnL>
                    <a:lnR>
                      <a:noFill/>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rtl="0" fontAlgn="base"/>
                      <a:r>
                        <a:rPr lang="en-US" sz="1400" dirty="0">
                          <a:effectLst/>
                          <a:highlight>
                            <a:srgbClr val="E0E0E0"/>
                          </a:highlight>
                          <a:latin typeface="Calibri"/>
                        </a:rPr>
                        <a:t>Quality of Life Score</a:t>
                      </a:r>
                    </a:p>
                  </a:txBody>
                  <a:tcPr>
                    <a:lnL>
                      <a:noFill/>
                    </a:lnL>
                    <a:lnR>
                      <a:noFill/>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algn="r" rtl="0" fontAlgn="base"/>
                      <a:r>
                        <a:rPr lang="en-US" sz="1400" dirty="0">
                          <a:effectLst/>
                          <a:latin typeface="Calibri"/>
                        </a:rPr>
                        <a:t>-0.013</a:t>
                      </a:r>
                    </a:p>
                  </a:txBody>
                  <a:tcPr>
                    <a:lnL>
                      <a:noFill/>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400" dirty="0">
                          <a:effectLst/>
                          <a:highlight>
                            <a:srgbClr val="F9F9FB"/>
                          </a:highlight>
                          <a:latin typeface="Calibri"/>
                        </a:rPr>
                        <a:t>0.003</a:t>
                      </a: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400" dirty="0">
                          <a:effectLst/>
                          <a:highlight>
                            <a:srgbClr val="F9F9FB"/>
                          </a:highlight>
                          <a:latin typeface="Calibri"/>
                        </a:rPr>
                        <a:t>-4.610</a:t>
                      </a: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400" dirty="0">
                          <a:effectLst/>
                          <a:highlight>
                            <a:srgbClr val="FFFF00"/>
                          </a:highlight>
                          <a:latin typeface="Calibri"/>
                        </a:rPr>
                        <a:t>&lt;0.001</a:t>
                      </a:r>
                    </a:p>
                  </a:txBody>
                  <a:tcPr>
                    <a:lnL w="9525" cap="flat" cmpd="sng" algn="ctr">
                      <a:solidFill>
                        <a:srgbClr val="E0E0E0"/>
                      </a:solidFill>
                      <a:prstDash val="solid"/>
                      <a:round/>
                      <a:headEnd type="none" w="med" len="med"/>
                      <a:tailEnd type="none" w="med" len="med"/>
                    </a:lnL>
                    <a:lnR>
                      <a:noFill/>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extLst>
                  <a:ext uri="{0D108BD9-81ED-4DB2-BD59-A6C34878D82A}">
                    <a16:rowId xmlns:a16="http://schemas.microsoft.com/office/drawing/2014/main" val="864559440"/>
                  </a:ext>
                </a:extLst>
              </a:tr>
              <a:tr h="403036">
                <a:tc>
                  <a:txBody>
                    <a:bodyPr/>
                    <a:lstStyle/>
                    <a:p>
                      <a:pPr rtl="0" fontAlgn="base"/>
                      <a:endParaRPr lang="en-US" sz="1400">
                        <a:effectLst/>
                        <a:highlight>
                          <a:srgbClr val="E0E0E0"/>
                        </a:highlight>
                        <a:latin typeface="Calibri"/>
                      </a:endParaRPr>
                    </a:p>
                  </a:txBody>
                  <a:tcPr>
                    <a:lnL>
                      <a:noFill/>
                    </a:lnL>
                    <a:lnR>
                      <a:noFill/>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rtl="0" fontAlgn="base"/>
                      <a:r>
                        <a:rPr lang="en-US" sz="1400" dirty="0">
                          <a:effectLst/>
                          <a:highlight>
                            <a:srgbClr val="E0E0E0"/>
                          </a:highlight>
                          <a:latin typeface="Calibri"/>
                        </a:rPr>
                        <a:t>Public Service Motivation</a:t>
                      </a:r>
                    </a:p>
                    <a:p>
                      <a:pPr rtl="0" fontAlgn="base"/>
                      <a:endParaRPr lang="en-US" sz="1400" dirty="0">
                        <a:effectLst/>
                        <a:highlight>
                          <a:srgbClr val="E0E0E0"/>
                        </a:highlight>
                        <a:latin typeface="Calibri"/>
                      </a:endParaRPr>
                    </a:p>
                  </a:txBody>
                  <a:tcPr>
                    <a:lnL>
                      <a:noFill/>
                    </a:lnL>
                    <a:lnR>
                      <a:noFill/>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algn="r" rtl="0" fontAlgn="base"/>
                      <a:r>
                        <a:rPr lang="en-US" sz="1400" dirty="0">
                          <a:effectLst/>
                          <a:latin typeface="Calibri"/>
                        </a:rPr>
                        <a:t>0.021</a:t>
                      </a:r>
                    </a:p>
                  </a:txBody>
                  <a:tcPr>
                    <a:lnL>
                      <a:noFill/>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400" dirty="0">
                          <a:effectLst/>
                          <a:highlight>
                            <a:srgbClr val="F9F9FB"/>
                          </a:highlight>
                          <a:latin typeface="Calibri"/>
                        </a:rPr>
                        <a:t>0.013</a:t>
                      </a: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400" dirty="0">
                          <a:effectLst/>
                          <a:highlight>
                            <a:srgbClr val="F9F9FB"/>
                          </a:highlight>
                          <a:latin typeface="Calibri"/>
                        </a:rPr>
                        <a:t>1.538</a:t>
                      </a: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400" dirty="0">
                          <a:effectLst/>
                          <a:highlight>
                            <a:srgbClr val="F9F9FB"/>
                          </a:highlight>
                          <a:latin typeface="Calibri"/>
                        </a:rPr>
                        <a:t>0.124</a:t>
                      </a:r>
                    </a:p>
                  </a:txBody>
                  <a:tcPr>
                    <a:lnL w="9525" cap="flat" cmpd="sng" algn="ctr">
                      <a:solidFill>
                        <a:srgbClr val="E0E0E0"/>
                      </a:solidFill>
                      <a:prstDash val="solid"/>
                      <a:round/>
                      <a:headEnd type="none" w="med" len="med"/>
                      <a:tailEnd type="none" w="med" len="med"/>
                    </a:lnL>
                    <a:lnR>
                      <a:noFill/>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extLst>
                  <a:ext uri="{0D108BD9-81ED-4DB2-BD59-A6C34878D82A}">
                    <a16:rowId xmlns:a16="http://schemas.microsoft.com/office/drawing/2014/main" val="112565729"/>
                  </a:ext>
                </a:extLst>
              </a:tr>
              <a:tr h="403036">
                <a:tc>
                  <a:txBody>
                    <a:bodyPr/>
                    <a:lstStyle/>
                    <a:p>
                      <a:pPr rtl="0" fontAlgn="base"/>
                      <a:endParaRPr lang="en-US" sz="1400" dirty="0">
                        <a:effectLst/>
                        <a:highlight>
                          <a:srgbClr val="E0E0E0"/>
                        </a:highlight>
                        <a:latin typeface="Calibri"/>
                      </a:endParaRPr>
                    </a:p>
                  </a:txBody>
                  <a:tcPr>
                    <a:lnL>
                      <a:noFill/>
                    </a:lnL>
                    <a:lnR>
                      <a:noFill/>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rtl="0" fontAlgn="base"/>
                      <a:r>
                        <a:rPr lang="en-US" sz="1400" dirty="0">
                          <a:effectLst/>
                          <a:highlight>
                            <a:srgbClr val="E0E0E0"/>
                          </a:highlight>
                          <a:latin typeface="Calibri"/>
                        </a:rPr>
                        <a:t>Overall Wellness</a:t>
                      </a:r>
                    </a:p>
                  </a:txBody>
                  <a:tcPr>
                    <a:lnL>
                      <a:noFill/>
                    </a:lnL>
                    <a:lnR>
                      <a:noFill/>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algn="r" rtl="0" fontAlgn="base"/>
                      <a:r>
                        <a:rPr lang="en-US" sz="1400" dirty="0">
                          <a:effectLst/>
                          <a:latin typeface="Calibri"/>
                        </a:rPr>
                        <a:t>-0.0159</a:t>
                      </a:r>
                    </a:p>
                  </a:txBody>
                  <a:tcPr>
                    <a:lnL>
                      <a:noFill/>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400" dirty="0">
                          <a:effectLst/>
                          <a:highlight>
                            <a:srgbClr val="F9F9FB"/>
                          </a:highlight>
                          <a:latin typeface="Calibri"/>
                        </a:rPr>
                        <a:t>0.003</a:t>
                      </a: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400" dirty="0">
                          <a:effectLst/>
                          <a:highlight>
                            <a:srgbClr val="F9F9FB"/>
                          </a:highlight>
                          <a:latin typeface="Calibri"/>
                        </a:rPr>
                        <a:t>-5.486</a:t>
                      </a: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400" dirty="0">
                          <a:effectLst/>
                          <a:highlight>
                            <a:srgbClr val="FFFF00"/>
                          </a:highlight>
                          <a:latin typeface="Calibri"/>
                        </a:rPr>
                        <a:t>&lt;0.001</a:t>
                      </a:r>
                    </a:p>
                  </a:txBody>
                  <a:tcPr>
                    <a:lnL w="9525" cap="flat" cmpd="sng" algn="ctr">
                      <a:solidFill>
                        <a:srgbClr val="E0E0E0"/>
                      </a:solidFill>
                      <a:prstDash val="solid"/>
                      <a:round/>
                      <a:headEnd type="none" w="med" len="med"/>
                      <a:tailEnd type="none" w="med" len="med"/>
                    </a:lnL>
                    <a:lnR>
                      <a:noFill/>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extLst>
                  <a:ext uri="{0D108BD9-81ED-4DB2-BD59-A6C34878D82A}">
                    <a16:rowId xmlns:a16="http://schemas.microsoft.com/office/drawing/2014/main" val="2148944051"/>
                  </a:ext>
                </a:extLst>
              </a:tr>
              <a:tr h="268690">
                <a:tc gridSpan="6">
                  <a:txBody>
                    <a:bodyPr/>
                    <a:lstStyle/>
                    <a:p>
                      <a:pPr rtl="0" fontAlgn="base"/>
                      <a:r>
                        <a:rPr lang="en-US" sz="1400" dirty="0">
                          <a:solidFill>
                            <a:srgbClr val="010205"/>
                          </a:solidFill>
                          <a:effectLst/>
                          <a:highlight>
                            <a:srgbClr val="FFFFFF"/>
                          </a:highlight>
                          <a:latin typeface="Calibri"/>
                        </a:rPr>
                        <a:t>a. Dependent Variable: Alcohol and Drug Abuse</a:t>
                      </a:r>
                      <a:endParaRPr lang="en-US" sz="1400" dirty="0">
                        <a:effectLst/>
                        <a:highlight>
                          <a:srgbClr val="FFFFFF"/>
                        </a:highlight>
                        <a:latin typeface="Calibri"/>
                      </a:endParaRPr>
                    </a:p>
                  </a:txBody>
                  <a:tcPr>
                    <a:lnL>
                      <a:noFill/>
                    </a:lnL>
                    <a:lnR>
                      <a:noFill/>
                    </a:lnR>
                    <a:lnT w="9525" cap="flat" cmpd="sng" algn="ctr">
                      <a:solidFill>
                        <a:srgbClr val="152935"/>
                      </a:solidFill>
                      <a:prstDash val="solid"/>
                      <a:round/>
                      <a:headEnd type="none" w="med" len="med"/>
                      <a:tailEnd type="none" w="med" len="med"/>
                    </a:lnT>
                    <a:lnB>
                      <a:noFill/>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lnL>
                    <a:lnT w="9525" cap="flat" cmpd="sng" algn="ctr">
                      <a:solidFill>
                        <a:srgbClr val="152935"/>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3853403306"/>
                  </a:ext>
                </a:extLst>
              </a:tr>
            </a:tbl>
          </a:graphicData>
        </a:graphic>
      </p:graphicFrame>
    </p:spTree>
    <p:extLst>
      <p:ext uri="{BB962C8B-B14F-4D97-AF65-F5344CB8AC3E}">
        <p14:creationId xmlns:p14="http://schemas.microsoft.com/office/powerpoint/2010/main" val="22375737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7DC071-78CF-9639-9DC6-D7EED7E6BFEA}"/>
              </a:ext>
            </a:extLst>
          </p:cNvPr>
          <p:cNvSpPr txBox="1"/>
          <p:nvPr/>
        </p:nvSpPr>
        <p:spPr>
          <a:xfrm>
            <a:off x="0" y="-32219"/>
            <a:ext cx="12192000" cy="1200329"/>
          </a:xfrm>
          <a:prstGeom prst="rect">
            <a:avLst/>
          </a:prstGeom>
          <a:solidFill>
            <a:srgbClr val="FF8300"/>
          </a:solidFill>
        </p:spPr>
        <p:txBody>
          <a:bodyPr wrap="square" lIns="91440" tIns="45720" rIns="91440" bIns="45720" rtlCol="0" anchor="t">
            <a:spAutoFit/>
          </a:bodyPr>
          <a:lstStyle/>
          <a:p>
            <a:pPr algn="ctr"/>
            <a:r>
              <a:rPr lang="en-US" sz="2400" b="1" dirty="0">
                <a:ea typeface="+mn-lt"/>
                <a:cs typeface="+mn-lt"/>
              </a:rPr>
              <a:t>MULITPLE LINEAR REGRESSION </a:t>
            </a:r>
            <a:endParaRPr lang="en-US" sz="2400" dirty="0">
              <a:ea typeface="+mn-lt"/>
              <a:cs typeface="+mn-lt"/>
            </a:endParaRPr>
          </a:p>
          <a:p>
            <a:pPr algn="ctr"/>
            <a:r>
              <a:rPr lang="en-US" sz="2400" b="1" dirty="0">
                <a:ea typeface="+mn-lt"/>
                <a:cs typeface="+mn-lt"/>
              </a:rPr>
              <a:t>REGRESSION DIAGNOSTICS</a:t>
            </a:r>
          </a:p>
          <a:p>
            <a:pPr algn="ctr"/>
            <a:r>
              <a:rPr lang="en-US" sz="2400" b="1" dirty="0">
                <a:ea typeface="+mn-lt"/>
                <a:cs typeface="+mn-lt"/>
              </a:rPr>
              <a:t>Y versus Y –estimate Scatterplot?</a:t>
            </a:r>
          </a:p>
        </p:txBody>
      </p:sp>
      <p:graphicFrame>
        <p:nvGraphicFramePr>
          <p:cNvPr id="10" name="Table 9">
            <a:extLst>
              <a:ext uri="{FF2B5EF4-FFF2-40B4-BE49-F238E27FC236}">
                <a16:creationId xmlns:a16="http://schemas.microsoft.com/office/drawing/2014/main" id="{1209C35E-86CF-5DE8-CF4A-14EC1D0AC91C}"/>
              </a:ext>
            </a:extLst>
          </p:cNvPr>
          <p:cNvGraphicFramePr>
            <a:graphicFrameLocks noGrp="1"/>
          </p:cNvGraphicFramePr>
          <p:nvPr/>
        </p:nvGraphicFramePr>
        <p:xfrm>
          <a:off x="641737" y="5612924"/>
          <a:ext cx="10911016" cy="1097280"/>
        </p:xfrm>
        <a:graphic>
          <a:graphicData uri="http://schemas.openxmlformats.org/drawingml/2006/table">
            <a:tbl>
              <a:tblPr>
                <a:tableStyleId>{5C22544A-7EE6-4342-B048-85BDC9FD1C3A}</a:tableStyleId>
              </a:tblPr>
              <a:tblGrid>
                <a:gridCol w="10911016">
                  <a:extLst>
                    <a:ext uri="{9D8B030D-6E8A-4147-A177-3AD203B41FA5}">
                      <a16:colId xmlns:a16="http://schemas.microsoft.com/office/drawing/2014/main" val="2534475310"/>
                    </a:ext>
                  </a:extLst>
                </a:gridCol>
              </a:tblGrid>
              <a:tr h="853246">
                <a:tc>
                  <a:txBody>
                    <a:bodyPr/>
                    <a:lstStyle/>
                    <a:p>
                      <a:pPr marL="0" marR="0" algn="ctr">
                        <a:spcBef>
                          <a:spcPts val="0"/>
                        </a:spcBef>
                        <a:spcAft>
                          <a:spcPts val="0"/>
                        </a:spcAft>
                      </a:pPr>
                      <a:r>
                        <a:rPr lang="en-US" sz="2400" b="1" dirty="0">
                          <a:effectLst/>
                        </a:rPr>
                        <a:t>Interpretation Statement</a:t>
                      </a:r>
                    </a:p>
                    <a:p>
                      <a:pPr marL="0" marR="0" lvl="0" algn="l">
                        <a:spcBef>
                          <a:spcPts val="0"/>
                        </a:spcBef>
                        <a:spcAft>
                          <a:spcPts val="0"/>
                        </a:spcAft>
                        <a:buNone/>
                      </a:pPr>
                      <a:r>
                        <a:rPr lang="en-US" sz="2400" b="0" i="0" u="none" strike="noStrike" noProof="0" dirty="0">
                          <a:solidFill>
                            <a:srgbClr val="000000"/>
                          </a:solidFill>
                          <a:effectLst/>
                          <a:latin typeface="Calibri"/>
                        </a:rPr>
                        <a:t>There is no strong positive linear pattern. Hence, this model is NOT a good predictor of Y.</a:t>
                      </a:r>
                    </a:p>
                  </a:txBody>
                  <a:tcPr marL="114300" marR="114300" marT="0" marB="0">
                    <a:solidFill>
                      <a:schemeClr val="bg1"/>
                    </a:solidFill>
                  </a:tcPr>
                </a:tc>
                <a:extLst>
                  <a:ext uri="{0D108BD9-81ED-4DB2-BD59-A6C34878D82A}">
                    <a16:rowId xmlns:a16="http://schemas.microsoft.com/office/drawing/2014/main" val="594791736"/>
                  </a:ext>
                </a:extLst>
              </a:tr>
            </a:tbl>
          </a:graphicData>
        </a:graphic>
      </p:graphicFrame>
      <p:pic>
        <p:nvPicPr>
          <p:cNvPr id="3" name="Picture 2">
            <a:extLst>
              <a:ext uri="{FF2B5EF4-FFF2-40B4-BE49-F238E27FC236}">
                <a16:creationId xmlns:a16="http://schemas.microsoft.com/office/drawing/2014/main" id="{37B13150-D271-03E9-A5BC-0F86612FC32A}"/>
              </a:ext>
            </a:extLst>
          </p:cNvPr>
          <p:cNvPicPr>
            <a:picLocks noChangeAspect="1"/>
          </p:cNvPicPr>
          <p:nvPr/>
        </p:nvPicPr>
        <p:blipFill>
          <a:blip r:embed="rId3"/>
          <a:srcRect/>
          <a:stretch/>
        </p:blipFill>
        <p:spPr>
          <a:xfrm>
            <a:off x="3464646" y="1374990"/>
            <a:ext cx="4155354" cy="4155354"/>
          </a:xfrm>
          <a:prstGeom prst="rect">
            <a:avLst/>
          </a:prstGeom>
        </p:spPr>
      </p:pic>
    </p:spTree>
    <p:extLst>
      <p:ext uri="{BB962C8B-B14F-4D97-AF65-F5344CB8AC3E}">
        <p14:creationId xmlns:p14="http://schemas.microsoft.com/office/powerpoint/2010/main" val="23712237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7DC071-78CF-9639-9DC6-D7EED7E6BFEA}"/>
              </a:ext>
            </a:extLst>
          </p:cNvPr>
          <p:cNvSpPr txBox="1"/>
          <p:nvPr/>
        </p:nvSpPr>
        <p:spPr>
          <a:xfrm>
            <a:off x="0" y="-32219"/>
            <a:ext cx="12192000" cy="1200329"/>
          </a:xfrm>
          <a:prstGeom prst="rect">
            <a:avLst/>
          </a:prstGeom>
          <a:solidFill>
            <a:srgbClr val="FF8300"/>
          </a:solidFill>
        </p:spPr>
        <p:txBody>
          <a:bodyPr wrap="square" lIns="91440" tIns="45720" rIns="91440" bIns="45720" rtlCol="0" anchor="t">
            <a:spAutoFit/>
          </a:bodyPr>
          <a:lstStyle/>
          <a:p>
            <a:pPr algn="ctr"/>
            <a:r>
              <a:rPr lang="en-US" sz="2400" b="1" dirty="0">
                <a:ea typeface="+mn-lt"/>
                <a:cs typeface="+mn-lt"/>
              </a:rPr>
              <a:t>MULITPLE LINEAR REGRESSION </a:t>
            </a:r>
            <a:endParaRPr lang="en-US" sz="2400" dirty="0">
              <a:ea typeface="+mn-lt"/>
              <a:cs typeface="+mn-lt"/>
            </a:endParaRPr>
          </a:p>
          <a:p>
            <a:pPr algn="ctr"/>
            <a:r>
              <a:rPr lang="en-US" sz="2400" b="1" dirty="0">
                <a:ea typeface="+mn-lt"/>
                <a:cs typeface="+mn-lt"/>
              </a:rPr>
              <a:t>REGRESSION DIAGNOSTICS</a:t>
            </a:r>
          </a:p>
          <a:p>
            <a:pPr algn="ctr"/>
            <a:r>
              <a:rPr lang="en-US" sz="2400" b="1" dirty="0">
                <a:ea typeface="+mn-lt"/>
                <a:cs typeface="+mn-lt"/>
              </a:rPr>
              <a:t>Standardized Error Terms Histogram</a:t>
            </a:r>
          </a:p>
        </p:txBody>
      </p:sp>
      <p:graphicFrame>
        <p:nvGraphicFramePr>
          <p:cNvPr id="10" name="Table 9">
            <a:extLst>
              <a:ext uri="{FF2B5EF4-FFF2-40B4-BE49-F238E27FC236}">
                <a16:creationId xmlns:a16="http://schemas.microsoft.com/office/drawing/2014/main" id="{1209C35E-86CF-5DE8-CF4A-14EC1D0AC91C}"/>
              </a:ext>
            </a:extLst>
          </p:cNvPr>
          <p:cNvGraphicFramePr>
            <a:graphicFrameLocks noGrp="1"/>
          </p:cNvGraphicFramePr>
          <p:nvPr/>
        </p:nvGraphicFramePr>
        <p:xfrm>
          <a:off x="417344" y="4836899"/>
          <a:ext cx="10911016" cy="1828800"/>
        </p:xfrm>
        <a:graphic>
          <a:graphicData uri="http://schemas.openxmlformats.org/drawingml/2006/table">
            <a:tbl>
              <a:tblPr>
                <a:tableStyleId>{5C22544A-7EE6-4342-B048-85BDC9FD1C3A}</a:tableStyleId>
              </a:tblPr>
              <a:tblGrid>
                <a:gridCol w="10911016">
                  <a:extLst>
                    <a:ext uri="{9D8B030D-6E8A-4147-A177-3AD203B41FA5}">
                      <a16:colId xmlns:a16="http://schemas.microsoft.com/office/drawing/2014/main" val="2534475310"/>
                    </a:ext>
                  </a:extLst>
                </a:gridCol>
              </a:tblGrid>
              <a:tr h="853246">
                <a:tc>
                  <a:txBody>
                    <a:bodyPr/>
                    <a:lstStyle/>
                    <a:p>
                      <a:pPr marL="0" marR="0" algn="ctr">
                        <a:spcBef>
                          <a:spcPts val="0"/>
                        </a:spcBef>
                        <a:spcAft>
                          <a:spcPts val="0"/>
                        </a:spcAft>
                      </a:pPr>
                      <a:r>
                        <a:rPr lang="en-US" sz="2400" b="1" dirty="0">
                          <a:effectLst/>
                        </a:rPr>
                        <a:t>Interpretation Statement</a:t>
                      </a:r>
                    </a:p>
                    <a:p>
                      <a:pPr marL="0" marR="0" lvl="0" algn="l">
                        <a:spcBef>
                          <a:spcPts val="0"/>
                        </a:spcBef>
                        <a:spcAft>
                          <a:spcPts val="0"/>
                        </a:spcAft>
                        <a:buNone/>
                      </a:pPr>
                      <a:r>
                        <a:rPr lang="en-US" sz="2400" b="0" i="0" u="none" strike="noStrike" noProof="0" dirty="0">
                          <a:solidFill>
                            <a:srgbClr val="000000"/>
                          </a:solidFill>
                          <a:effectLst/>
                          <a:latin typeface="Calibri"/>
                        </a:rPr>
                        <a:t>Error terms are small. The mean is close to 0, with most values are between -2 and 2. The histogram for the STDE is not bell-shaped and symmetric. Therefore, this model is NOT a good predictor of Y. </a:t>
                      </a:r>
                    </a:p>
                    <a:p>
                      <a:pPr marL="0" marR="0" algn="l">
                        <a:spcBef>
                          <a:spcPts val="0"/>
                        </a:spcBef>
                        <a:spcAft>
                          <a:spcPts val="0"/>
                        </a:spcAft>
                      </a:pPr>
                      <a:endParaRPr lang="en-US" sz="2400" dirty="0">
                        <a:effectLst/>
                      </a:endParaRPr>
                    </a:p>
                  </a:txBody>
                  <a:tcPr marL="114300" marR="114300" marT="0" marB="0">
                    <a:solidFill>
                      <a:schemeClr val="bg1"/>
                    </a:solidFill>
                  </a:tcPr>
                </a:tc>
                <a:extLst>
                  <a:ext uri="{0D108BD9-81ED-4DB2-BD59-A6C34878D82A}">
                    <a16:rowId xmlns:a16="http://schemas.microsoft.com/office/drawing/2014/main" val="594791736"/>
                  </a:ext>
                </a:extLst>
              </a:tr>
            </a:tbl>
          </a:graphicData>
        </a:graphic>
      </p:graphicFrame>
      <p:pic>
        <p:nvPicPr>
          <p:cNvPr id="3" name="Picture 2">
            <a:extLst>
              <a:ext uri="{FF2B5EF4-FFF2-40B4-BE49-F238E27FC236}">
                <a16:creationId xmlns:a16="http://schemas.microsoft.com/office/drawing/2014/main" id="{1ACF2CF9-1753-31A3-24AF-5CF804EEC3BE}"/>
              </a:ext>
            </a:extLst>
          </p:cNvPr>
          <p:cNvPicPr>
            <a:picLocks noChangeAspect="1"/>
          </p:cNvPicPr>
          <p:nvPr/>
        </p:nvPicPr>
        <p:blipFill>
          <a:blip r:embed="rId3"/>
          <a:srcRect/>
          <a:stretch/>
        </p:blipFill>
        <p:spPr>
          <a:xfrm>
            <a:off x="1964750" y="1357020"/>
            <a:ext cx="3400659" cy="3400659"/>
          </a:xfrm>
          <a:prstGeom prst="rect">
            <a:avLst/>
          </a:prstGeom>
        </p:spPr>
      </p:pic>
    </p:spTree>
    <p:extLst>
      <p:ext uri="{BB962C8B-B14F-4D97-AF65-F5344CB8AC3E}">
        <p14:creationId xmlns:p14="http://schemas.microsoft.com/office/powerpoint/2010/main" val="19557437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7DC071-78CF-9639-9DC6-D7EED7E6BFEA}"/>
              </a:ext>
            </a:extLst>
          </p:cNvPr>
          <p:cNvSpPr txBox="1"/>
          <p:nvPr/>
        </p:nvSpPr>
        <p:spPr>
          <a:xfrm>
            <a:off x="0" y="-32219"/>
            <a:ext cx="12192000" cy="1200329"/>
          </a:xfrm>
          <a:prstGeom prst="rect">
            <a:avLst/>
          </a:prstGeom>
          <a:solidFill>
            <a:srgbClr val="FF8300"/>
          </a:solidFill>
        </p:spPr>
        <p:txBody>
          <a:bodyPr wrap="square" lIns="91440" tIns="45720" rIns="91440" bIns="45720" rtlCol="0" anchor="t">
            <a:spAutoFit/>
          </a:bodyPr>
          <a:lstStyle/>
          <a:p>
            <a:pPr algn="ctr"/>
            <a:r>
              <a:rPr lang="en-US" sz="2400" b="1" dirty="0">
                <a:ea typeface="+mn-lt"/>
                <a:cs typeface="+mn-lt"/>
              </a:rPr>
              <a:t>MULITPLE LINEAR REGRESSION </a:t>
            </a:r>
            <a:endParaRPr lang="en-US" sz="2400" dirty="0">
              <a:ea typeface="+mn-lt"/>
              <a:cs typeface="+mn-lt"/>
            </a:endParaRPr>
          </a:p>
          <a:p>
            <a:pPr algn="ctr"/>
            <a:r>
              <a:rPr lang="en-US" sz="2400" b="1" dirty="0">
                <a:ea typeface="+mn-lt"/>
                <a:cs typeface="+mn-lt"/>
              </a:rPr>
              <a:t>REGRESSION DIAGNOSTICS</a:t>
            </a:r>
          </a:p>
          <a:p>
            <a:pPr algn="ctr"/>
            <a:r>
              <a:rPr lang="en-US" sz="2400" b="1" dirty="0">
                <a:ea typeface="+mn-lt"/>
                <a:cs typeface="+mn-lt"/>
              </a:rPr>
              <a:t>Y versus Standardized Error Terms Scatterplot?</a:t>
            </a:r>
          </a:p>
        </p:txBody>
      </p:sp>
      <p:graphicFrame>
        <p:nvGraphicFramePr>
          <p:cNvPr id="10" name="Table 9">
            <a:extLst>
              <a:ext uri="{FF2B5EF4-FFF2-40B4-BE49-F238E27FC236}">
                <a16:creationId xmlns:a16="http://schemas.microsoft.com/office/drawing/2014/main" id="{1209C35E-86CF-5DE8-CF4A-14EC1D0AC91C}"/>
              </a:ext>
            </a:extLst>
          </p:cNvPr>
          <p:cNvGraphicFramePr>
            <a:graphicFrameLocks noGrp="1"/>
          </p:cNvGraphicFramePr>
          <p:nvPr>
            <p:extLst>
              <p:ext uri="{D42A27DB-BD31-4B8C-83A1-F6EECF244321}">
                <p14:modId xmlns:p14="http://schemas.microsoft.com/office/powerpoint/2010/main" val="1721725871"/>
              </p:ext>
            </p:extLst>
          </p:nvPr>
        </p:nvGraphicFramePr>
        <p:xfrm>
          <a:off x="501491" y="5145439"/>
          <a:ext cx="10911016" cy="1463040"/>
        </p:xfrm>
        <a:graphic>
          <a:graphicData uri="http://schemas.openxmlformats.org/drawingml/2006/table">
            <a:tbl>
              <a:tblPr>
                <a:tableStyleId>{5C22544A-7EE6-4342-B048-85BDC9FD1C3A}</a:tableStyleId>
              </a:tblPr>
              <a:tblGrid>
                <a:gridCol w="10911016">
                  <a:extLst>
                    <a:ext uri="{9D8B030D-6E8A-4147-A177-3AD203B41FA5}">
                      <a16:colId xmlns:a16="http://schemas.microsoft.com/office/drawing/2014/main" val="2534475310"/>
                    </a:ext>
                  </a:extLst>
                </a:gridCol>
              </a:tblGrid>
              <a:tr h="853246">
                <a:tc>
                  <a:txBody>
                    <a:bodyPr/>
                    <a:lstStyle/>
                    <a:p>
                      <a:pPr marL="0" marR="0" algn="ctr">
                        <a:spcBef>
                          <a:spcPts val="0"/>
                        </a:spcBef>
                        <a:spcAft>
                          <a:spcPts val="0"/>
                        </a:spcAft>
                      </a:pPr>
                      <a:r>
                        <a:rPr lang="en-US" sz="2400" b="1" dirty="0">
                          <a:effectLst/>
                        </a:rPr>
                        <a:t>Interpretation Statement</a:t>
                      </a:r>
                    </a:p>
                    <a:p>
                      <a:pPr marL="0" marR="0" lvl="0" algn="l">
                        <a:spcBef>
                          <a:spcPts val="0"/>
                        </a:spcBef>
                        <a:spcAft>
                          <a:spcPts val="0"/>
                        </a:spcAft>
                        <a:buNone/>
                      </a:pPr>
                      <a:r>
                        <a:rPr lang="en-US" sz="2400" b="0" i="0" u="none" strike="noStrike" noProof="0" dirty="0">
                          <a:solidFill>
                            <a:srgbClr val="000000"/>
                          </a:solidFill>
                          <a:effectLst/>
                          <a:latin typeface="Calibri"/>
                        </a:rPr>
                        <a:t>The scatterplot does not show a pattern.  Y increases as STDE decreases.  Most of the STDE terms are between (-2, 2). Hence, this model is NOT a good predictor of Y. </a:t>
                      </a:r>
                    </a:p>
                    <a:p>
                      <a:pPr marL="0" marR="0" algn="l">
                        <a:spcBef>
                          <a:spcPts val="0"/>
                        </a:spcBef>
                        <a:spcAft>
                          <a:spcPts val="0"/>
                        </a:spcAft>
                      </a:pPr>
                      <a:endParaRPr lang="en-US" sz="2400" dirty="0">
                        <a:effectLst/>
                      </a:endParaRPr>
                    </a:p>
                  </a:txBody>
                  <a:tcPr marL="114300" marR="114300" marT="0" marB="0">
                    <a:solidFill>
                      <a:schemeClr val="bg1"/>
                    </a:solidFill>
                  </a:tcPr>
                </a:tc>
                <a:extLst>
                  <a:ext uri="{0D108BD9-81ED-4DB2-BD59-A6C34878D82A}">
                    <a16:rowId xmlns:a16="http://schemas.microsoft.com/office/drawing/2014/main" val="594791736"/>
                  </a:ext>
                </a:extLst>
              </a:tr>
            </a:tbl>
          </a:graphicData>
        </a:graphic>
      </p:graphicFrame>
      <p:pic>
        <p:nvPicPr>
          <p:cNvPr id="3" name="Picture 2">
            <a:extLst>
              <a:ext uri="{FF2B5EF4-FFF2-40B4-BE49-F238E27FC236}">
                <a16:creationId xmlns:a16="http://schemas.microsoft.com/office/drawing/2014/main" id="{39927289-2EFF-342D-C822-FF97F04040D6}"/>
              </a:ext>
            </a:extLst>
          </p:cNvPr>
          <p:cNvPicPr>
            <a:picLocks noChangeAspect="1"/>
          </p:cNvPicPr>
          <p:nvPr/>
        </p:nvPicPr>
        <p:blipFill>
          <a:blip r:embed="rId3"/>
          <a:srcRect/>
          <a:stretch/>
        </p:blipFill>
        <p:spPr>
          <a:xfrm>
            <a:off x="3589258" y="1328971"/>
            <a:ext cx="3732573" cy="3732573"/>
          </a:xfrm>
          <a:prstGeom prst="rect">
            <a:avLst/>
          </a:prstGeom>
        </p:spPr>
      </p:pic>
    </p:spTree>
    <p:extLst>
      <p:ext uri="{BB962C8B-B14F-4D97-AF65-F5344CB8AC3E}">
        <p14:creationId xmlns:p14="http://schemas.microsoft.com/office/powerpoint/2010/main" val="37870557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B1B3A-9576-AF43-3475-66A9F81E4AB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64B10AA-1B7E-0790-CC25-D5A6BAE84960}"/>
              </a:ext>
            </a:extLst>
          </p:cNvPr>
          <p:cNvSpPr txBox="1"/>
          <p:nvPr/>
        </p:nvSpPr>
        <p:spPr>
          <a:xfrm>
            <a:off x="0" y="-32219"/>
            <a:ext cx="12192000" cy="461665"/>
          </a:xfrm>
          <a:prstGeom prst="rect">
            <a:avLst/>
          </a:prstGeom>
          <a:solidFill>
            <a:srgbClr val="FF8300"/>
          </a:solidFill>
        </p:spPr>
        <p:txBody>
          <a:bodyPr wrap="square" lIns="91440" tIns="45720" rIns="91440" bIns="45720" rtlCol="0" anchor="t">
            <a:spAutoFit/>
          </a:bodyPr>
          <a:lstStyle/>
          <a:p>
            <a:pPr algn="ctr"/>
            <a:r>
              <a:rPr lang="en-US" sz="2400" b="1" dirty="0">
                <a:ea typeface="+mn-lt"/>
                <a:cs typeface="+mn-lt"/>
              </a:rPr>
              <a:t>MULITPLE LINEAR REGRESSION  MODEL 1 SUMMARY TABLES</a:t>
            </a:r>
          </a:p>
        </p:txBody>
      </p:sp>
      <p:graphicFrame>
        <p:nvGraphicFramePr>
          <p:cNvPr id="4" name="Table 3">
            <a:extLst>
              <a:ext uri="{FF2B5EF4-FFF2-40B4-BE49-F238E27FC236}">
                <a16:creationId xmlns:a16="http://schemas.microsoft.com/office/drawing/2014/main" id="{9D20F74D-9713-A838-28F7-6F956A56C99E}"/>
              </a:ext>
            </a:extLst>
          </p:cNvPr>
          <p:cNvGraphicFramePr>
            <a:graphicFrameLocks noGrp="1"/>
          </p:cNvGraphicFramePr>
          <p:nvPr>
            <p:extLst>
              <p:ext uri="{D42A27DB-BD31-4B8C-83A1-F6EECF244321}">
                <p14:modId xmlns:p14="http://schemas.microsoft.com/office/powerpoint/2010/main" val="2016325697"/>
              </p:ext>
            </p:extLst>
          </p:nvPr>
        </p:nvGraphicFramePr>
        <p:xfrm>
          <a:off x="1184463" y="637676"/>
          <a:ext cx="9373897" cy="4414148"/>
        </p:xfrm>
        <a:graphic>
          <a:graphicData uri="http://schemas.openxmlformats.org/drawingml/2006/table">
            <a:tbl>
              <a:tblPr bandRow="1">
                <a:tableStyleId>{5C22544A-7EE6-4342-B048-85BDC9FD1C3A}</a:tableStyleId>
              </a:tblPr>
              <a:tblGrid>
                <a:gridCol w="3074893">
                  <a:extLst>
                    <a:ext uri="{9D8B030D-6E8A-4147-A177-3AD203B41FA5}">
                      <a16:colId xmlns:a16="http://schemas.microsoft.com/office/drawing/2014/main" val="1065799708"/>
                    </a:ext>
                  </a:extLst>
                </a:gridCol>
                <a:gridCol w="1159386">
                  <a:extLst>
                    <a:ext uri="{9D8B030D-6E8A-4147-A177-3AD203B41FA5}">
                      <a16:colId xmlns:a16="http://schemas.microsoft.com/office/drawing/2014/main" val="1159111587"/>
                    </a:ext>
                  </a:extLst>
                </a:gridCol>
                <a:gridCol w="1854018">
                  <a:extLst>
                    <a:ext uri="{9D8B030D-6E8A-4147-A177-3AD203B41FA5}">
                      <a16:colId xmlns:a16="http://schemas.microsoft.com/office/drawing/2014/main" val="1319343895"/>
                    </a:ext>
                  </a:extLst>
                </a:gridCol>
                <a:gridCol w="3285600">
                  <a:extLst>
                    <a:ext uri="{9D8B030D-6E8A-4147-A177-3AD203B41FA5}">
                      <a16:colId xmlns:a16="http://schemas.microsoft.com/office/drawing/2014/main" val="2517184488"/>
                    </a:ext>
                  </a:extLst>
                </a:gridCol>
              </a:tblGrid>
              <a:tr h="423170">
                <a:tc gridSpan="4">
                  <a:txBody>
                    <a:bodyPr/>
                    <a:lstStyle/>
                    <a:p>
                      <a:pPr lvl="0" algn="l">
                        <a:lnSpc>
                          <a:spcPct val="100000"/>
                        </a:lnSpc>
                        <a:spcBef>
                          <a:spcPts val="0"/>
                        </a:spcBef>
                        <a:spcAft>
                          <a:spcPts val="0"/>
                        </a:spcAft>
                        <a:buNone/>
                      </a:pPr>
                      <a:r>
                        <a:rPr lang="en-US" sz="1600" b="1" i="0" u="none" strike="noStrike" noProof="0" dirty="0">
                          <a:solidFill>
                            <a:srgbClr val="000000"/>
                          </a:solidFill>
                          <a:effectLst/>
                        </a:rPr>
                        <a:t>TABLE 1: Descriptive Statistics and Bivariate Associations between Alcohol Abuse Risk and Model 1 Protective Factor* among Veterans in </a:t>
                      </a:r>
                      <a:r>
                        <a:rPr lang="en-US" sz="1600" b="1" i="0" kern="0" dirty="0">
                          <a:effectLst/>
                          <a:ea typeface="Times New Roman" panose="02020603050405020304" pitchFamily="18" charset="0"/>
                        </a:rPr>
                        <a:t>The 2022 Military Health and Well-Being Project from ICPSR Michigan </a:t>
                      </a:r>
                      <a:r>
                        <a:rPr lang="en-US" sz="1600" b="1" i="0" u="none" strike="noStrike" noProof="0" dirty="0">
                          <a:solidFill>
                            <a:srgbClr val="000000"/>
                          </a:solidFill>
                          <a:effectLst/>
                        </a:rPr>
                        <a:t>(N=1,495)</a:t>
                      </a:r>
                      <a:endParaRPr lang="en-US" sz="1600" b="1" i="0" u="none" strike="noStrike" noProof="0" dirty="0">
                        <a:solidFill>
                          <a:srgbClr val="FF0000"/>
                        </a:solidFill>
                        <a:effectLst/>
                      </a:endParaRPr>
                    </a:p>
                  </a:txBody>
                  <a:tcPr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lnL>
                  </a:tcPr>
                </a:tc>
                <a:extLst>
                  <a:ext uri="{0D108BD9-81ED-4DB2-BD59-A6C34878D82A}">
                    <a16:rowId xmlns:a16="http://schemas.microsoft.com/office/drawing/2014/main" val="2305906746"/>
                  </a:ext>
                </a:extLst>
              </a:tr>
              <a:tr h="270781">
                <a:tc>
                  <a:txBody>
                    <a:bodyPr/>
                    <a:lstStyle/>
                    <a:p>
                      <a:pPr rtl="0" fontAlgn="base"/>
                      <a:r>
                        <a:rPr lang="en-US" sz="1050" b="1" dirty="0">
                          <a:effectLst/>
                          <a:highlight>
                            <a:srgbClr val="808080"/>
                          </a:highlight>
                          <a:latin typeface="Calibri"/>
                        </a:rPr>
                        <a:t> </a:t>
                      </a:r>
                      <a:r>
                        <a:rPr lang="en-US" sz="1050" dirty="0">
                          <a:effectLst/>
                          <a:highlight>
                            <a:srgbClr val="808080"/>
                          </a:highlight>
                          <a:latin typeface="Calibri"/>
                        </a:rPr>
                        <a:t> </a:t>
                      </a:r>
                    </a:p>
                  </a:txBody>
                  <a:tcPr anchor="b">
                    <a:lnL>
                      <a:noFill/>
                    </a:lnL>
                    <a:lnR>
                      <a:noFill/>
                    </a:lnR>
                    <a:lnT>
                      <a:noFill/>
                    </a:lnT>
                    <a:lnB>
                      <a:noFill/>
                    </a:lnB>
                    <a:solidFill>
                      <a:srgbClr val="808080"/>
                    </a:solidFill>
                  </a:tcPr>
                </a:tc>
                <a:tc>
                  <a:txBody>
                    <a:bodyPr/>
                    <a:lstStyle/>
                    <a:p>
                      <a:pPr rtl="0" fontAlgn="base"/>
                      <a:r>
                        <a:rPr lang="en-US" sz="1050" b="1" dirty="0">
                          <a:effectLst/>
                          <a:highlight>
                            <a:srgbClr val="808080"/>
                          </a:highlight>
                          <a:latin typeface="Calibri"/>
                        </a:rPr>
                        <a:t> </a:t>
                      </a:r>
                      <a:r>
                        <a:rPr lang="en-US" sz="1050" dirty="0">
                          <a:effectLst/>
                          <a:highlight>
                            <a:srgbClr val="808080"/>
                          </a:highlight>
                          <a:latin typeface="Calibri"/>
                        </a:rPr>
                        <a:t> </a:t>
                      </a:r>
                    </a:p>
                  </a:txBody>
                  <a:tcPr anchor="b">
                    <a:lnL>
                      <a:noFill/>
                    </a:lnL>
                    <a:lnR>
                      <a:noFill/>
                    </a:lnR>
                    <a:lnT>
                      <a:noFill/>
                    </a:lnT>
                    <a:lnB w="9525" cap="flat" cmpd="sng" algn="ctr">
                      <a:solidFill>
                        <a:srgbClr val="60FDEE"/>
                      </a:solidFill>
                      <a:prstDash val="solid"/>
                      <a:round/>
                      <a:headEnd type="none" w="med" len="med"/>
                      <a:tailEnd type="none" w="med" len="med"/>
                    </a:lnB>
                    <a:solidFill>
                      <a:srgbClr val="808080"/>
                    </a:solidFill>
                  </a:tcPr>
                </a:tc>
                <a:tc>
                  <a:txBody>
                    <a:bodyPr/>
                    <a:lstStyle/>
                    <a:p>
                      <a:pPr rtl="0" fontAlgn="base"/>
                      <a:r>
                        <a:rPr lang="en-US" sz="1050" b="1" dirty="0">
                          <a:effectLst/>
                          <a:highlight>
                            <a:srgbClr val="808080"/>
                          </a:highlight>
                          <a:latin typeface="Calibri"/>
                        </a:rPr>
                        <a:t> </a:t>
                      </a:r>
                      <a:r>
                        <a:rPr lang="en-US" sz="1050" dirty="0">
                          <a:effectLst/>
                          <a:highlight>
                            <a:srgbClr val="808080"/>
                          </a:highlight>
                          <a:latin typeface="Calibri"/>
                        </a:rPr>
                        <a:t> </a:t>
                      </a:r>
                    </a:p>
                  </a:txBody>
                  <a:tcPr anchor="b">
                    <a:lnL>
                      <a:noFill/>
                    </a:lnL>
                    <a:lnR w="9525" cap="flat" cmpd="sng" algn="ctr">
                      <a:solidFill>
                        <a:srgbClr val="6006EF"/>
                      </a:solidFill>
                      <a:prstDash val="solid"/>
                      <a:round/>
                      <a:headEnd type="none" w="med" len="med"/>
                      <a:tailEnd type="none" w="med" len="med"/>
                    </a:lnR>
                    <a:lnT>
                      <a:noFill/>
                    </a:lnT>
                    <a:lnB w="9525" cap="flat" cmpd="sng" algn="ctr">
                      <a:solidFill>
                        <a:srgbClr val="60FDEE"/>
                      </a:solidFill>
                      <a:prstDash val="solid"/>
                      <a:round/>
                      <a:headEnd type="none" w="med" len="med"/>
                      <a:tailEnd type="none" w="med" len="med"/>
                    </a:lnB>
                    <a:solidFill>
                      <a:srgbClr val="808080"/>
                    </a:solidFill>
                  </a:tcPr>
                </a:tc>
                <a:tc>
                  <a:txBody>
                    <a:bodyPr/>
                    <a:lstStyle/>
                    <a:p>
                      <a:pPr rtl="0" fontAlgn="base"/>
                      <a:r>
                        <a:rPr lang="en-US" sz="1050" b="1" dirty="0">
                          <a:effectLst/>
                          <a:highlight>
                            <a:srgbClr val="808080"/>
                          </a:highlight>
                          <a:latin typeface="Calibri"/>
                        </a:rPr>
                        <a:t> </a:t>
                      </a:r>
                      <a:r>
                        <a:rPr lang="en-US" sz="1050" dirty="0">
                          <a:effectLst/>
                          <a:highlight>
                            <a:srgbClr val="808080"/>
                          </a:highlight>
                          <a:latin typeface="Calibri"/>
                        </a:rPr>
                        <a:t> </a:t>
                      </a:r>
                    </a:p>
                  </a:txBody>
                  <a:tcPr anchor="b">
                    <a:lnL w="9525" cap="flat" cmpd="sng" algn="ctr">
                      <a:solidFill>
                        <a:srgbClr val="6006EF"/>
                      </a:solidFill>
                      <a:prstDash val="solid"/>
                      <a:round/>
                      <a:headEnd type="none" w="med" len="med"/>
                      <a:tailEnd type="none" w="med" len="med"/>
                    </a:lnL>
                    <a:lnR>
                      <a:noFill/>
                    </a:lnR>
                    <a:lnB>
                      <a:noFill/>
                    </a:lnB>
                    <a:solidFill>
                      <a:srgbClr val="808080"/>
                    </a:solidFill>
                  </a:tcPr>
                </a:tc>
                <a:extLst>
                  <a:ext uri="{0D108BD9-81ED-4DB2-BD59-A6C34878D82A}">
                    <a16:rowId xmlns:a16="http://schemas.microsoft.com/office/drawing/2014/main" val="3862187822"/>
                  </a:ext>
                </a:extLst>
              </a:tr>
              <a:tr h="270781">
                <a:tc>
                  <a:txBody>
                    <a:bodyPr/>
                    <a:lstStyle/>
                    <a:p>
                      <a:pPr rtl="0" fontAlgn="base"/>
                      <a:r>
                        <a:rPr lang="en-US" sz="1050" b="1" dirty="0">
                          <a:effectLst/>
                          <a:highlight>
                            <a:srgbClr val="808080"/>
                          </a:highlight>
                          <a:latin typeface="Calibri"/>
                        </a:rPr>
                        <a:t> </a:t>
                      </a:r>
                      <a:r>
                        <a:rPr lang="en-US" sz="1050" dirty="0">
                          <a:effectLst/>
                          <a:highlight>
                            <a:srgbClr val="808080"/>
                          </a:highlight>
                          <a:latin typeface="Calibri"/>
                        </a:rPr>
                        <a:t> </a:t>
                      </a:r>
                    </a:p>
                  </a:txBody>
                  <a:tcPr anchor="b">
                    <a:lnL>
                      <a:noFill/>
                    </a:lnL>
                    <a:lnR w="9525" cap="flat" cmpd="sng" algn="ctr">
                      <a:solidFill>
                        <a:srgbClr val="60FDEE"/>
                      </a:solidFill>
                      <a:prstDash val="solid"/>
                      <a:round/>
                      <a:headEnd type="none" w="med" len="med"/>
                      <a:tailEnd type="none" w="med" len="med"/>
                    </a:lnR>
                    <a:lnT>
                      <a:noFill/>
                    </a:lnT>
                    <a:lnB>
                      <a:noFill/>
                    </a:lnB>
                    <a:solidFill>
                      <a:srgbClr val="808080"/>
                    </a:solidFill>
                  </a:tcPr>
                </a:tc>
                <a:tc gridSpan="2">
                  <a:txBody>
                    <a:bodyPr/>
                    <a:lstStyle/>
                    <a:p>
                      <a:pPr algn="ctr" rtl="0" fontAlgn="base"/>
                      <a:r>
                        <a:rPr lang="en-US" sz="1050" b="1" dirty="0">
                          <a:effectLst/>
                          <a:highlight>
                            <a:srgbClr val="808080"/>
                          </a:highlight>
                          <a:latin typeface="Calibri"/>
                        </a:rPr>
                        <a:t>Overall </a:t>
                      </a:r>
                      <a:r>
                        <a:rPr lang="en-US" sz="1050" dirty="0">
                          <a:effectLst/>
                          <a:highlight>
                            <a:srgbClr val="808080"/>
                          </a:highlight>
                          <a:latin typeface="Calibri"/>
                        </a:rPr>
                        <a:t> </a:t>
                      </a:r>
                    </a:p>
                  </a:txBody>
                  <a:tcPr anchor="b">
                    <a:lnL w="9525" cap="flat" cmpd="sng" algn="ctr">
                      <a:solidFill>
                        <a:srgbClr val="60FDEE"/>
                      </a:solidFill>
                      <a:prstDash val="solid"/>
                      <a:round/>
                      <a:headEnd type="none" w="med" len="med"/>
                      <a:tailEnd type="none" w="med" len="med"/>
                    </a:lnL>
                    <a:lnR w="9525" cap="flat" cmpd="sng" algn="ctr">
                      <a:solidFill>
                        <a:srgbClr val="6002EF"/>
                      </a:solidFill>
                      <a:prstDash val="solid"/>
                      <a:round/>
                      <a:headEnd type="none" w="med" len="med"/>
                      <a:tailEnd type="none" w="med" len="med"/>
                    </a:lnR>
                    <a:lnT w="9525" cap="flat" cmpd="sng" algn="ctr">
                      <a:solidFill>
                        <a:srgbClr val="60FDEE"/>
                      </a:solidFill>
                      <a:prstDash val="solid"/>
                      <a:round/>
                      <a:headEnd type="none" w="med" len="med"/>
                      <a:tailEnd type="none" w="med" len="med"/>
                    </a:lnT>
                    <a:lnB>
                      <a:noFill/>
                    </a:lnB>
                    <a:solidFill>
                      <a:srgbClr val="808080"/>
                    </a:solidFill>
                  </a:tcPr>
                </a:tc>
                <a:tc hMerge="1">
                  <a:txBody>
                    <a:bodyPr/>
                    <a:lstStyle/>
                    <a:p>
                      <a:endParaRPr lang="en-US"/>
                    </a:p>
                  </a:txBody>
                  <a:tcPr/>
                </a:tc>
                <a:tc>
                  <a:txBody>
                    <a:bodyPr/>
                    <a:lstStyle/>
                    <a:p>
                      <a:pPr algn="ctr" rtl="0" fontAlgn="base"/>
                      <a:r>
                        <a:rPr lang="en-US" sz="1050" b="1" dirty="0">
                          <a:effectLst/>
                          <a:highlight>
                            <a:srgbClr val="808080"/>
                          </a:highlight>
                          <a:latin typeface="Calibri"/>
                        </a:rPr>
                        <a:t> </a:t>
                      </a:r>
                      <a:r>
                        <a:rPr lang="en-US" sz="1050" dirty="0">
                          <a:effectLst/>
                          <a:highlight>
                            <a:srgbClr val="808080"/>
                          </a:highlight>
                          <a:latin typeface="Calibri"/>
                        </a:rPr>
                        <a:t> </a:t>
                      </a:r>
                    </a:p>
                  </a:txBody>
                  <a:tcPr anchor="b">
                    <a:lnL w="9525" cap="flat" cmpd="sng" algn="ctr">
                      <a:solidFill>
                        <a:srgbClr val="6002EF"/>
                      </a:solidFill>
                      <a:prstDash val="solid"/>
                      <a:round/>
                      <a:headEnd type="none" w="med" len="med"/>
                      <a:tailEnd type="none" w="med" len="med"/>
                    </a:lnL>
                    <a:lnR>
                      <a:noFill/>
                    </a:lnR>
                    <a:lnT>
                      <a:noFill/>
                    </a:lnT>
                    <a:lnB>
                      <a:noFill/>
                    </a:lnB>
                    <a:solidFill>
                      <a:srgbClr val="808080"/>
                    </a:solidFill>
                  </a:tcPr>
                </a:tc>
                <a:extLst>
                  <a:ext uri="{0D108BD9-81ED-4DB2-BD59-A6C34878D82A}">
                    <a16:rowId xmlns:a16="http://schemas.microsoft.com/office/drawing/2014/main" val="3612232071"/>
                  </a:ext>
                </a:extLst>
              </a:tr>
              <a:tr h="270781">
                <a:tc>
                  <a:txBody>
                    <a:bodyPr/>
                    <a:lstStyle/>
                    <a:p>
                      <a:pPr algn="ctr" rtl="0" fontAlgn="base"/>
                      <a:r>
                        <a:rPr lang="en-US" sz="1050" dirty="0">
                          <a:solidFill>
                            <a:srgbClr val="FFFFFF"/>
                          </a:solidFill>
                          <a:effectLst/>
                          <a:highlight>
                            <a:srgbClr val="000000"/>
                          </a:highlight>
                          <a:latin typeface="Calibri"/>
                        </a:rPr>
                        <a:t>  </a:t>
                      </a:r>
                      <a:endParaRPr lang="en-US" sz="1050" dirty="0">
                        <a:effectLst/>
                        <a:highlight>
                          <a:srgbClr val="000000"/>
                        </a:highlight>
                        <a:latin typeface="Calibri"/>
                      </a:endParaRPr>
                    </a:p>
                  </a:txBody>
                  <a:tcPr anchor="b">
                    <a:lnL w="9525" cap="flat" cmpd="sng" algn="ctr">
                      <a:solidFill>
                        <a:srgbClr val="E017EF"/>
                      </a:solidFill>
                      <a:prstDash val="solid"/>
                      <a:round/>
                      <a:headEnd type="none" w="med" len="med"/>
                      <a:tailEnd type="none" w="med" len="med"/>
                    </a:lnL>
                    <a:lnR w="9525" cap="flat" cmpd="sng" algn="ctr">
                      <a:solidFill>
                        <a:srgbClr val="C01CEF"/>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8030EF"/>
                      </a:solidFill>
                      <a:prstDash val="solid"/>
                      <a:round/>
                      <a:headEnd type="none" w="med" len="med"/>
                      <a:tailEnd type="none" w="med" len="med"/>
                    </a:lnB>
                    <a:solidFill>
                      <a:srgbClr val="000000"/>
                    </a:solidFill>
                  </a:tcPr>
                </a:tc>
                <a:tc>
                  <a:txBody>
                    <a:bodyPr/>
                    <a:lstStyle/>
                    <a:p>
                      <a:pPr algn="ctr" rtl="0" fontAlgn="base"/>
                      <a:r>
                        <a:rPr lang="en-US" sz="1050" dirty="0">
                          <a:solidFill>
                            <a:srgbClr val="FFFFFF"/>
                          </a:solidFill>
                          <a:effectLst/>
                          <a:highlight>
                            <a:srgbClr val="000000"/>
                          </a:highlight>
                          <a:latin typeface="Calibri"/>
                        </a:rPr>
                        <a:t>N  </a:t>
                      </a:r>
                      <a:endParaRPr lang="en-US" sz="1050" dirty="0">
                        <a:effectLst/>
                        <a:highlight>
                          <a:srgbClr val="000000"/>
                        </a:highlight>
                        <a:latin typeface="Calibri"/>
                      </a:endParaRPr>
                    </a:p>
                  </a:txBody>
                  <a:tcPr anchor="b">
                    <a:lnL w="9525" cap="flat" cmpd="sng" algn="ctr">
                      <a:solidFill>
                        <a:srgbClr val="C01CEF"/>
                      </a:solidFill>
                      <a:prstDash val="solid"/>
                      <a:round/>
                      <a:headEnd type="none" w="med" len="med"/>
                      <a:tailEnd type="none" w="med" len="med"/>
                    </a:lnL>
                    <a:lnR>
                      <a:noFill/>
                    </a:lnR>
                    <a:lnT>
                      <a:noFill/>
                    </a:lnT>
                    <a:lnB w="9525" cap="flat" cmpd="sng" algn="ctr">
                      <a:solidFill>
                        <a:srgbClr val="A02CEF"/>
                      </a:solidFill>
                      <a:prstDash val="solid"/>
                      <a:round/>
                      <a:headEnd type="none" w="med" len="med"/>
                      <a:tailEnd type="none" w="med" len="med"/>
                    </a:lnB>
                    <a:solidFill>
                      <a:srgbClr val="000000"/>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lang="en-US" sz="1050" dirty="0">
                        <a:solidFill>
                          <a:srgbClr val="FFFFFF"/>
                        </a:solidFill>
                        <a:effectLst/>
                        <a:highlight>
                          <a:srgbClr val="000000"/>
                        </a:highlight>
                        <a:latin typeface="Calibri"/>
                      </a:endParaRPr>
                    </a:p>
                    <a:p>
                      <a:pPr marL="0" marR="0" lvl="0" indent="0" algn="ctr" defTabSz="914400" rtl="0" eaLnBrk="1" fontAlgn="base" latinLnBrk="0" hangingPunct="1">
                        <a:lnSpc>
                          <a:spcPct val="100000"/>
                        </a:lnSpc>
                        <a:spcBef>
                          <a:spcPts val="0"/>
                        </a:spcBef>
                        <a:spcAft>
                          <a:spcPts val="0"/>
                        </a:spcAft>
                        <a:buClrTx/>
                        <a:buSzTx/>
                        <a:buFontTx/>
                        <a:buNone/>
                        <a:tabLst/>
                        <a:defRPr/>
                      </a:pPr>
                      <a:r>
                        <a:rPr lang="en-US" sz="1050" dirty="0">
                          <a:solidFill>
                            <a:srgbClr val="FFFFFF"/>
                          </a:solidFill>
                          <a:effectLst/>
                          <a:highlight>
                            <a:srgbClr val="000000"/>
                          </a:highlight>
                          <a:latin typeface="Calibri"/>
                        </a:rPr>
                        <a:t>Mean (SD) </a:t>
                      </a:r>
                      <a:endParaRPr lang="en-US" sz="1050" dirty="0">
                        <a:effectLst/>
                        <a:highlight>
                          <a:srgbClr val="000000"/>
                        </a:highlight>
                        <a:latin typeface="Calibri"/>
                      </a:endParaRPr>
                    </a:p>
                  </a:txBody>
                  <a:tcPr anchor="b">
                    <a:lnL>
                      <a:noFill/>
                    </a:lnL>
                    <a:lnR w="9525" cap="flat" cmpd="sng" algn="ctr">
                      <a:solidFill>
                        <a:srgbClr val="E022EF"/>
                      </a:solidFill>
                      <a:prstDash val="solid"/>
                      <a:round/>
                      <a:headEnd type="none" w="med" len="med"/>
                      <a:tailEnd type="none" w="med" len="med"/>
                    </a:lnR>
                    <a:lnT>
                      <a:noFill/>
                    </a:lnT>
                    <a:lnB w="9525" cap="flat" cmpd="sng" algn="ctr">
                      <a:solidFill>
                        <a:srgbClr val="C02CEF"/>
                      </a:solidFill>
                      <a:prstDash val="solid"/>
                      <a:round/>
                      <a:headEnd type="none" w="med" len="med"/>
                      <a:tailEnd type="none" w="med" len="med"/>
                    </a:lnB>
                    <a:solidFill>
                      <a:srgbClr val="000000"/>
                    </a:solidFill>
                  </a:tcPr>
                </a:tc>
                <a:tc>
                  <a:txBody>
                    <a:bodyPr/>
                    <a:lstStyle/>
                    <a:p>
                      <a:pPr algn="ctr" rtl="0" fontAlgn="base"/>
                      <a:r>
                        <a:rPr lang="en-US" sz="1050" dirty="0">
                          <a:solidFill>
                            <a:srgbClr val="FFFFFF"/>
                          </a:solidFill>
                          <a:effectLst/>
                          <a:highlight>
                            <a:srgbClr val="000000"/>
                          </a:highlight>
                          <a:latin typeface="Calibri"/>
                        </a:rPr>
                        <a:t> Test and p-value </a:t>
                      </a:r>
                      <a:endParaRPr lang="en-US" sz="1050" dirty="0">
                        <a:effectLst/>
                        <a:highlight>
                          <a:srgbClr val="000000"/>
                        </a:highlight>
                        <a:latin typeface="Calibri"/>
                      </a:endParaRPr>
                    </a:p>
                  </a:txBody>
                  <a:tcPr anchor="b">
                    <a:lnL w="9525" cap="flat" cmpd="sng" algn="ctr">
                      <a:solidFill>
                        <a:srgbClr val="E022EF"/>
                      </a:solidFill>
                      <a:prstDash val="solid"/>
                      <a:round/>
                      <a:headEnd type="none" w="med" len="med"/>
                      <a:tailEnd type="none" w="med" len="med"/>
                    </a:lnL>
                    <a:lnR w="9525" cap="flat" cmpd="sng" algn="ctr">
                      <a:solidFill>
                        <a:srgbClr val="6030EF"/>
                      </a:solidFill>
                      <a:prstDash val="solid"/>
                      <a:round/>
                      <a:headEnd type="none" w="med" len="med"/>
                      <a:tailEnd type="none" w="med" len="med"/>
                    </a:lnR>
                    <a:lnT>
                      <a:noFill/>
                    </a:lnT>
                    <a:lnB w="9525" cap="flat" cmpd="sng" algn="ctr">
                      <a:solidFill>
                        <a:srgbClr val="0045EF"/>
                      </a:solidFill>
                      <a:prstDash val="solid"/>
                      <a:round/>
                      <a:headEnd type="none" w="med" len="med"/>
                      <a:tailEnd type="none" w="med" len="med"/>
                    </a:lnB>
                    <a:solidFill>
                      <a:srgbClr val="000000"/>
                    </a:solidFill>
                  </a:tcPr>
                </a:tc>
                <a:extLst>
                  <a:ext uri="{0D108BD9-81ED-4DB2-BD59-A6C34878D82A}">
                    <a16:rowId xmlns:a16="http://schemas.microsoft.com/office/drawing/2014/main" val="3742017826"/>
                  </a:ext>
                </a:extLst>
              </a:tr>
              <a:tr h="270781">
                <a:tc>
                  <a:txBody>
                    <a:bodyPr/>
                    <a:lstStyle/>
                    <a:p>
                      <a:pPr rtl="0" fontAlgn="base"/>
                      <a:r>
                        <a:rPr lang="en-US" sz="1050" b="1" dirty="0">
                          <a:effectLst/>
                          <a:latin typeface="Calibri"/>
                        </a:rPr>
                        <a:t>Alcohol and Drug </a:t>
                      </a:r>
                      <a:r>
                        <a:rPr lang="en-US" sz="1050" b="1" dirty="0">
                          <a:effectLst/>
                          <a:latin typeface="+mn-lt"/>
                        </a:rPr>
                        <a:t>Abuse Risk</a:t>
                      </a:r>
                      <a:r>
                        <a:rPr lang="en-US" sz="1050" dirty="0">
                          <a:effectLst/>
                          <a:latin typeface="Calibri"/>
                        </a:rPr>
                        <a:t> </a:t>
                      </a:r>
                    </a:p>
                  </a:txBody>
                  <a:tcPr anchor="b">
                    <a:lnL w="9525" cap="flat" cmpd="sng" algn="ctr">
                      <a:solidFill>
                        <a:srgbClr val="8030EF"/>
                      </a:solidFill>
                      <a:prstDash val="solid"/>
                      <a:round/>
                      <a:headEnd type="none" w="med" len="med"/>
                      <a:tailEnd type="none" w="med" len="med"/>
                    </a:lnL>
                    <a:lnR w="9525" cap="flat" cmpd="sng" algn="ctr">
                      <a:solidFill>
                        <a:srgbClr val="A02CEF"/>
                      </a:solidFill>
                      <a:prstDash val="solid"/>
                      <a:round/>
                      <a:headEnd type="none" w="med" len="med"/>
                      <a:tailEnd type="none" w="med" len="med"/>
                    </a:lnR>
                    <a:lnT w="9525" cap="flat" cmpd="sng" algn="ctr">
                      <a:solidFill>
                        <a:srgbClr val="8030EF"/>
                      </a:solidFill>
                      <a:prstDash val="solid"/>
                      <a:round/>
                      <a:headEnd type="none" w="med" len="med"/>
                      <a:tailEnd type="none" w="med" len="med"/>
                    </a:lnT>
                    <a:lnB>
                      <a:noFill/>
                    </a:lnB>
                    <a:noFill/>
                  </a:tcPr>
                </a:tc>
                <a:tc>
                  <a:txBody>
                    <a:bodyPr/>
                    <a:lstStyle/>
                    <a:p>
                      <a:pPr algn="r" rtl="0" fontAlgn="base"/>
                      <a:r>
                        <a:rPr lang="en-US" sz="1050" dirty="0">
                          <a:effectLst/>
                          <a:latin typeface="Calibri"/>
                        </a:rPr>
                        <a:t>        1,495  </a:t>
                      </a:r>
                    </a:p>
                  </a:txBody>
                  <a:tcPr anchor="b">
                    <a:lnL w="9525" cap="flat" cmpd="sng" algn="ctr">
                      <a:solidFill>
                        <a:srgbClr val="A02CEF"/>
                      </a:solidFill>
                      <a:prstDash val="solid"/>
                      <a:round/>
                      <a:headEnd type="none" w="med" len="med"/>
                      <a:tailEnd type="none" w="med" len="med"/>
                    </a:lnL>
                    <a:lnR>
                      <a:noFill/>
                    </a:lnR>
                    <a:lnT w="9525" cap="flat" cmpd="sng" algn="ctr">
                      <a:solidFill>
                        <a:srgbClr val="A02CEF"/>
                      </a:solidFill>
                      <a:prstDash val="solid"/>
                      <a:round/>
                      <a:headEnd type="none" w="med" len="med"/>
                      <a:tailEnd type="none" w="med" len="med"/>
                    </a:lnT>
                    <a:lnB>
                      <a:noFill/>
                    </a:lnB>
                    <a:noFill/>
                  </a:tcPr>
                </a:tc>
                <a:tc>
                  <a:txBody>
                    <a:bodyPr/>
                    <a:lstStyle/>
                    <a:p>
                      <a:pPr algn="r" rtl="0" fontAlgn="base"/>
                      <a:r>
                        <a:rPr lang="en-US" sz="1050" dirty="0">
                          <a:effectLst/>
                          <a:latin typeface="Calibri"/>
                        </a:rPr>
                        <a:t>  </a:t>
                      </a:r>
                    </a:p>
                  </a:txBody>
                  <a:tcPr anchor="b">
                    <a:lnL>
                      <a:noFill/>
                    </a:lnL>
                    <a:lnR w="9525" cap="flat" cmpd="sng" algn="ctr">
                      <a:solidFill>
                        <a:srgbClr val="0032EF"/>
                      </a:solidFill>
                      <a:prstDash val="solid"/>
                      <a:round/>
                      <a:headEnd type="none" w="med" len="med"/>
                      <a:tailEnd type="none" w="med" len="med"/>
                    </a:lnR>
                    <a:lnT w="9525" cap="flat" cmpd="sng" algn="ctr">
                      <a:solidFill>
                        <a:srgbClr val="C02CEF"/>
                      </a:solidFill>
                      <a:prstDash val="solid"/>
                      <a:round/>
                      <a:headEnd type="none" w="med" len="med"/>
                      <a:tailEnd type="none" w="med" len="med"/>
                    </a:lnT>
                    <a:lnB>
                      <a:noFill/>
                    </a:lnB>
                    <a:noFill/>
                  </a:tcPr>
                </a:tc>
                <a:tc>
                  <a:txBody>
                    <a:bodyPr/>
                    <a:lstStyle/>
                    <a:p>
                      <a:pPr algn="r" rtl="0" fontAlgn="base"/>
                      <a:r>
                        <a:rPr lang="en-US" sz="1050" dirty="0">
                          <a:effectLst/>
                          <a:highlight>
                            <a:srgbClr val="D9D9D9"/>
                          </a:highlight>
                          <a:latin typeface="Calibri"/>
                        </a:rPr>
                        <a:t>  </a:t>
                      </a:r>
                    </a:p>
                  </a:txBody>
                  <a:tcPr anchor="b">
                    <a:lnL w="9525" cap="flat" cmpd="sng" algn="ctr">
                      <a:solidFill>
                        <a:srgbClr val="0032EF"/>
                      </a:solidFill>
                      <a:prstDash val="solid"/>
                      <a:round/>
                      <a:headEnd type="none" w="med" len="med"/>
                      <a:tailEnd type="none" w="med" len="med"/>
                    </a:lnL>
                    <a:lnR w="9525" cap="flat" cmpd="sng" algn="ctr">
                      <a:solidFill>
                        <a:srgbClr val="0045EF"/>
                      </a:solidFill>
                      <a:prstDash val="solid"/>
                      <a:round/>
                      <a:headEnd type="none" w="med" len="med"/>
                      <a:tailEnd type="none" w="med" len="med"/>
                    </a:lnR>
                    <a:lnT w="9525" cap="flat" cmpd="sng" algn="ctr">
                      <a:solidFill>
                        <a:srgbClr val="0045E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2133509668"/>
                  </a:ext>
                </a:extLst>
              </a:tr>
              <a:tr h="270781">
                <a:tc>
                  <a:txBody>
                    <a:bodyPr/>
                    <a:lstStyle/>
                    <a:p>
                      <a:pPr rtl="0" fontAlgn="base"/>
                      <a:r>
                        <a:rPr lang="en-US" sz="1050" b="1" dirty="0">
                          <a:effectLst/>
                          <a:latin typeface="Calibri"/>
                        </a:rPr>
                        <a:t>Calling and Purpose </a:t>
                      </a:r>
                      <a:r>
                        <a:rPr lang="en-US" sz="1050" b="0" dirty="0">
                          <a:effectLst/>
                          <a:latin typeface="Calibri"/>
                        </a:rPr>
                        <a:t>(scale)</a:t>
                      </a:r>
                      <a:endParaRPr lang="en-US" sz="1050" dirty="0">
                        <a:effectLst/>
                        <a:latin typeface="Calibri"/>
                      </a:endParaRPr>
                    </a:p>
                  </a:txBody>
                  <a:tcPr anchor="b">
                    <a:lnL w="9525" cap="flat" cmpd="sng" algn="ctr">
                      <a:solidFill>
                        <a:srgbClr val="E05AEE"/>
                      </a:solidFill>
                      <a:prstDash val="solid"/>
                      <a:round/>
                      <a:headEnd type="none" w="med" len="med"/>
                      <a:tailEnd type="none" w="med" len="med"/>
                    </a:lnL>
                    <a:lnR w="9525" cap="flat" cmpd="sng" algn="ctr">
                      <a:solidFill>
                        <a:srgbClr val="A05BEE"/>
                      </a:solidFill>
                      <a:prstDash val="solid"/>
                      <a:round/>
                      <a:headEnd type="none" w="med" len="med"/>
                      <a:tailEnd type="none" w="med" len="med"/>
                    </a:lnR>
                    <a:lnT>
                      <a:noFill/>
                    </a:lnT>
                    <a:lnB>
                      <a:noFill/>
                    </a:lnB>
                    <a:noFill/>
                  </a:tcPr>
                </a:tc>
                <a:tc>
                  <a:txBody>
                    <a:bodyPr/>
                    <a:lstStyle/>
                    <a:p>
                      <a:pPr algn="r" rtl="0" fontAlgn="base"/>
                      <a:r>
                        <a:rPr lang="en-US" sz="1050" dirty="0">
                          <a:effectLst/>
                          <a:latin typeface="Calibri"/>
                        </a:rPr>
                        <a:t>1,495</a:t>
                      </a:r>
                    </a:p>
                  </a:txBody>
                  <a:tcPr anchor="b">
                    <a:lnL w="9525" cap="flat" cmpd="sng" algn="ctr">
                      <a:solidFill>
                        <a:srgbClr val="A05BEE"/>
                      </a:solidFill>
                      <a:prstDash val="solid"/>
                      <a:round/>
                      <a:headEnd type="none" w="med" len="med"/>
                      <a:tailEnd type="none" w="med" len="med"/>
                    </a:lnL>
                    <a:lnR>
                      <a:noFill/>
                    </a:lnR>
                    <a:lnT>
                      <a:noFill/>
                    </a:lnT>
                    <a:lnB>
                      <a:noFill/>
                    </a:lnB>
                    <a:noFill/>
                  </a:tcPr>
                </a:tc>
                <a:tc>
                  <a:txBody>
                    <a:bodyPr/>
                    <a:lstStyle/>
                    <a:p>
                      <a:pPr algn="r" rtl="0" fontAlgn="base"/>
                      <a:r>
                        <a:rPr lang="en-US" sz="1050" dirty="0">
                          <a:effectLst/>
                          <a:latin typeface="Calibri"/>
                        </a:rPr>
                        <a:t>20.24 (3.2) </a:t>
                      </a:r>
                    </a:p>
                  </a:txBody>
                  <a:tcPr anchor="b">
                    <a:lnL>
                      <a:noFill/>
                    </a:lnL>
                    <a:lnR w="9525" cap="flat" cmpd="sng" algn="ctr">
                      <a:solidFill>
                        <a:srgbClr val="A05FEE"/>
                      </a:solidFill>
                      <a:prstDash val="solid"/>
                      <a:round/>
                      <a:headEnd type="none" w="med" len="med"/>
                      <a:tailEnd type="none" w="med" len="med"/>
                    </a:lnR>
                    <a:lnT>
                      <a:noFill/>
                    </a:lnT>
                    <a:lnB>
                      <a:noFill/>
                    </a:lnB>
                    <a:noFill/>
                  </a:tcPr>
                </a:tc>
                <a:tc>
                  <a:txBody>
                    <a:bodyPr/>
                    <a:lstStyle/>
                    <a:p>
                      <a:pPr algn="r" rtl="0" fontAlgn="base"/>
                      <a:r>
                        <a:rPr lang="en-US" sz="1050" dirty="0">
                          <a:effectLst/>
                          <a:latin typeface="Calibri"/>
                        </a:rPr>
                        <a:t>Pearson’s Correlation = 0.121  </a:t>
                      </a:r>
                    </a:p>
                  </a:txBody>
                  <a:tcPr anchor="b">
                    <a:lnL w="9525" cap="flat" cmpd="sng" algn="ctr">
                      <a:solidFill>
                        <a:srgbClr val="A05FEE"/>
                      </a:solidFill>
                      <a:prstDash val="solid"/>
                      <a:round/>
                      <a:headEnd type="none" w="med" len="med"/>
                      <a:tailEnd type="none" w="med" len="med"/>
                    </a:lnL>
                    <a:lnR w="9525" cap="flat" cmpd="sng" algn="ctr">
                      <a:solidFill>
                        <a:srgbClr val="6068EE"/>
                      </a:solidFill>
                      <a:prstDash val="solid"/>
                      <a:round/>
                      <a:headEnd type="none" w="med" len="med"/>
                      <a:tailEnd type="none" w="med" len="med"/>
                    </a:lnR>
                    <a:lnT>
                      <a:noFill/>
                    </a:lnT>
                    <a:lnB>
                      <a:noFill/>
                    </a:lnB>
                    <a:noFill/>
                  </a:tcPr>
                </a:tc>
                <a:extLst>
                  <a:ext uri="{0D108BD9-81ED-4DB2-BD59-A6C34878D82A}">
                    <a16:rowId xmlns:a16="http://schemas.microsoft.com/office/drawing/2014/main" val="1838392307"/>
                  </a:ext>
                </a:extLst>
              </a:tr>
              <a:tr h="270781">
                <a:tc>
                  <a:txBody>
                    <a:bodyPr/>
                    <a:lstStyle/>
                    <a:p>
                      <a:pPr rtl="0" fontAlgn="base"/>
                      <a:r>
                        <a:rPr lang="en-US" sz="1050" b="1" dirty="0">
                          <a:effectLst/>
                          <a:latin typeface="Calibri"/>
                        </a:rPr>
                        <a:t>Community Engagement </a:t>
                      </a:r>
                      <a:r>
                        <a:rPr lang="en-US" sz="1050" b="0" dirty="0">
                          <a:effectLst/>
                          <a:latin typeface="Calibri"/>
                        </a:rPr>
                        <a:t>(scale)</a:t>
                      </a:r>
                      <a:endParaRPr lang="en-US" sz="1050" dirty="0">
                        <a:effectLst/>
                        <a:latin typeface="Calibri"/>
                      </a:endParaRPr>
                    </a:p>
                  </a:txBody>
                  <a:tcPr anchor="b">
                    <a:lnL w="9525" cap="flat" cmpd="sng" algn="ctr">
                      <a:solidFill>
                        <a:srgbClr val="6064EE"/>
                      </a:solidFill>
                      <a:prstDash val="solid"/>
                      <a:round/>
                      <a:headEnd type="none" w="med" len="med"/>
                      <a:tailEnd type="none" w="med" len="med"/>
                    </a:lnL>
                    <a:lnR w="9525" cap="flat" cmpd="sng" algn="ctr">
                      <a:solidFill>
                        <a:srgbClr val="6068EE"/>
                      </a:solidFill>
                      <a:prstDash val="solid"/>
                      <a:round/>
                      <a:headEnd type="none" w="med" len="med"/>
                      <a:tailEnd type="none" w="med" len="med"/>
                    </a:lnR>
                    <a:lnT>
                      <a:noFill/>
                    </a:lnT>
                    <a:lnB>
                      <a:noFill/>
                    </a:lnB>
                    <a:noFill/>
                  </a:tcPr>
                </a:tc>
                <a:tc>
                  <a:txBody>
                    <a:bodyPr/>
                    <a:lstStyle/>
                    <a:p>
                      <a:pPr algn="r" rtl="0" fontAlgn="base"/>
                      <a:r>
                        <a:rPr lang="en-US" sz="1050" dirty="0">
                          <a:effectLst/>
                          <a:latin typeface="Calibri"/>
                        </a:rPr>
                        <a:t>1,495</a:t>
                      </a:r>
                    </a:p>
                  </a:txBody>
                  <a:tcPr anchor="b">
                    <a:lnL w="9525" cap="flat" cmpd="sng" algn="ctr">
                      <a:solidFill>
                        <a:srgbClr val="6068EE"/>
                      </a:solidFill>
                      <a:prstDash val="solid"/>
                      <a:round/>
                      <a:headEnd type="none" w="med" len="med"/>
                      <a:tailEnd type="none" w="med" len="med"/>
                    </a:lnL>
                    <a:lnR>
                      <a:noFill/>
                    </a:lnR>
                    <a:lnT>
                      <a:noFill/>
                    </a:lnT>
                    <a:lnB>
                      <a:noFill/>
                    </a:lnB>
                    <a:noFill/>
                  </a:tcPr>
                </a:tc>
                <a:tc>
                  <a:txBody>
                    <a:bodyPr/>
                    <a:lstStyle/>
                    <a:p>
                      <a:pPr algn="r" rtl="0" fontAlgn="base"/>
                      <a:r>
                        <a:rPr lang="en-US" sz="1050" dirty="0">
                          <a:effectLst/>
                          <a:latin typeface="Calibri"/>
                        </a:rPr>
                        <a:t>26.7 (5.2) </a:t>
                      </a:r>
                    </a:p>
                  </a:txBody>
                  <a:tcPr anchor="b">
                    <a:lnL>
                      <a:noFill/>
                    </a:lnL>
                    <a:lnR w="9525" cap="flat" cmpd="sng" algn="ctr">
                      <a:solidFill>
                        <a:srgbClr val="8061EE"/>
                      </a:solidFill>
                      <a:prstDash val="solid"/>
                      <a:round/>
                      <a:headEnd type="none" w="med" len="med"/>
                      <a:tailEnd type="none" w="med" len="med"/>
                    </a:lnR>
                    <a:lnT>
                      <a:noFill/>
                    </a:lnT>
                    <a:lnB>
                      <a:noFill/>
                    </a:lnB>
                    <a:noFill/>
                  </a:tcPr>
                </a:tc>
                <a:tc>
                  <a:txBody>
                    <a:bodyPr/>
                    <a:lstStyle/>
                    <a:p>
                      <a:pPr marL="0" marR="0" lvl="0" indent="0" algn="r" defTabSz="914400" rtl="0" eaLnBrk="1" fontAlgn="base"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Pearson’s Correlation = 0.906  </a:t>
                      </a:r>
                    </a:p>
                  </a:txBody>
                  <a:tcPr anchor="b">
                    <a:lnL w="9525" cap="flat" cmpd="sng" algn="ctr">
                      <a:solidFill>
                        <a:srgbClr val="8061EE"/>
                      </a:solidFill>
                      <a:prstDash val="solid"/>
                      <a:round/>
                      <a:headEnd type="none" w="med" len="med"/>
                      <a:tailEnd type="none" w="med" len="med"/>
                    </a:lnL>
                    <a:lnR w="9525" cap="flat" cmpd="sng" algn="ctr">
                      <a:solidFill>
                        <a:srgbClr val="4072EE"/>
                      </a:solidFill>
                      <a:prstDash val="solid"/>
                      <a:round/>
                      <a:headEnd type="none" w="med" len="med"/>
                      <a:tailEnd type="none" w="med" len="med"/>
                    </a:lnR>
                    <a:lnT>
                      <a:noFill/>
                    </a:lnT>
                    <a:lnB>
                      <a:noFill/>
                    </a:lnB>
                    <a:noFill/>
                  </a:tcPr>
                </a:tc>
                <a:extLst>
                  <a:ext uri="{0D108BD9-81ED-4DB2-BD59-A6C34878D82A}">
                    <a16:rowId xmlns:a16="http://schemas.microsoft.com/office/drawing/2014/main" val="1706269963"/>
                  </a:ext>
                </a:extLst>
              </a:tr>
              <a:tr h="270781">
                <a:tc>
                  <a:txBody>
                    <a:bodyPr/>
                    <a:lstStyle/>
                    <a:p>
                      <a:pPr rtl="0" fontAlgn="base"/>
                      <a:r>
                        <a:rPr lang="en-US" sz="1050" b="1" dirty="0">
                          <a:effectLst/>
                          <a:latin typeface="Calibri"/>
                        </a:rPr>
                        <a:t>Help-Seeking Behavior </a:t>
                      </a:r>
                      <a:r>
                        <a:rPr lang="en-US" sz="1050" b="0" dirty="0">
                          <a:effectLst/>
                          <a:latin typeface="Calibri"/>
                        </a:rPr>
                        <a:t>(scale)</a:t>
                      </a:r>
                      <a:endParaRPr lang="en-US" sz="1050" dirty="0">
                        <a:effectLst/>
                        <a:latin typeface="Calibri"/>
                      </a:endParaRPr>
                    </a:p>
                  </a:txBody>
                  <a:tcPr anchor="b">
                    <a:lnL w="9525" cap="flat" cmpd="sng" algn="ctr">
                      <a:solidFill>
                        <a:srgbClr val="E078EE"/>
                      </a:solidFill>
                      <a:prstDash val="solid"/>
                      <a:round/>
                      <a:headEnd type="none" w="med" len="med"/>
                      <a:tailEnd type="none" w="med" len="med"/>
                    </a:lnL>
                    <a:lnR w="9525" cap="flat" cmpd="sng" algn="ctr">
                      <a:solidFill>
                        <a:srgbClr val="8074EE"/>
                      </a:solidFill>
                      <a:prstDash val="solid"/>
                      <a:round/>
                      <a:headEnd type="none" w="med" len="med"/>
                      <a:tailEnd type="none" w="med" len="med"/>
                    </a:lnR>
                    <a:lnT>
                      <a:noFill/>
                    </a:lnT>
                    <a:lnB>
                      <a:noFill/>
                    </a:lnB>
                    <a:noFill/>
                  </a:tcPr>
                </a:tc>
                <a:tc>
                  <a:txBody>
                    <a:bodyPr/>
                    <a:lstStyle/>
                    <a:p>
                      <a:pPr algn="r" rtl="0" fontAlgn="base"/>
                      <a:r>
                        <a:rPr lang="en-US" sz="1050" dirty="0">
                          <a:effectLst/>
                          <a:latin typeface="Calibri"/>
                        </a:rPr>
                        <a:t>1,495</a:t>
                      </a:r>
                    </a:p>
                  </a:txBody>
                  <a:tcPr anchor="b">
                    <a:lnL w="9525" cap="flat" cmpd="sng" algn="ctr">
                      <a:solidFill>
                        <a:srgbClr val="8074EE"/>
                      </a:solidFill>
                      <a:prstDash val="solid"/>
                      <a:round/>
                      <a:headEnd type="none" w="med" len="med"/>
                      <a:tailEnd type="none" w="med" len="med"/>
                    </a:lnL>
                    <a:lnR>
                      <a:noFill/>
                    </a:lnR>
                    <a:lnT>
                      <a:noFill/>
                    </a:lnT>
                    <a:lnB>
                      <a:noFill/>
                    </a:lnB>
                    <a:noFill/>
                  </a:tcPr>
                </a:tc>
                <a:tc>
                  <a:txBody>
                    <a:bodyPr/>
                    <a:lstStyle/>
                    <a:p>
                      <a:pPr algn="r" rtl="0" fontAlgn="base"/>
                      <a:r>
                        <a:rPr lang="en-US" sz="1050" dirty="0">
                          <a:effectLst/>
                          <a:latin typeface="Calibri"/>
                        </a:rPr>
                        <a:t>13.0 (4.3) </a:t>
                      </a:r>
                    </a:p>
                  </a:txBody>
                  <a:tcPr anchor="b">
                    <a:lnL>
                      <a:noFill/>
                    </a:lnL>
                    <a:lnR w="9525" cap="flat" cmpd="sng" algn="ctr">
                      <a:solidFill>
                        <a:srgbClr val="8074EE"/>
                      </a:solidFill>
                      <a:prstDash val="solid"/>
                      <a:round/>
                      <a:headEnd type="none" w="med" len="med"/>
                      <a:tailEnd type="none" w="med" len="med"/>
                    </a:lnR>
                    <a:lnT>
                      <a:noFill/>
                    </a:lnT>
                    <a:lnB>
                      <a:noFill/>
                    </a:lnB>
                    <a:noFill/>
                  </a:tcPr>
                </a:tc>
                <a:tc>
                  <a:txBody>
                    <a:bodyPr/>
                    <a:lstStyle/>
                    <a:p>
                      <a:pPr marL="0" marR="0" lvl="0" indent="0" algn="r" defTabSz="914400" rtl="0" eaLnBrk="1" fontAlgn="base"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Pearson’s Correlation &lt; 0.001**  </a:t>
                      </a:r>
                    </a:p>
                  </a:txBody>
                  <a:tcPr anchor="b">
                    <a:lnL w="9525" cap="flat" cmpd="sng" algn="ctr">
                      <a:solidFill>
                        <a:srgbClr val="8074EE"/>
                      </a:solidFill>
                      <a:prstDash val="solid"/>
                      <a:round/>
                      <a:headEnd type="none" w="med" len="med"/>
                      <a:tailEnd type="none" w="med" len="med"/>
                    </a:lnL>
                    <a:lnR w="9525" cap="flat" cmpd="sng" algn="ctr">
                      <a:solidFill>
                        <a:srgbClr val="E07DEE"/>
                      </a:solidFill>
                      <a:prstDash val="solid"/>
                      <a:round/>
                      <a:headEnd type="none" w="med" len="med"/>
                      <a:tailEnd type="none" w="med" len="med"/>
                    </a:lnR>
                    <a:lnT>
                      <a:noFill/>
                    </a:lnT>
                    <a:lnB>
                      <a:noFill/>
                    </a:lnB>
                    <a:noFill/>
                  </a:tcPr>
                </a:tc>
                <a:extLst>
                  <a:ext uri="{0D108BD9-81ED-4DB2-BD59-A6C34878D82A}">
                    <a16:rowId xmlns:a16="http://schemas.microsoft.com/office/drawing/2014/main" val="2115160306"/>
                  </a:ext>
                </a:extLst>
              </a:tr>
              <a:tr h="270781">
                <a:tc>
                  <a:txBody>
                    <a:bodyPr/>
                    <a:lstStyle/>
                    <a:p>
                      <a:pPr rtl="0" fontAlgn="base"/>
                      <a:r>
                        <a:rPr lang="en-US" sz="1050" b="1" dirty="0">
                          <a:effectLst/>
                          <a:latin typeface="Calibri"/>
                        </a:rPr>
                        <a:t>Military Calling </a:t>
                      </a:r>
                      <a:r>
                        <a:rPr lang="en-US" sz="1050" b="0" dirty="0">
                          <a:effectLst/>
                          <a:latin typeface="Calibri"/>
                        </a:rPr>
                        <a:t>(scale)</a:t>
                      </a:r>
                      <a:endParaRPr lang="en-US" sz="1050" dirty="0">
                        <a:effectLst/>
                        <a:latin typeface="Calibri"/>
                      </a:endParaRPr>
                    </a:p>
                  </a:txBody>
                  <a:tcPr anchor="b">
                    <a:lnL w="9525" cap="flat" cmpd="sng" algn="ctr">
                      <a:solidFill>
                        <a:srgbClr val="A07BEE"/>
                      </a:solidFill>
                      <a:prstDash val="solid"/>
                      <a:round/>
                      <a:headEnd type="none" w="med" len="med"/>
                      <a:tailEnd type="none" w="med" len="med"/>
                    </a:lnL>
                    <a:lnR w="9525" cap="flat" cmpd="sng" algn="ctr">
                      <a:solidFill>
                        <a:srgbClr val="207DEE"/>
                      </a:solidFill>
                      <a:prstDash val="solid"/>
                      <a:round/>
                      <a:headEnd type="none" w="med" len="med"/>
                      <a:tailEnd type="none" w="med" len="med"/>
                    </a:lnR>
                    <a:lnT>
                      <a:noFill/>
                    </a:lnT>
                    <a:lnB>
                      <a:noFill/>
                    </a:lnB>
                    <a:noFill/>
                  </a:tcPr>
                </a:tc>
                <a:tc>
                  <a:txBody>
                    <a:bodyPr/>
                    <a:lstStyle/>
                    <a:p>
                      <a:pPr algn="r" rtl="0" fontAlgn="base"/>
                      <a:r>
                        <a:rPr lang="en-US" sz="1050" dirty="0">
                          <a:effectLst/>
                          <a:latin typeface="Calibri"/>
                        </a:rPr>
                        <a:t>1,495</a:t>
                      </a:r>
                    </a:p>
                  </a:txBody>
                  <a:tcPr anchor="b">
                    <a:lnL w="9525" cap="flat" cmpd="sng" algn="ctr">
                      <a:solidFill>
                        <a:srgbClr val="207DEE"/>
                      </a:solidFill>
                      <a:prstDash val="solid"/>
                      <a:round/>
                      <a:headEnd type="none" w="med" len="med"/>
                      <a:tailEnd type="none" w="med" len="med"/>
                    </a:lnL>
                    <a:lnR>
                      <a:noFill/>
                    </a:lnR>
                    <a:lnT>
                      <a:noFill/>
                    </a:lnT>
                    <a:lnB>
                      <a:noFill/>
                    </a:lnB>
                    <a:noFill/>
                  </a:tcPr>
                </a:tc>
                <a:tc>
                  <a:txBody>
                    <a:bodyPr/>
                    <a:lstStyle/>
                    <a:p>
                      <a:pPr algn="r" rtl="0" fontAlgn="base"/>
                      <a:r>
                        <a:rPr lang="en-US" sz="1050" dirty="0">
                          <a:effectLst/>
                          <a:latin typeface="Calibri"/>
                        </a:rPr>
                        <a:t>17.4 (3.7) </a:t>
                      </a:r>
                    </a:p>
                  </a:txBody>
                  <a:tcPr anchor="b">
                    <a:lnL>
                      <a:noFill/>
                    </a:lnL>
                    <a:lnR w="9525" cap="flat" cmpd="sng" algn="ctr">
                      <a:solidFill>
                        <a:srgbClr val="207EEE"/>
                      </a:solidFill>
                      <a:prstDash val="solid"/>
                      <a:round/>
                      <a:headEnd type="none" w="med" len="med"/>
                      <a:tailEnd type="none" w="med" len="med"/>
                    </a:lnR>
                    <a:lnT>
                      <a:noFill/>
                    </a:lnT>
                    <a:lnB>
                      <a:noFill/>
                    </a:lnB>
                    <a:noFill/>
                  </a:tcPr>
                </a:tc>
                <a:tc>
                  <a:txBody>
                    <a:bodyPr/>
                    <a:lstStyle/>
                    <a:p>
                      <a:pPr marL="0" marR="0" lvl="0" indent="0" algn="r" defTabSz="914400" rtl="0" eaLnBrk="1" fontAlgn="base"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Pearson’s Correlation = 0.059  </a:t>
                      </a:r>
                    </a:p>
                  </a:txBody>
                  <a:tcPr anchor="b">
                    <a:lnL w="9525" cap="flat" cmpd="sng" algn="ctr">
                      <a:solidFill>
                        <a:srgbClr val="207EEE"/>
                      </a:solidFill>
                      <a:prstDash val="solid"/>
                      <a:round/>
                      <a:headEnd type="none" w="med" len="med"/>
                      <a:tailEnd type="none" w="med" len="med"/>
                    </a:lnL>
                    <a:lnR w="9525" cap="flat" cmpd="sng" algn="ctr">
                      <a:solidFill>
                        <a:srgbClr val="6085EE"/>
                      </a:solidFill>
                      <a:prstDash val="solid"/>
                      <a:round/>
                      <a:headEnd type="none" w="med" len="med"/>
                      <a:tailEnd type="none" w="med" len="med"/>
                    </a:lnR>
                    <a:lnT>
                      <a:noFill/>
                    </a:lnT>
                    <a:lnB>
                      <a:noFill/>
                    </a:lnB>
                    <a:noFill/>
                  </a:tcPr>
                </a:tc>
                <a:extLst>
                  <a:ext uri="{0D108BD9-81ED-4DB2-BD59-A6C34878D82A}">
                    <a16:rowId xmlns:a16="http://schemas.microsoft.com/office/drawing/2014/main" val="2213585499"/>
                  </a:ext>
                </a:extLst>
              </a:tr>
              <a:tr h="270781">
                <a:tc>
                  <a:txBody>
                    <a:bodyPr/>
                    <a:lstStyle/>
                    <a:p>
                      <a:pPr rtl="0" fontAlgn="base"/>
                      <a:r>
                        <a:rPr lang="en-US" sz="1050" b="1" dirty="0">
                          <a:effectLst/>
                          <a:latin typeface="Calibri"/>
                        </a:rPr>
                        <a:t>Quality of Life</a:t>
                      </a:r>
                      <a:r>
                        <a:rPr lang="en-US" sz="1050" dirty="0">
                          <a:effectLst/>
                          <a:latin typeface="Calibri"/>
                        </a:rPr>
                        <a:t>  (scale)</a:t>
                      </a:r>
                    </a:p>
                  </a:txBody>
                  <a:tcPr anchor="b">
                    <a:lnL w="9525" cap="flat" cmpd="sng" algn="ctr">
                      <a:solidFill>
                        <a:srgbClr val="00A1EE"/>
                      </a:solidFill>
                      <a:prstDash val="solid"/>
                      <a:round/>
                      <a:headEnd type="none" w="med" len="med"/>
                      <a:tailEnd type="none" w="med" len="med"/>
                    </a:lnL>
                    <a:lnR w="9525" cap="flat" cmpd="sng" algn="ctr">
                      <a:solidFill>
                        <a:srgbClr val="40A1EE"/>
                      </a:solidFill>
                      <a:prstDash val="solid"/>
                      <a:round/>
                      <a:headEnd type="none" w="med" len="med"/>
                      <a:tailEnd type="none" w="med" len="med"/>
                    </a:lnR>
                    <a:lnT>
                      <a:noFill/>
                    </a:lnT>
                    <a:lnB>
                      <a:noFill/>
                    </a:lnB>
                    <a:noFill/>
                  </a:tcPr>
                </a:tc>
                <a:tc>
                  <a:txBody>
                    <a:bodyPr/>
                    <a:lstStyle/>
                    <a:p>
                      <a:pPr algn="r" rtl="0" fontAlgn="base"/>
                      <a:r>
                        <a:rPr lang="en-US" sz="1050" dirty="0">
                          <a:effectLst/>
                          <a:latin typeface="Calibri"/>
                        </a:rPr>
                        <a:t>1,495</a:t>
                      </a:r>
                    </a:p>
                  </a:txBody>
                  <a:tcPr anchor="b">
                    <a:lnL w="9525" cap="flat" cmpd="sng" algn="ctr">
                      <a:solidFill>
                        <a:srgbClr val="40A1EE"/>
                      </a:solidFill>
                      <a:prstDash val="solid"/>
                      <a:round/>
                      <a:headEnd type="none" w="med" len="med"/>
                      <a:tailEnd type="none" w="med" len="med"/>
                    </a:lnL>
                    <a:lnR>
                      <a:noFill/>
                    </a:lnR>
                    <a:lnT>
                      <a:noFill/>
                    </a:lnT>
                    <a:lnB>
                      <a:noFill/>
                    </a:lnB>
                    <a:noFill/>
                  </a:tcPr>
                </a:tc>
                <a:tc>
                  <a:txBody>
                    <a:bodyPr/>
                    <a:lstStyle/>
                    <a:p>
                      <a:pPr algn="r" rtl="0" fontAlgn="base"/>
                      <a:r>
                        <a:rPr lang="en-US" sz="1050" dirty="0">
                          <a:effectLst/>
                          <a:latin typeface="Calibri"/>
                        </a:rPr>
                        <a:t>98.3 (17.9)</a:t>
                      </a:r>
                    </a:p>
                  </a:txBody>
                  <a:tcPr anchor="b">
                    <a:lnL>
                      <a:noFill/>
                    </a:lnL>
                    <a:lnR w="9525" cap="flat" cmpd="sng" algn="ctr">
                      <a:solidFill>
                        <a:srgbClr val="C0A8EE"/>
                      </a:solidFill>
                      <a:prstDash val="solid"/>
                      <a:round/>
                      <a:headEnd type="none" w="med" len="med"/>
                      <a:tailEnd type="none" w="med" len="med"/>
                    </a:lnR>
                    <a:lnT>
                      <a:noFill/>
                    </a:lnT>
                    <a:lnB>
                      <a:noFill/>
                    </a:lnB>
                    <a:noFill/>
                  </a:tcPr>
                </a:tc>
                <a:tc>
                  <a:txBody>
                    <a:bodyPr/>
                    <a:lstStyle/>
                    <a:p>
                      <a:pPr marL="0" marR="0" lvl="0" indent="0" algn="r" defTabSz="914400" rtl="0" eaLnBrk="1" fontAlgn="base"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Pearson’s Correlation &lt;0.001**  </a:t>
                      </a:r>
                    </a:p>
                  </a:txBody>
                  <a:tcPr anchor="ctr">
                    <a:lnL w="9525" cap="flat" cmpd="sng" algn="ctr">
                      <a:solidFill>
                        <a:srgbClr val="C0A8EE"/>
                      </a:solidFill>
                      <a:prstDash val="solid"/>
                      <a:round/>
                      <a:headEnd type="none" w="med" len="med"/>
                      <a:tailEnd type="none" w="med" len="med"/>
                    </a:lnL>
                    <a:lnR w="9525" cap="flat" cmpd="sng" algn="ctr">
                      <a:solidFill>
                        <a:srgbClr val="60A9EE"/>
                      </a:solidFill>
                      <a:prstDash val="solid"/>
                      <a:round/>
                      <a:headEnd type="none" w="med" len="med"/>
                      <a:tailEnd type="none" w="med" len="med"/>
                    </a:lnR>
                    <a:lnT>
                      <a:noFill/>
                    </a:lnT>
                    <a:lnB>
                      <a:noFill/>
                    </a:lnB>
                    <a:noFill/>
                  </a:tcPr>
                </a:tc>
                <a:extLst>
                  <a:ext uri="{0D108BD9-81ED-4DB2-BD59-A6C34878D82A}">
                    <a16:rowId xmlns:a16="http://schemas.microsoft.com/office/drawing/2014/main" val="3033429308"/>
                  </a:ext>
                </a:extLst>
              </a:tr>
              <a:tr h="181989">
                <a:tc>
                  <a:txBody>
                    <a:bodyPr/>
                    <a:lstStyle/>
                    <a:p>
                      <a:pPr rtl="0" fontAlgn="base"/>
                      <a:r>
                        <a:rPr lang="en-US" sz="1050" b="1" dirty="0">
                          <a:effectLst/>
                          <a:latin typeface="Calibri"/>
                        </a:rPr>
                        <a:t>Public Service Motivation </a:t>
                      </a:r>
                      <a:r>
                        <a:rPr lang="en-US" sz="1050" b="0" dirty="0">
                          <a:effectLst/>
                          <a:latin typeface="Calibri"/>
                        </a:rPr>
                        <a:t>(scale)</a:t>
                      </a:r>
                      <a:endParaRPr lang="en-US" sz="1050" dirty="0">
                        <a:effectLst/>
                        <a:latin typeface="Calibri"/>
                      </a:endParaRPr>
                    </a:p>
                  </a:txBody>
                  <a:tcPr anchor="b">
                    <a:lnL>
                      <a:noFill/>
                    </a:lnL>
                    <a:lnR>
                      <a:noFill/>
                    </a:lnR>
                    <a:lnT w="9525" cap="flat" cmpd="sng" algn="ctr">
                      <a:noFill/>
                      <a:prstDash val="solid"/>
                      <a:round/>
                      <a:headEnd type="none" w="med" len="med"/>
                      <a:tailEnd type="none" w="med" len="med"/>
                    </a:lnT>
                    <a:lnB w="9525" cap="flat" cmpd="sng" algn="ctr">
                      <a:solidFill>
                        <a:srgbClr val="C0DCEE"/>
                      </a:solidFill>
                      <a:prstDash val="solid"/>
                      <a:round/>
                      <a:headEnd type="none" w="med" len="med"/>
                      <a:tailEnd type="none" w="med" len="med"/>
                    </a:lnB>
                    <a:noFill/>
                  </a:tcPr>
                </a:tc>
                <a:tc>
                  <a:txBody>
                    <a:bodyPr/>
                    <a:lstStyle/>
                    <a:p>
                      <a:pPr algn="r" rtl="0" fontAlgn="base"/>
                      <a:r>
                        <a:rPr lang="en-US" sz="1050" dirty="0">
                          <a:effectLst/>
                          <a:latin typeface="Calibri"/>
                        </a:rPr>
                        <a:t>1,495</a:t>
                      </a:r>
                    </a:p>
                  </a:txBody>
                  <a:tcPr anchor="b">
                    <a:lnL>
                      <a:noFill/>
                    </a:lnL>
                    <a:lnR>
                      <a:noFill/>
                    </a:lnR>
                    <a:lnT w="9525" cap="flat" cmpd="sng" algn="ctr">
                      <a:noFill/>
                      <a:prstDash val="solid"/>
                      <a:round/>
                      <a:headEnd type="none" w="med" len="med"/>
                      <a:tailEnd type="none" w="med" len="med"/>
                    </a:lnT>
                    <a:lnB w="9525" cap="flat" cmpd="sng" algn="ctr">
                      <a:solidFill>
                        <a:srgbClr val="C0E0EE"/>
                      </a:solidFill>
                      <a:prstDash val="solid"/>
                      <a:round/>
                      <a:headEnd type="none" w="med" len="med"/>
                      <a:tailEnd type="none" w="med" len="med"/>
                    </a:lnB>
                    <a:noFill/>
                  </a:tcPr>
                </a:tc>
                <a:tc>
                  <a:txBody>
                    <a:bodyPr/>
                    <a:lstStyle/>
                    <a:p>
                      <a:pPr algn="r" rtl="0" fontAlgn="base"/>
                      <a:r>
                        <a:rPr lang="en-US" sz="1050" dirty="0">
                          <a:effectLst/>
                          <a:latin typeface="Calibri"/>
                        </a:rPr>
                        <a:t>20.0 (3.4) </a:t>
                      </a:r>
                    </a:p>
                  </a:txBody>
                  <a:tcPr anchor="b">
                    <a:lnL>
                      <a:noFill/>
                    </a:lnL>
                    <a:lnR>
                      <a:noFill/>
                    </a:lnR>
                    <a:lnT w="9525" cap="flat" cmpd="sng" algn="ctr">
                      <a:noFill/>
                      <a:prstDash val="solid"/>
                      <a:round/>
                      <a:headEnd type="none" w="med" len="med"/>
                      <a:tailEnd type="none" w="med" len="med"/>
                    </a:lnT>
                    <a:lnB w="9525" cap="flat" cmpd="sng" algn="ctr">
                      <a:solidFill>
                        <a:srgbClr val="80DFEE"/>
                      </a:solidFill>
                      <a:prstDash val="solid"/>
                      <a:round/>
                      <a:headEnd type="none" w="med" len="med"/>
                      <a:tailEnd type="none" w="med" len="med"/>
                    </a:lnB>
                    <a:noFill/>
                  </a:tcPr>
                </a:tc>
                <a:tc>
                  <a:txBody>
                    <a:bodyPr/>
                    <a:lstStyle/>
                    <a:p>
                      <a:pPr marL="0" marR="0" lvl="0" indent="0" algn="r" defTabSz="914400" rtl="0" eaLnBrk="1" fontAlgn="base"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Pearson’s Correlation = 0.124  </a:t>
                      </a:r>
                    </a:p>
                  </a:txBody>
                  <a:tcPr anchor="b">
                    <a:lnL>
                      <a:noFill/>
                    </a:lnL>
                    <a:lnR>
                      <a:noFill/>
                    </a:lnR>
                    <a:lnT w="9525" cap="flat" cmpd="sng" algn="ctr">
                      <a:noFill/>
                      <a:prstDash val="solid"/>
                      <a:round/>
                      <a:headEnd type="none" w="med" len="med"/>
                      <a:tailEnd type="none" w="med" len="med"/>
                    </a:lnT>
                    <a:lnB w="9525" cap="flat" cmpd="sng" algn="ctr">
                      <a:solidFill>
                        <a:srgbClr val="80E2EE"/>
                      </a:solidFill>
                      <a:prstDash val="solid"/>
                      <a:round/>
                      <a:headEnd type="none" w="med" len="med"/>
                      <a:tailEnd type="none" w="med" len="med"/>
                    </a:lnB>
                    <a:noFill/>
                  </a:tcPr>
                </a:tc>
                <a:extLst>
                  <a:ext uri="{0D108BD9-81ED-4DB2-BD59-A6C34878D82A}">
                    <a16:rowId xmlns:a16="http://schemas.microsoft.com/office/drawing/2014/main" val="1534125824"/>
                  </a:ext>
                </a:extLst>
              </a:tr>
              <a:tr h="171160">
                <a:tc>
                  <a:txBody>
                    <a:bodyPr/>
                    <a:lstStyle/>
                    <a:p>
                      <a:pPr rtl="0" fontAlgn="base"/>
                      <a:r>
                        <a:rPr lang="en-US" sz="1050" b="1" dirty="0">
                          <a:effectLst/>
                          <a:latin typeface="Calibri"/>
                        </a:rPr>
                        <a:t>Overall Wellness </a:t>
                      </a:r>
                      <a:r>
                        <a:rPr lang="en-US" sz="1050" b="0" dirty="0">
                          <a:effectLst/>
                          <a:latin typeface="Calibri"/>
                        </a:rPr>
                        <a:t>(scale)</a:t>
                      </a:r>
                      <a:endParaRPr lang="en-US" sz="1050" dirty="0">
                        <a:effectLst/>
                        <a:latin typeface="Calibri"/>
                      </a:endParaRPr>
                    </a:p>
                  </a:txBody>
                  <a:tcPr anchor="b">
                    <a:lnL>
                      <a:noFill/>
                    </a:lnL>
                    <a:lnR>
                      <a:noFill/>
                    </a:lnR>
                    <a:lnT w="9525" cap="flat" cmpd="sng" algn="ctr">
                      <a:solidFill>
                        <a:srgbClr val="C0DCEE"/>
                      </a:solidFill>
                      <a:prstDash val="solid"/>
                      <a:round/>
                      <a:headEnd type="none" w="med" len="med"/>
                      <a:tailEnd type="none" w="med" len="med"/>
                    </a:lnT>
                    <a:lnB w="9525" cap="flat" cmpd="sng" algn="ctr">
                      <a:solidFill>
                        <a:srgbClr val="C0DCEE"/>
                      </a:solidFill>
                      <a:prstDash val="solid"/>
                      <a:round/>
                      <a:headEnd type="none" w="med" len="med"/>
                      <a:tailEnd type="none" w="med" len="med"/>
                    </a:lnB>
                    <a:noFill/>
                  </a:tcPr>
                </a:tc>
                <a:tc>
                  <a:txBody>
                    <a:bodyPr/>
                    <a:lstStyle/>
                    <a:p>
                      <a:pPr algn="r" rtl="0" fontAlgn="base"/>
                      <a:r>
                        <a:rPr lang="en-US" sz="1050" dirty="0">
                          <a:effectLst/>
                          <a:latin typeface="Calibri"/>
                        </a:rPr>
                        <a:t>1,495</a:t>
                      </a:r>
                    </a:p>
                  </a:txBody>
                  <a:tcPr anchor="b">
                    <a:lnL>
                      <a:noFill/>
                    </a:lnL>
                    <a:lnR>
                      <a:noFill/>
                    </a:lnR>
                    <a:lnT w="9525" cap="flat" cmpd="sng" algn="ctr">
                      <a:solidFill>
                        <a:srgbClr val="C0E0EE"/>
                      </a:solidFill>
                      <a:prstDash val="solid"/>
                      <a:round/>
                      <a:headEnd type="none" w="med" len="med"/>
                      <a:tailEnd type="none" w="med" len="med"/>
                    </a:lnT>
                    <a:lnB w="9525" cap="flat" cmpd="sng" algn="ctr">
                      <a:solidFill>
                        <a:srgbClr val="C0E0EE"/>
                      </a:solidFill>
                      <a:prstDash val="solid"/>
                      <a:round/>
                      <a:headEnd type="none" w="med" len="med"/>
                      <a:tailEnd type="none" w="med" len="med"/>
                    </a:lnB>
                    <a:noFill/>
                  </a:tcPr>
                </a:tc>
                <a:tc>
                  <a:txBody>
                    <a:bodyPr/>
                    <a:lstStyle/>
                    <a:p>
                      <a:pPr algn="r" rtl="0" fontAlgn="base"/>
                      <a:r>
                        <a:rPr lang="en-US" sz="1050" dirty="0">
                          <a:effectLst/>
                          <a:latin typeface="Calibri"/>
                        </a:rPr>
                        <a:t>109.2 (20.1) </a:t>
                      </a:r>
                    </a:p>
                  </a:txBody>
                  <a:tcPr anchor="b">
                    <a:lnL>
                      <a:noFill/>
                    </a:lnL>
                    <a:lnR>
                      <a:noFill/>
                    </a:lnR>
                    <a:lnT w="9525" cap="flat" cmpd="sng" algn="ctr">
                      <a:solidFill>
                        <a:srgbClr val="80DFEE"/>
                      </a:solidFill>
                      <a:prstDash val="solid"/>
                      <a:round/>
                      <a:headEnd type="none" w="med" len="med"/>
                      <a:tailEnd type="none" w="med" len="med"/>
                    </a:lnT>
                    <a:lnB w="9525" cap="flat" cmpd="sng" algn="ctr">
                      <a:solidFill>
                        <a:srgbClr val="80DFEE"/>
                      </a:solidFill>
                      <a:prstDash val="solid"/>
                      <a:round/>
                      <a:headEnd type="none" w="med" len="med"/>
                      <a:tailEnd type="none" w="med" len="med"/>
                    </a:lnB>
                    <a:noFill/>
                  </a:tcPr>
                </a:tc>
                <a:tc>
                  <a:txBody>
                    <a:bodyPr/>
                    <a:lstStyle/>
                    <a:p>
                      <a:pPr marL="0" marR="0" lvl="0" indent="0" algn="r" defTabSz="914400" rtl="0" eaLnBrk="1" fontAlgn="base"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Pearson’s Correlation &lt;0.001**  </a:t>
                      </a:r>
                    </a:p>
                  </a:txBody>
                  <a:tcPr anchor="b">
                    <a:lnL>
                      <a:noFill/>
                    </a:lnL>
                    <a:lnR>
                      <a:noFill/>
                    </a:lnR>
                    <a:lnT w="9525" cap="flat" cmpd="sng" algn="ctr">
                      <a:solidFill>
                        <a:srgbClr val="80E2EE"/>
                      </a:solidFill>
                      <a:prstDash val="solid"/>
                      <a:round/>
                      <a:headEnd type="none" w="med" len="med"/>
                      <a:tailEnd type="none" w="med" len="med"/>
                    </a:lnT>
                    <a:lnB w="9525" cap="flat" cmpd="sng" algn="ctr">
                      <a:solidFill>
                        <a:srgbClr val="80E2EE"/>
                      </a:solidFill>
                      <a:prstDash val="solid"/>
                      <a:round/>
                      <a:headEnd type="none" w="med" len="med"/>
                      <a:tailEnd type="none" w="med" len="med"/>
                    </a:lnB>
                    <a:noFill/>
                  </a:tcPr>
                </a:tc>
                <a:extLst>
                  <a:ext uri="{0D108BD9-81ED-4DB2-BD59-A6C34878D82A}">
                    <a16:rowId xmlns:a16="http://schemas.microsoft.com/office/drawing/2014/main" val="3276609336"/>
                  </a:ext>
                </a:extLst>
              </a:tr>
              <a:tr h="171160">
                <a:tc>
                  <a:txBody>
                    <a:bodyPr/>
                    <a:lstStyle/>
                    <a:p>
                      <a:pPr rtl="0" fontAlgn="base"/>
                      <a:endParaRPr lang="en-US" sz="1050" b="1" dirty="0">
                        <a:effectLst/>
                        <a:latin typeface="Calibri"/>
                      </a:endParaRPr>
                    </a:p>
                  </a:txBody>
                  <a:tcPr anchor="b">
                    <a:lnL>
                      <a:noFill/>
                    </a:lnL>
                    <a:lnR>
                      <a:noFill/>
                    </a:lnR>
                    <a:lnT w="9525" cap="flat" cmpd="sng" algn="ctr">
                      <a:solidFill>
                        <a:srgbClr val="C0DCEE"/>
                      </a:solidFill>
                      <a:prstDash val="solid"/>
                      <a:round/>
                      <a:headEnd type="none" w="med" len="med"/>
                      <a:tailEnd type="none" w="med" len="med"/>
                    </a:lnT>
                    <a:lnB w="9525" cap="flat" cmpd="sng" algn="ctr">
                      <a:solidFill>
                        <a:srgbClr val="C0DCEE"/>
                      </a:solidFill>
                      <a:prstDash val="solid"/>
                      <a:round/>
                      <a:headEnd type="none" w="med" len="med"/>
                      <a:tailEnd type="none" w="med" len="med"/>
                    </a:lnB>
                    <a:noFill/>
                  </a:tcPr>
                </a:tc>
                <a:tc>
                  <a:txBody>
                    <a:bodyPr/>
                    <a:lstStyle/>
                    <a:p>
                      <a:pPr algn="r" rtl="0" fontAlgn="base"/>
                      <a:endParaRPr lang="en-US" sz="1050" dirty="0">
                        <a:effectLst/>
                        <a:latin typeface="Calibri"/>
                      </a:endParaRPr>
                    </a:p>
                  </a:txBody>
                  <a:tcPr anchor="b">
                    <a:lnL>
                      <a:noFill/>
                    </a:lnL>
                    <a:lnR>
                      <a:noFill/>
                    </a:lnR>
                    <a:lnT w="9525" cap="flat" cmpd="sng" algn="ctr">
                      <a:solidFill>
                        <a:srgbClr val="C0E0EE"/>
                      </a:solidFill>
                      <a:prstDash val="solid"/>
                      <a:round/>
                      <a:headEnd type="none" w="med" len="med"/>
                      <a:tailEnd type="none" w="med" len="med"/>
                    </a:lnT>
                    <a:lnB w="9525" cap="flat" cmpd="sng" algn="ctr">
                      <a:solidFill>
                        <a:srgbClr val="C0E0EE"/>
                      </a:solidFill>
                      <a:prstDash val="solid"/>
                      <a:round/>
                      <a:headEnd type="none" w="med" len="med"/>
                      <a:tailEnd type="none" w="med" len="med"/>
                    </a:lnB>
                    <a:noFill/>
                  </a:tcPr>
                </a:tc>
                <a:tc>
                  <a:txBody>
                    <a:bodyPr/>
                    <a:lstStyle/>
                    <a:p>
                      <a:pPr algn="r" rtl="0" fontAlgn="base"/>
                      <a:endParaRPr lang="en-US" sz="1050" dirty="0">
                        <a:effectLst/>
                        <a:latin typeface="Calibri"/>
                      </a:endParaRPr>
                    </a:p>
                  </a:txBody>
                  <a:tcPr anchor="b">
                    <a:lnL>
                      <a:noFill/>
                    </a:lnL>
                    <a:lnR>
                      <a:noFill/>
                    </a:lnR>
                    <a:lnT w="9525" cap="flat" cmpd="sng" algn="ctr">
                      <a:solidFill>
                        <a:srgbClr val="80DFEE"/>
                      </a:solidFill>
                      <a:prstDash val="solid"/>
                      <a:round/>
                      <a:headEnd type="none" w="med" len="med"/>
                      <a:tailEnd type="none" w="med" len="med"/>
                    </a:lnT>
                    <a:lnB w="9525" cap="flat" cmpd="sng" algn="ctr">
                      <a:solidFill>
                        <a:srgbClr val="80DFEE"/>
                      </a:solidFill>
                      <a:prstDash val="solid"/>
                      <a:round/>
                      <a:headEnd type="none" w="med" len="med"/>
                      <a:tailEnd type="none" w="med" len="med"/>
                    </a:lnB>
                    <a:noFill/>
                  </a:tcPr>
                </a:tc>
                <a:tc>
                  <a:txBody>
                    <a:bodyPr/>
                    <a:lstStyle/>
                    <a:p>
                      <a:pPr algn="r" rtl="0" fontAlgn="base"/>
                      <a:endParaRPr lang="en-US" sz="1050" dirty="0">
                        <a:effectLst/>
                        <a:latin typeface="Calibri"/>
                      </a:endParaRPr>
                    </a:p>
                  </a:txBody>
                  <a:tcPr anchor="b">
                    <a:lnL>
                      <a:noFill/>
                    </a:lnL>
                    <a:lnR>
                      <a:noFill/>
                    </a:lnR>
                    <a:lnT w="9525" cap="flat" cmpd="sng" algn="ctr">
                      <a:solidFill>
                        <a:srgbClr val="80E2EE"/>
                      </a:solidFill>
                      <a:prstDash val="solid"/>
                      <a:round/>
                      <a:headEnd type="none" w="med" len="med"/>
                      <a:tailEnd type="none" w="med" len="med"/>
                    </a:lnT>
                    <a:lnB w="9525" cap="flat" cmpd="sng" algn="ctr">
                      <a:solidFill>
                        <a:srgbClr val="80E2EE"/>
                      </a:solidFill>
                      <a:prstDash val="solid"/>
                      <a:round/>
                      <a:headEnd type="none" w="med" len="med"/>
                      <a:tailEnd type="none" w="med" len="med"/>
                    </a:lnB>
                    <a:noFill/>
                  </a:tcPr>
                </a:tc>
                <a:extLst>
                  <a:ext uri="{0D108BD9-81ED-4DB2-BD59-A6C34878D82A}">
                    <a16:rowId xmlns:a16="http://schemas.microsoft.com/office/drawing/2014/main" val="1482438075"/>
                  </a:ext>
                </a:extLst>
              </a:tr>
              <a:tr h="171160">
                <a:tc>
                  <a:txBody>
                    <a:bodyPr/>
                    <a:lstStyle/>
                    <a:p>
                      <a:pPr rtl="0" fontAlgn="base"/>
                      <a:r>
                        <a:rPr lang="en-US" sz="1050" b="1" dirty="0">
                          <a:effectLst/>
                          <a:latin typeface="Calibri"/>
                        </a:rPr>
                        <a:t>**Denote p value &lt; 0.5</a:t>
                      </a:r>
                    </a:p>
                  </a:txBody>
                  <a:tcPr anchor="b">
                    <a:lnL>
                      <a:noFill/>
                    </a:lnL>
                    <a:lnR>
                      <a:noFill/>
                    </a:lnR>
                    <a:lnT w="9525" cap="flat" cmpd="sng" algn="ctr">
                      <a:solidFill>
                        <a:srgbClr val="C0DCEE"/>
                      </a:solidFill>
                      <a:prstDash val="solid"/>
                      <a:round/>
                      <a:headEnd type="none" w="med" len="med"/>
                      <a:tailEnd type="none" w="med" len="med"/>
                    </a:lnT>
                    <a:lnB w="9525" cap="flat" cmpd="sng" algn="ctr">
                      <a:solidFill>
                        <a:srgbClr val="C0DCEE"/>
                      </a:solidFill>
                      <a:prstDash val="solid"/>
                      <a:round/>
                      <a:headEnd type="none" w="med" len="med"/>
                      <a:tailEnd type="none" w="med" len="med"/>
                    </a:lnB>
                    <a:noFill/>
                  </a:tcPr>
                </a:tc>
                <a:tc>
                  <a:txBody>
                    <a:bodyPr/>
                    <a:lstStyle/>
                    <a:p>
                      <a:pPr algn="r" rtl="0" fontAlgn="base"/>
                      <a:endParaRPr lang="en-US" sz="1050" dirty="0">
                        <a:effectLst/>
                        <a:latin typeface="Calibri"/>
                      </a:endParaRPr>
                    </a:p>
                  </a:txBody>
                  <a:tcPr anchor="b">
                    <a:lnL>
                      <a:noFill/>
                    </a:lnL>
                    <a:lnR>
                      <a:noFill/>
                    </a:lnR>
                    <a:lnT w="9525" cap="flat" cmpd="sng" algn="ctr">
                      <a:solidFill>
                        <a:srgbClr val="C0E0EE"/>
                      </a:solidFill>
                      <a:prstDash val="solid"/>
                      <a:round/>
                      <a:headEnd type="none" w="med" len="med"/>
                      <a:tailEnd type="none" w="med" len="med"/>
                    </a:lnT>
                    <a:lnB w="9525" cap="flat" cmpd="sng" algn="ctr">
                      <a:solidFill>
                        <a:srgbClr val="C0E0EE"/>
                      </a:solidFill>
                      <a:prstDash val="solid"/>
                      <a:round/>
                      <a:headEnd type="none" w="med" len="med"/>
                      <a:tailEnd type="none" w="med" len="med"/>
                    </a:lnB>
                    <a:noFill/>
                  </a:tcPr>
                </a:tc>
                <a:tc>
                  <a:txBody>
                    <a:bodyPr/>
                    <a:lstStyle/>
                    <a:p>
                      <a:pPr algn="r" rtl="0" fontAlgn="base"/>
                      <a:endParaRPr lang="en-US" sz="1050" dirty="0">
                        <a:effectLst/>
                        <a:latin typeface="Calibri"/>
                      </a:endParaRPr>
                    </a:p>
                  </a:txBody>
                  <a:tcPr anchor="b">
                    <a:lnL>
                      <a:noFill/>
                    </a:lnL>
                    <a:lnR>
                      <a:noFill/>
                    </a:lnR>
                    <a:lnT w="9525" cap="flat" cmpd="sng" algn="ctr">
                      <a:solidFill>
                        <a:srgbClr val="80DFEE"/>
                      </a:solidFill>
                      <a:prstDash val="solid"/>
                      <a:round/>
                      <a:headEnd type="none" w="med" len="med"/>
                      <a:tailEnd type="none" w="med" len="med"/>
                    </a:lnT>
                    <a:lnB w="9525" cap="flat" cmpd="sng" algn="ctr">
                      <a:solidFill>
                        <a:srgbClr val="80DFEE"/>
                      </a:solidFill>
                      <a:prstDash val="solid"/>
                      <a:round/>
                      <a:headEnd type="none" w="med" len="med"/>
                      <a:tailEnd type="none" w="med" len="med"/>
                    </a:lnB>
                    <a:noFill/>
                  </a:tcPr>
                </a:tc>
                <a:tc>
                  <a:txBody>
                    <a:bodyPr/>
                    <a:lstStyle/>
                    <a:p>
                      <a:pPr algn="r" rtl="0" fontAlgn="base"/>
                      <a:endParaRPr lang="en-US" sz="1050" dirty="0">
                        <a:effectLst/>
                        <a:latin typeface="Calibri"/>
                      </a:endParaRPr>
                    </a:p>
                  </a:txBody>
                  <a:tcPr anchor="b">
                    <a:lnL>
                      <a:noFill/>
                    </a:lnL>
                    <a:lnR>
                      <a:noFill/>
                    </a:lnR>
                    <a:lnT w="9525" cap="flat" cmpd="sng" algn="ctr">
                      <a:solidFill>
                        <a:srgbClr val="80E2EE"/>
                      </a:solidFill>
                      <a:prstDash val="solid"/>
                      <a:round/>
                      <a:headEnd type="none" w="med" len="med"/>
                      <a:tailEnd type="none" w="med" len="med"/>
                    </a:lnT>
                    <a:lnB w="9525" cap="flat" cmpd="sng" algn="ctr">
                      <a:solidFill>
                        <a:srgbClr val="80E2EE"/>
                      </a:solidFill>
                      <a:prstDash val="solid"/>
                      <a:round/>
                      <a:headEnd type="none" w="med" len="med"/>
                      <a:tailEnd type="none" w="med" len="med"/>
                    </a:lnB>
                    <a:noFill/>
                  </a:tcPr>
                </a:tc>
                <a:extLst>
                  <a:ext uri="{0D108BD9-81ED-4DB2-BD59-A6C34878D82A}">
                    <a16:rowId xmlns:a16="http://schemas.microsoft.com/office/drawing/2014/main" val="1529606450"/>
                  </a:ext>
                </a:extLst>
              </a:tr>
              <a:tr h="0">
                <a:tc gridSpan="4">
                  <a:txBody>
                    <a:bodyPr/>
                    <a:lstStyle/>
                    <a:p>
                      <a:pPr rtl="0" fontAlgn="base"/>
                      <a:r>
                        <a:rPr lang="en-US" sz="1050" b="0" i="0" u="none" strike="noStrike" noProof="0" dirty="0">
                          <a:solidFill>
                            <a:srgbClr val="000000"/>
                          </a:solidFill>
                          <a:effectLst/>
                        </a:rPr>
                        <a:t>* Calling and Purpose, Community Engagement, Help-Seeking Behaviors, Military Calling, Quality of Life, Public Service Motivation and Wellness</a:t>
                      </a:r>
                      <a:endParaRPr lang="en-US" sz="1050" b="0" dirty="0">
                        <a:effectLst/>
                        <a:latin typeface="Calibri"/>
                      </a:endParaRPr>
                    </a:p>
                  </a:txBody>
                  <a:tcPr anchor="b">
                    <a:lnL>
                      <a:noFill/>
                    </a:lnL>
                    <a:lnR>
                      <a:noFill/>
                    </a:lnR>
                    <a:lnT w="9525" cap="flat" cmpd="sng" algn="ctr">
                      <a:solidFill>
                        <a:srgbClr val="C0DCEE"/>
                      </a:solidFill>
                      <a:prstDash val="solid"/>
                      <a:round/>
                      <a:headEnd type="none" w="med" len="med"/>
                      <a:tailEnd type="none" w="med" len="med"/>
                    </a:lnT>
                    <a:lnB>
                      <a:noFill/>
                    </a:lnB>
                    <a:noFill/>
                  </a:tcPr>
                </a:tc>
                <a:tc hMerge="1">
                  <a:txBody>
                    <a:bodyPr/>
                    <a:lstStyle/>
                    <a:p>
                      <a:pPr algn="r" rtl="0" fontAlgn="base"/>
                      <a:endParaRPr lang="en-US" sz="1050" dirty="0">
                        <a:effectLst/>
                        <a:latin typeface="Calibri"/>
                      </a:endParaRPr>
                    </a:p>
                  </a:txBody>
                  <a:tcPr anchor="b">
                    <a:lnL>
                      <a:noFill/>
                    </a:lnL>
                    <a:lnR>
                      <a:noFill/>
                    </a:lnR>
                    <a:lnT w="9525" cap="flat" cmpd="sng" algn="ctr">
                      <a:solidFill>
                        <a:srgbClr val="C0E0EE"/>
                      </a:solidFill>
                      <a:prstDash val="solid"/>
                      <a:round/>
                      <a:headEnd type="none" w="med" len="med"/>
                      <a:tailEnd type="none" w="med" len="med"/>
                    </a:lnT>
                    <a:lnB>
                      <a:noFill/>
                    </a:lnB>
                    <a:noFill/>
                  </a:tcPr>
                </a:tc>
                <a:tc hMerge="1">
                  <a:txBody>
                    <a:bodyPr/>
                    <a:lstStyle/>
                    <a:p>
                      <a:pPr algn="r" rtl="0" fontAlgn="base"/>
                      <a:endParaRPr lang="en-US" sz="1050" dirty="0">
                        <a:effectLst/>
                        <a:latin typeface="Calibri"/>
                      </a:endParaRPr>
                    </a:p>
                  </a:txBody>
                  <a:tcPr anchor="b">
                    <a:lnL>
                      <a:noFill/>
                    </a:lnL>
                    <a:lnR>
                      <a:noFill/>
                    </a:lnR>
                    <a:lnT w="9525" cap="flat" cmpd="sng" algn="ctr">
                      <a:solidFill>
                        <a:srgbClr val="80DFEE"/>
                      </a:solidFill>
                      <a:prstDash val="solid"/>
                      <a:round/>
                      <a:headEnd type="none" w="med" len="med"/>
                      <a:tailEnd type="none" w="med" len="med"/>
                    </a:lnT>
                    <a:lnB>
                      <a:noFill/>
                    </a:lnB>
                    <a:noFill/>
                  </a:tcPr>
                </a:tc>
                <a:tc hMerge="1">
                  <a:txBody>
                    <a:bodyPr/>
                    <a:lstStyle/>
                    <a:p>
                      <a:pPr algn="r" rtl="0" fontAlgn="base"/>
                      <a:endParaRPr lang="en-US" sz="1050" dirty="0">
                        <a:effectLst/>
                        <a:latin typeface="Calibri"/>
                      </a:endParaRPr>
                    </a:p>
                  </a:txBody>
                  <a:tcPr anchor="b">
                    <a:lnL>
                      <a:noFill/>
                    </a:lnL>
                    <a:lnR>
                      <a:noFill/>
                    </a:lnR>
                    <a:lnT w="9525" cap="flat" cmpd="sng" algn="ctr">
                      <a:solidFill>
                        <a:srgbClr val="80E2EE"/>
                      </a:solidFill>
                      <a:prstDash val="solid"/>
                      <a:round/>
                      <a:headEnd type="none" w="med" len="med"/>
                      <a:tailEnd type="none" w="med" len="med"/>
                    </a:lnT>
                    <a:lnB>
                      <a:noFill/>
                    </a:lnB>
                    <a:noFill/>
                  </a:tcPr>
                </a:tc>
                <a:extLst>
                  <a:ext uri="{0D108BD9-81ED-4DB2-BD59-A6C34878D82A}">
                    <a16:rowId xmlns:a16="http://schemas.microsoft.com/office/drawing/2014/main" val="236491331"/>
                  </a:ext>
                </a:extLst>
              </a:tr>
            </a:tbl>
          </a:graphicData>
        </a:graphic>
      </p:graphicFrame>
    </p:spTree>
    <p:extLst>
      <p:ext uri="{BB962C8B-B14F-4D97-AF65-F5344CB8AC3E}">
        <p14:creationId xmlns:p14="http://schemas.microsoft.com/office/powerpoint/2010/main" val="16164111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EDF81-9534-905D-C78B-A582038C86E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923C585-DDD2-0477-F81E-65CA3992D387}"/>
              </a:ext>
            </a:extLst>
          </p:cNvPr>
          <p:cNvSpPr txBox="1"/>
          <p:nvPr/>
        </p:nvSpPr>
        <p:spPr>
          <a:xfrm>
            <a:off x="0" y="0"/>
            <a:ext cx="12192000" cy="461665"/>
          </a:xfrm>
          <a:prstGeom prst="rect">
            <a:avLst/>
          </a:prstGeom>
          <a:solidFill>
            <a:srgbClr val="FF8300"/>
          </a:solidFill>
        </p:spPr>
        <p:txBody>
          <a:bodyPr wrap="square" lIns="91440" tIns="45720" rIns="91440" bIns="45720" rtlCol="0" anchor="t">
            <a:spAutoFit/>
          </a:bodyPr>
          <a:lstStyle/>
          <a:p>
            <a:pPr algn="ctr"/>
            <a:r>
              <a:rPr lang="en-US" sz="2400" b="1" dirty="0">
                <a:ea typeface="+mn-lt"/>
                <a:cs typeface="+mn-lt"/>
              </a:rPr>
              <a:t>MULITPLE LINEAR REGRESSION MODEL 1 SUMMARY TABLES</a:t>
            </a:r>
            <a:endParaRPr lang="en-US" sz="2400" dirty="0">
              <a:ea typeface="+mn-lt"/>
              <a:cs typeface="+mn-lt"/>
            </a:endParaRPr>
          </a:p>
        </p:txBody>
      </p:sp>
      <p:graphicFrame>
        <p:nvGraphicFramePr>
          <p:cNvPr id="3" name="Table 2">
            <a:extLst>
              <a:ext uri="{FF2B5EF4-FFF2-40B4-BE49-F238E27FC236}">
                <a16:creationId xmlns:a16="http://schemas.microsoft.com/office/drawing/2014/main" id="{743CE275-745B-E474-CD19-02A009AC135D}"/>
              </a:ext>
            </a:extLst>
          </p:cNvPr>
          <p:cNvGraphicFramePr>
            <a:graphicFrameLocks noGrp="1"/>
          </p:cNvGraphicFramePr>
          <p:nvPr>
            <p:extLst>
              <p:ext uri="{D42A27DB-BD31-4B8C-83A1-F6EECF244321}">
                <p14:modId xmlns:p14="http://schemas.microsoft.com/office/powerpoint/2010/main" val="2688895017"/>
              </p:ext>
            </p:extLst>
          </p:nvPr>
        </p:nvGraphicFramePr>
        <p:xfrm>
          <a:off x="205839" y="546474"/>
          <a:ext cx="11780322" cy="5534786"/>
        </p:xfrm>
        <a:graphic>
          <a:graphicData uri="http://schemas.openxmlformats.org/drawingml/2006/table">
            <a:tbl>
              <a:tblPr>
                <a:tableStyleId>{5C22544A-7EE6-4342-B048-85BDC9FD1C3A}</a:tableStyleId>
              </a:tblPr>
              <a:tblGrid>
                <a:gridCol w="3365807">
                  <a:extLst>
                    <a:ext uri="{9D8B030D-6E8A-4147-A177-3AD203B41FA5}">
                      <a16:colId xmlns:a16="http://schemas.microsoft.com/office/drawing/2014/main" val="884575010"/>
                    </a:ext>
                  </a:extLst>
                </a:gridCol>
                <a:gridCol w="1234691">
                  <a:extLst>
                    <a:ext uri="{9D8B030D-6E8A-4147-A177-3AD203B41FA5}">
                      <a16:colId xmlns:a16="http://schemas.microsoft.com/office/drawing/2014/main" val="3568908494"/>
                    </a:ext>
                  </a:extLst>
                </a:gridCol>
                <a:gridCol w="2029633">
                  <a:extLst>
                    <a:ext uri="{9D8B030D-6E8A-4147-A177-3AD203B41FA5}">
                      <a16:colId xmlns:a16="http://schemas.microsoft.com/office/drawing/2014/main" val="2611019198"/>
                    </a:ext>
                  </a:extLst>
                </a:gridCol>
                <a:gridCol w="418612">
                  <a:extLst>
                    <a:ext uri="{9D8B030D-6E8A-4147-A177-3AD203B41FA5}">
                      <a16:colId xmlns:a16="http://schemas.microsoft.com/office/drawing/2014/main" val="2485330511"/>
                    </a:ext>
                  </a:extLst>
                </a:gridCol>
                <a:gridCol w="1611021">
                  <a:extLst>
                    <a:ext uri="{9D8B030D-6E8A-4147-A177-3AD203B41FA5}">
                      <a16:colId xmlns:a16="http://schemas.microsoft.com/office/drawing/2014/main" val="855987379"/>
                    </a:ext>
                  </a:extLst>
                </a:gridCol>
                <a:gridCol w="913334">
                  <a:extLst>
                    <a:ext uri="{9D8B030D-6E8A-4147-A177-3AD203B41FA5}">
                      <a16:colId xmlns:a16="http://schemas.microsoft.com/office/drawing/2014/main" val="1041632471"/>
                    </a:ext>
                  </a:extLst>
                </a:gridCol>
                <a:gridCol w="1103612">
                  <a:extLst>
                    <a:ext uri="{9D8B030D-6E8A-4147-A177-3AD203B41FA5}">
                      <a16:colId xmlns:a16="http://schemas.microsoft.com/office/drawing/2014/main" val="2681424864"/>
                    </a:ext>
                  </a:extLst>
                </a:gridCol>
                <a:gridCol w="1103612">
                  <a:extLst>
                    <a:ext uri="{9D8B030D-6E8A-4147-A177-3AD203B41FA5}">
                      <a16:colId xmlns:a16="http://schemas.microsoft.com/office/drawing/2014/main" val="118286205"/>
                    </a:ext>
                  </a:extLst>
                </a:gridCol>
              </a:tblGrid>
              <a:tr h="621423">
                <a:tc gridSpan="8">
                  <a:txBody>
                    <a:bodyPr/>
                    <a:lstStyle/>
                    <a:p>
                      <a:pPr algn="l" fontAlgn="b"/>
                      <a:r>
                        <a:rPr lang="en-US" sz="1800" b="1" u="none" strike="noStrike" dirty="0">
                          <a:effectLst/>
                        </a:rPr>
                        <a:t>TABLE 2:  Protective Factors*  Independently Associated with Alcohol and Drug Abuse Risk using Multiple Linear Regression among Veterans in The 2022 Military Health and Well-Being Project from ICPSR Michigan (N=1,495)</a:t>
                      </a:r>
                    </a:p>
                    <a:p>
                      <a:pPr algn="l" fontAlgn="b"/>
                      <a:endParaRPr lang="en-US" sz="24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l" fontAlgn="b"/>
                      <a:endParaRPr lang="en-US" sz="1200" b="0" i="0" u="none" strike="noStrike">
                        <a:solidFill>
                          <a:srgbClr val="000000"/>
                        </a:solidFill>
                        <a:effectLst/>
                        <a:latin typeface="Avenir Next Regular" panose="020B0503020202020204" pitchFamily="34" charset="0"/>
                      </a:endParaRPr>
                    </a:p>
                  </a:txBody>
                  <a:tcPr marL="9525" marR="9525" marT="9525" marB="0" anchor="b"/>
                </a:tc>
                <a:tc hMerge="1">
                  <a:txBody>
                    <a:bodyPr/>
                    <a:lstStyle/>
                    <a:p>
                      <a:pPr algn="l" fontAlgn="b"/>
                      <a:endParaRPr lang="en-US" sz="1200" b="0" i="0" u="none" strike="noStrike" dirty="0">
                        <a:solidFill>
                          <a:srgbClr val="000000"/>
                        </a:solidFill>
                        <a:effectLst/>
                        <a:latin typeface="Avenir Next Regular" panose="020B0503020202020204" pitchFamily="34" charset="0"/>
                      </a:endParaRPr>
                    </a:p>
                  </a:txBody>
                  <a:tcPr marL="9525" marR="9525" marT="9525" marB="0" anchor="b"/>
                </a:tc>
                <a:extLst>
                  <a:ext uri="{0D108BD9-81ED-4DB2-BD59-A6C34878D82A}">
                    <a16:rowId xmlns:a16="http://schemas.microsoft.com/office/drawing/2014/main" val="4056487411"/>
                  </a:ext>
                </a:extLst>
              </a:tr>
              <a:tr h="321120">
                <a:tc>
                  <a:txBody>
                    <a:bodyPr/>
                    <a:lstStyle/>
                    <a:p>
                      <a:pPr algn="l" fontAlgn="b"/>
                      <a:r>
                        <a:rPr lang="en-US" sz="1800" u="none" strike="noStrike" dirty="0">
                          <a:solidFill>
                            <a:schemeClr val="bg1"/>
                          </a:solidFill>
                          <a:effectLst/>
                        </a:rPr>
                        <a:t>Measures</a:t>
                      </a:r>
                      <a:endParaRPr lang="en-US" sz="18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tc>
                  <a:txBody>
                    <a:bodyPr/>
                    <a:lstStyle/>
                    <a:p>
                      <a:pPr algn="r" fontAlgn="b"/>
                      <a:r>
                        <a:rPr lang="en-US" sz="1800" u="none" strike="noStrike" dirty="0" err="1">
                          <a:solidFill>
                            <a:schemeClr val="bg1"/>
                          </a:solidFill>
                          <a:effectLst/>
                        </a:rPr>
                        <a:t>ß</a:t>
                      </a:r>
                      <a:endParaRPr lang="en-US" sz="18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tc>
                  <a:txBody>
                    <a:bodyPr/>
                    <a:lstStyle/>
                    <a:p>
                      <a:pPr algn="r" fontAlgn="b"/>
                      <a:r>
                        <a:rPr lang="en-US" sz="1800" u="none" strike="noStrike" dirty="0">
                          <a:solidFill>
                            <a:schemeClr val="bg1"/>
                          </a:solidFill>
                          <a:effectLst/>
                        </a:rPr>
                        <a:t>p-value</a:t>
                      </a:r>
                      <a:endParaRPr lang="en-US" sz="18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tc>
                  <a:txBody>
                    <a:bodyPr/>
                    <a:lstStyle/>
                    <a:p>
                      <a:pPr algn="ctr" fontAlgn="b"/>
                      <a:r>
                        <a:rPr lang="en-US" sz="1800" u="none" strike="noStrike" dirty="0">
                          <a:solidFill>
                            <a:schemeClr val="bg1"/>
                          </a:solidFill>
                          <a:effectLst/>
                        </a:rPr>
                        <a:t> </a:t>
                      </a:r>
                      <a:endParaRPr lang="en-US" sz="18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tc>
                  <a:txBody>
                    <a:bodyPr/>
                    <a:lstStyle/>
                    <a:p>
                      <a:pPr algn="r" fontAlgn="b"/>
                      <a:endParaRPr lang="en-US" sz="1800" b="1"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tc>
                  <a:txBody>
                    <a:bodyPr/>
                    <a:lstStyle/>
                    <a:p>
                      <a:pPr algn="r" fontAlgn="b"/>
                      <a:endParaRPr lang="en-US" sz="18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tc>
                  <a:txBody>
                    <a:bodyPr/>
                    <a:lstStyle/>
                    <a:p>
                      <a:pPr algn="ctr" fontAlgn="b"/>
                      <a:endParaRPr lang="en-US" sz="18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tc>
                  <a:txBody>
                    <a:bodyPr/>
                    <a:lstStyle/>
                    <a:p>
                      <a:pPr algn="ctr" fontAlgn="b"/>
                      <a:r>
                        <a:rPr lang="en-US" sz="1800" u="none" strike="noStrike" dirty="0">
                          <a:solidFill>
                            <a:schemeClr val="bg1"/>
                          </a:solidFill>
                          <a:effectLst/>
                        </a:rPr>
                        <a:t> </a:t>
                      </a:r>
                      <a:endParaRPr lang="en-US" sz="18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extLst>
                  <a:ext uri="{0D108BD9-81ED-4DB2-BD59-A6C34878D82A}">
                    <a16:rowId xmlns:a16="http://schemas.microsoft.com/office/drawing/2014/main" val="594401675"/>
                  </a:ext>
                </a:extLst>
              </a:tr>
              <a:tr h="321120">
                <a:tc>
                  <a:txBody>
                    <a:bodyPr/>
                    <a:lstStyle/>
                    <a:p>
                      <a:pPr algn="l" fontAlgn="b"/>
                      <a:r>
                        <a:rPr lang="en-US" sz="1800" u="none" strike="noStrike" dirty="0">
                          <a:effectLst/>
                        </a:rPr>
                        <a:t>Constant</a:t>
                      </a:r>
                      <a:endParaRPr lang="en-US" sz="18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u="none" strike="noStrike" dirty="0">
                          <a:effectLst/>
                        </a:rPr>
                        <a:t>2.999</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u="none" strike="noStrike" dirty="0">
                          <a:effectLst/>
                        </a:rPr>
                        <a:t> </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u="none" strike="noStrike" dirty="0">
                          <a:effectLst/>
                        </a:rPr>
                        <a:t>R=</a:t>
                      </a:r>
                      <a:endParaRPr lang="en-US" sz="18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u="none" strike="noStrike" dirty="0">
                          <a:effectLst/>
                        </a:rPr>
                        <a:t>0.381</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ctr" fontAlgn="b"/>
                      <a:r>
                        <a:rPr lang="en-US" sz="1800" u="none" strike="noStrike" dirty="0">
                          <a:effectLst/>
                        </a:rPr>
                        <a:t> </a:t>
                      </a:r>
                      <a:endParaRPr lang="en-US" sz="1800" b="0" i="0" u="none" strike="noStrike" dirty="0">
                        <a:solidFill>
                          <a:srgbClr val="FFFFFF"/>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1"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2205668680"/>
                  </a:ext>
                </a:extLst>
              </a:tr>
              <a:tr h="303279">
                <a:tc>
                  <a:txBody>
                    <a:bodyPr/>
                    <a:lstStyle/>
                    <a:p>
                      <a:pPr algn="l" fontAlgn="b"/>
                      <a:endParaRPr lang="en-US" sz="1800" b="1"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u="none" strike="noStrike" dirty="0">
                          <a:effectLst/>
                        </a:rPr>
                        <a:t>R</a:t>
                      </a:r>
                      <a:r>
                        <a:rPr lang="en-US" sz="1800" u="none" strike="noStrike" baseline="30000" dirty="0">
                          <a:effectLst/>
                        </a:rPr>
                        <a:t>2</a:t>
                      </a:r>
                      <a:r>
                        <a:rPr lang="en-US" sz="1800" u="none" strike="noStrike" dirty="0">
                          <a:effectLst/>
                        </a:rPr>
                        <a:t>=</a:t>
                      </a:r>
                      <a:endParaRPr lang="en-US" sz="18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u="none" strike="noStrike" dirty="0">
                          <a:effectLst/>
                        </a:rPr>
                        <a:t>0.1452</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1"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3762013857"/>
                  </a:ext>
                </a:extLst>
              </a:tr>
              <a:tr h="303279">
                <a:tc>
                  <a:txBody>
                    <a:bodyPr/>
                    <a:lstStyle/>
                    <a:p>
                      <a:pPr algn="l" fontAlgn="b"/>
                      <a:endParaRPr lang="en-US" sz="1800" b="1"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u="none" strike="noStrike" dirty="0">
                          <a:effectLst/>
                        </a:rPr>
                        <a:t>Overall p-value</a:t>
                      </a:r>
                      <a:endParaRPr lang="en-US" sz="18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u="none" strike="noStrike" dirty="0">
                          <a:effectLst/>
                        </a:rPr>
                        <a:t>&lt;0.001</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r>
                        <a:rPr lang="en-US" sz="1800" b="1" i="0" u="none" strike="noStrike" dirty="0">
                          <a:solidFill>
                            <a:srgbClr val="000000"/>
                          </a:solidFill>
                          <a:effectLst/>
                          <a:latin typeface="Avenir Next Regular" panose="020B0503020202020204" pitchFamily="34" charset="0"/>
                        </a:rPr>
                        <a:t> </a:t>
                      </a:r>
                    </a:p>
                  </a:txBody>
                  <a:tcPr marL="9525" marR="9525" marT="9525" marB="0" anchor="b">
                    <a:solidFill>
                      <a:schemeClr val="bg1"/>
                    </a:solidFill>
                  </a:tcPr>
                </a:tc>
                <a:tc>
                  <a:txBody>
                    <a:bodyPr/>
                    <a:lstStyle/>
                    <a:p>
                      <a:pPr algn="l" fontAlgn="b"/>
                      <a:endParaRPr lang="en-US" sz="1800" b="1"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2123179365"/>
                  </a:ext>
                </a:extLst>
              </a:tr>
              <a:tr h="321120">
                <a:tc>
                  <a:txBody>
                    <a:bodyPr/>
                    <a:lstStyle/>
                    <a:p>
                      <a:pPr algn="l" fontAlgn="b"/>
                      <a:r>
                        <a:rPr lang="en-US" sz="1800" b="1" u="none" strike="noStrike" dirty="0">
                          <a:effectLst/>
                        </a:rPr>
                        <a:t>Calling and Purpose </a:t>
                      </a:r>
                      <a:r>
                        <a:rPr lang="en-US" sz="1800" u="none" strike="noStrike" dirty="0">
                          <a:effectLst/>
                        </a:rPr>
                        <a:t>(scale)</a:t>
                      </a:r>
                      <a:endParaRPr lang="en-US" sz="18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u="none" strike="noStrike">
                          <a:effectLst/>
                        </a:rPr>
                        <a:t>0.0198</a:t>
                      </a:r>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u="none" strike="noStrike" dirty="0">
                          <a:effectLst/>
                        </a:rPr>
                        <a:t>0.121</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1"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1277103296"/>
                  </a:ext>
                </a:extLst>
              </a:tr>
              <a:tr h="321120">
                <a:tc>
                  <a:txBody>
                    <a:bodyPr/>
                    <a:lstStyle/>
                    <a:p>
                      <a:pPr algn="l" fontAlgn="b"/>
                      <a:r>
                        <a:rPr lang="en-US" sz="1800" b="1" u="none" strike="noStrike" dirty="0">
                          <a:effectLst/>
                        </a:rPr>
                        <a:t>Community Engagement </a:t>
                      </a:r>
                      <a:r>
                        <a:rPr lang="en-US" sz="1800" u="none" strike="noStrike" dirty="0">
                          <a:effectLst/>
                        </a:rPr>
                        <a:t>(Scale)</a:t>
                      </a:r>
                      <a:endParaRPr lang="en-US" sz="18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u="none" strike="noStrike" dirty="0">
                          <a:effectLst/>
                        </a:rPr>
                        <a:t>0.0011</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b="0" i="0" u="none" strike="noStrike" dirty="0">
                          <a:solidFill>
                            <a:srgbClr val="000000"/>
                          </a:solidFill>
                          <a:effectLst/>
                          <a:latin typeface="+mn-lt"/>
                        </a:rPr>
                        <a:t>0.906</a:t>
                      </a: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mn-lt"/>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3945919193"/>
                  </a:ext>
                </a:extLst>
              </a:tr>
              <a:tr h="321120">
                <a:tc>
                  <a:txBody>
                    <a:bodyPr/>
                    <a:lstStyle/>
                    <a:p>
                      <a:pPr algn="l" fontAlgn="b"/>
                      <a:r>
                        <a:rPr lang="en-US" sz="1800" b="1" u="none" strike="noStrike" dirty="0">
                          <a:effectLst/>
                          <a:highlight>
                            <a:srgbClr val="FFFF00"/>
                          </a:highlight>
                        </a:rPr>
                        <a:t>Help-Seeking Behavior </a:t>
                      </a:r>
                      <a:r>
                        <a:rPr lang="en-US" sz="1800" u="none" strike="noStrike" dirty="0">
                          <a:effectLst/>
                        </a:rPr>
                        <a:t>(Scale)</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u="none" strike="noStrike" dirty="0">
                          <a:effectLst/>
                        </a:rPr>
                        <a:t>0.0311</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u="none" strike="noStrike" dirty="0">
                          <a:effectLst/>
                        </a:rPr>
                        <a:t>&lt;0.001</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r>
                        <a:rPr lang="en-US" sz="1800" u="none" strike="noStrike" dirty="0">
                          <a:effectLst/>
                        </a:rPr>
                        <a:t>#</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chemeClr val="bg1"/>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953594797"/>
                  </a:ext>
                </a:extLst>
              </a:tr>
              <a:tr h="303279">
                <a:tc>
                  <a:txBody>
                    <a:bodyPr/>
                    <a:lstStyle/>
                    <a:p>
                      <a:pPr algn="l" fontAlgn="b"/>
                      <a:r>
                        <a:rPr lang="en-US" sz="1800" b="1" u="none" strike="noStrike" dirty="0">
                          <a:effectLst/>
                        </a:rPr>
                        <a:t>Military Calling </a:t>
                      </a:r>
                      <a:r>
                        <a:rPr lang="en-US" sz="1800" u="none" strike="noStrike" dirty="0">
                          <a:effectLst/>
                        </a:rPr>
                        <a:t>(Scale)</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u="none" strike="noStrike" dirty="0">
                          <a:effectLst/>
                        </a:rPr>
                        <a:t>-0.0202</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u="none" strike="noStrike" dirty="0">
                          <a:effectLst/>
                        </a:rPr>
                        <a:t>0.0598</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2330407592"/>
                  </a:ext>
                </a:extLst>
              </a:tr>
              <a:tr h="321120">
                <a:tc>
                  <a:txBody>
                    <a:bodyPr/>
                    <a:lstStyle/>
                    <a:p>
                      <a:pPr algn="l" fontAlgn="b"/>
                      <a:r>
                        <a:rPr lang="en-US" sz="1800" b="1" u="none" strike="noStrike" dirty="0">
                          <a:effectLst/>
                          <a:highlight>
                            <a:srgbClr val="FFFF00"/>
                          </a:highlight>
                        </a:rPr>
                        <a:t>Quality of Life </a:t>
                      </a:r>
                      <a:r>
                        <a:rPr lang="en-US" sz="1800" u="none" strike="noStrike" dirty="0">
                          <a:effectLst/>
                        </a:rPr>
                        <a:t>(Scale)</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u="none" strike="noStrike" dirty="0">
                          <a:effectLst/>
                        </a:rPr>
                        <a:t>-0.1327</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u="none" strike="noStrike" dirty="0">
                          <a:effectLst/>
                        </a:rPr>
                        <a:t>&lt;0.001</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r>
                        <a:rPr lang="en-US" sz="1800" u="none" strike="noStrike" dirty="0">
                          <a:effectLst/>
                        </a:rPr>
                        <a:t>#</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1351151314"/>
                  </a:ext>
                </a:extLst>
              </a:tr>
              <a:tr h="303279">
                <a:tc>
                  <a:txBody>
                    <a:bodyPr/>
                    <a:lstStyle/>
                    <a:p>
                      <a:pPr algn="l" fontAlgn="b"/>
                      <a:r>
                        <a:rPr lang="en-US" sz="1800" b="1" u="none" strike="noStrike" dirty="0">
                          <a:effectLst/>
                        </a:rPr>
                        <a:t>Public Service Motivation </a:t>
                      </a:r>
                      <a:r>
                        <a:rPr lang="en-US" sz="1800" u="none" strike="noStrike" dirty="0">
                          <a:effectLst/>
                        </a:rPr>
                        <a:t>(Scale)</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u="none" strike="noStrike" dirty="0">
                          <a:effectLst/>
                        </a:rPr>
                        <a:t>0.0206</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u="none" strike="noStrike" dirty="0">
                          <a:effectLst/>
                        </a:rPr>
                        <a:t>0.124</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640869050"/>
                  </a:ext>
                </a:extLst>
              </a:tr>
              <a:tr h="321120">
                <a:tc>
                  <a:txBody>
                    <a:bodyPr/>
                    <a:lstStyle/>
                    <a:p>
                      <a:pPr algn="l" fontAlgn="b"/>
                      <a:r>
                        <a:rPr lang="en-US" sz="1800" b="1" u="none" strike="noStrike" dirty="0">
                          <a:effectLst/>
                          <a:highlight>
                            <a:srgbClr val="FFFF00"/>
                          </a:highlight>
                        </a:rPr>
                        <a:t>Overall Wellness </a:t>
                      </a:r>
                      <a:r>
                        <a:rPr lang="en-US" sz="1800" u="none" strike="noStrike" dirty="0">
                          <a:effectLst/>
                        </a:rPr>
                        <a:t>(Scale)</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u="none" strike="noStrike" dirty="0">
                          <a:effectLst/>
                        </a:rPr>
                        <a:t>-0.0159</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r>
                        <a:rPr lang="en-US" sz="1800" u="none" strike="noStrike" dirty="0">
                          <a:effectLst/>
                        </a:rPr>
                        <a:t>&lt;0.001</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r>
                        <a:rPr lang="en-US" sz="1800" u="none" strike="noStrike">
                          <a:effectLst/>
                        </a:rPr>
                        <a:t>#</a:t>
                      </a:r>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4232133080"/>
                  </a:ext>
                </a:extLst>
              </a:tr>
              <a:tr h="303279">
                <a:tc>
                  <a:txBody>
                    <a:bodyPr/>
                    <a:lstStyle/>
                    <a:p>
                      <a:pPr algn="l"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235844515"/>
                  </a:ext>
                </a:extLst>
              </a:tr>
              <a:tr h="303279">
                <a:tc>
                  <a:txBody>
                    <a:bodyPr/>
                    <a:lstStyle/>
                    <a:p>
                      <a:pPr algn="l" fontAlgn="b"/>
                      <a:r>
                        <a:rPr lang="en-US" sz="1600" u="none" strike="noStrike">
                          <a:effectLst/>
                        </a:rPr>
                        <a:t># Denotes p-value &lt; 0.05</a:t>
                      </a:r>
                      <a:endParaRPr lang="en-US" sz="16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r" fontAlgn="b"/>
                      <a:endParaRPr lang="en-US" sz="1800" b="0" i="0" u="none" strike="noStrike">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3229945434"/>
                  </a:ext>
                </a:extLst>
              </a:tr>
              <a:tr h="543347">
                <a:tc gridSpan="8">
                  <a:txBody>
                    <a:bodyPr/>
                    <a:lstStyle/>
                    <a:p>
                      <a:pPr algn="l" fontAlgn="b"/>
                      <a:r>
                        <a:rPr lang="en-US" sz="1600" u="none" strike="noStrike" dirty="0">
                          <a:effectLst/>
                        </a:rPr>
                        <a:t>*Calling and Purpose, Community Engagement, Help-Seeking Behaviors, Military Calling, Quality of Life Score, Public Service Motivation and Overall Wellness</a:t>
                      </a:r>
                      <a:endParaRPr lang="en-US" sz="16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7356542"/>
                  </a:ext>
                </a:extLst>
              </a:tr>
            </a:tbl>
          </a:graphicData>
        </a:graphic>
      </p:graphicFrame>
      <p:sp>
        <p:nvSpPr>
          <p:cNvPr id="4" name="AutoShape 2">
            <a:extLst>
              <a:ext uri="{FF2B5EF4-FFF2-40B4-BE49-F238E27FC236}">
                <a16:creationId xmlns:a16="http://schemas.microsoft.com/office/drawing/2014/main" id="{9347F32A-166C-9B16-629F-0750E740402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782187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EA0D5-BA6C-05C0-A2A5-2E88E1AF598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A812BE3-2E44-A578-2819-AD55ADCC527F}"/>
              </a:ext>
            </a:extLst>
          </p:cNvPr>
          <p:cNvSpPr txBox="1"/>
          <p:nvPr/>
        </p:nvSpPr>
        <p:spPr>
          <a:xfrm>
            <a:off x="1006660" y="2157211"/>
            <a:ext cx="10175631" cy="1111843"/>
          </a:xfrm>
          <a:prstGeom prst="rect">
            <a:avLst/>
          </a:prstGeom>
        </p:spPr>
        <p:txBody>
          <a:bodyPr vert="horz" lIns="91440" tIns="45720" rIns="91440" bIns="45720" rtlCol="0" anchor="ctr">
            <a:normAutofit/>
          </a:bodyPr>
          <a:lstStyle/>
          <a:p>
            <a:pPr algn="ctr">
              <a:lnSpc>
                <a:spcPct val="90000"/>
              </a:lnSpc>
              <a:spcBef>
                <a:spcPct val="0"/>
              </a:spcBef>
              <a:spcAft>
                <a:spcPts val="600"/>
              </a:spcAft>
            </a:pPr>
            <a:endParaRPr lang="en-US" sz="3400" kern="1200" dirty="0">
              <a:solidFill>
                <a:schemeClr val="tx1"/>
              </a:solidFill>
              <a:latin typeface="+mj-lt"/>
              <a:ea typeface="+mj-ea"/>
              <a:cs typeface="+mj-cs"/>
            </a:endParaRPr>
          </a:p>
        </p:txBody>
      </p:sp>
      <p:sp>
        <p:nvSpPr>
          <p:cNvPr id="6" name="TextBox 5">
            <a:extLst>
              <a:ext uri="{FF2B5EF4-FFF2-40B4-BE49-F238E27FC236}">
                <a16:creationId xmlns:a16="http://schemas.microsoft.com/office/drawing/2014/main" id="{7D4E3B89-C76E-DD6E-CF44-01EAF8AFD9D8}"/>
              </a:ext>
            </a:extLst>
          </p:cNvPr>
          <p:cNvSpPr txBox="1"/>
          <p:nvPr/>
        </p:nvSpPr>
        <p:spPr>
          <a:xfrm>
            <a:off x="0" y="15149"/>
            <a:ext cx="12192000" cy="1421928"/>
          </a:xfrm>
          <a:prstGeom prst="rect">
            <a:avLst/>
          </a:prstGeom>
          <a:solidFill>
            <a:srgbClr val="FF8300"/>
          </a:solidFill>
        </p:spPr>
        <p:txBody>
          <a:bodyPr wrap="square" lIns="91440" tIns="45720" rIns="91440" bIns="45720" rtlCol="0" anchor="t">
            <a:spAutoFit/>
          </a:bodyPr>
          <a:lstStyle/>
          <a:p>
            <a:pPr algn="ctr">
              <a:lnSpc>
                <a:spcPct val="90000"/>
              </a:lnSpc>
              <a:spcBef>
                <a:spcPct val="0"/>
              </a:spcBef>
            </a:pPr>
            <a:r>
              <a:rPr lang="en-US" sz="2400" b="1" kern="1200" dirty="0">
                <a:solidFill>
                  <a:schemeClr val="tx1"/>
                </a:solidFill>
                <a:ea typeface="+mj-ea"/>
                <a:cs typeface="+mj-cs"/>
              </a:rPr>
              <a:t>MULTIPLE LINEAR REGRESSION </a:t>
            </a:r>
          </a:p>
          <a:p>
            <a:pPr algn="ctr">
              <a:lnSpc>
                <a:spcPct val="90000"/>
              </a:lnSpc>
              <a:spcBef>
                <a:spcPct val="0"/>
              </a:spcBef>
            </a:pPr>
            <a:r>
              <a:rPr lang="en-US" sz="2400" b="1" kern="1200" dirty="0">
                <a:solidFill>
                  <a:schemeClr val="tx1"/>
                </a:solidFill>
                <a:ea typeface="+mj-ea"/>
                <a:cs typeface="+mj-cs"/>
              </a:rPr>
              <a:t>Correlation Plot Between All Model 1 Statistically Significant Protective Factors and Alcohol and Drug Abuse Risk </a:t>
            </a:r>
          </a:p>
          <a:p>
            <a:pPr algn="ctr">
              <a:lnSpc>
                <a:spcPct val="90000"/>
              </a:lnSpc>
              <a:spcBef>
                <a:spcPct val="0"/>
              </a:spcBef>
            </a:pPr>
            <a:r>
              <a:rPr lang="en-US" sz="2400" b="1" dirty="0">
                <a:ea typeface="+mj-ea"/>
                <a:cs typeface="+mj-cs"/>
              </a:rPr>
              <a:t>Model 2</a:t>
            </a:r>
            <a:endParaRPr lang="en-US" sz="2400" b="1" kern="1200" dirty="0">
              <a:solidFill>
                <a:schemeClr val="tx1"/>
              </a:solidFill>
              <a:ea typeface="+mj-ea"/>
              <a:cs typeface="+mj-cs"/>
            </a:endParaRPr>
          </a:p>
        </p:txBody>
      </p:sp>
      <p:pic>
        <p:nvPicPr>
          <p:cNvPr id="3" name="Picture 2">
            <a:extLst>
              <a:ext uri="{FF2B5EF4-FFF2-40B4-BE49-F238E27FC236}">
                <a16:creationId xmlns:a16="http://schemas.microsoft.com/office/drawing/2014/main" id="{7014CB8C-E79F-C287-FC49-36A7A7DE9AB5}"/>
              </a:ext>
            </a:extLst>
          </p:cNvPr>
          <p:cNvPicPr>
            <a:picLocks noChangeAspect="1"/>
          </p:cNvPicPr>
          <p:nvPr/>
        </p:nvPicPr>
        <p:blipFill>
          <a:blip r:embed="rId3"/>
          <a:srcRect/>
          <a:stretch/>
        </p:blipFill>
        <p:spPr>
          <a:xfrm>
            <a:off x="3427475" y="1115568"/>
            <a:ext cx="5334000" cy="5334000"/>
          </a:xfrm>
          <a:prstGeom prst="rect">
            <a:avLst/>
          </a:prstGeom>
        </p:spPr>
      </p:pic>
      <p:sp>
        <p:nvSpPr>
          <p:cNvPr id="4" name="TextBox 3">
            <a:extLst>
              <a:ext uri="{FF2B5EF4-FFF2-40B4-BE49-F238E27FC236}">
                <a16:creationId xmlns:a16="http://schemas.microsoft.com/office/drawing/2014/main" id="{BC2D36D6-9B5D-53ED-03FF-FC8340438E0C}"/>
              </a:ext>
            </a:extLst>
          </p:cNvPr>
          <p:cNvSpPr txBox="1"/>
          <p:nvPr/>
        </p:nvSpPr>
        <p:spPr>
          <a:xfrm>
            <a:off x="400523" y="5728225"/>
            <a:ext cx="3695242" cy="523220"/>
          </a:xfrm>
          <a:prstGeom prst="rect">
            <a:avLst/>
          </a:prstGeom>
          <a:noFill/>
        </p:spPr>
        <p:txBody>
          <a:bodyPr wrap="none" rtlCol="0">
            <a:spAutoFit/>
          </a:bodyPr>
          <a:lstStyle/>
          <a:p>
            <a:r>
              <a:rPr lang="en-US" sz="1000" u="none" strike="noStrike" dirty="0">
                <a:effectLst/>
              </a:rPr>
              <a:t>*Help-Seeking Behaviors, Quality of Life Score, and Overall Wellness</a:t>
            </a:r>
            <a:endParaRPr lang="en-US" sz="1000" b="0" i="0" u="none" strike="noStrike" dirty="0">
              <a:solidFill>
                <a:srgbClr val="000000"/>
              </a:solidFill>
              <a:effectLst/>
            </a:endParaRPr>
          </a:p>
          <a:p>
            <a:endParaRPr lang="en-US" dirty="0"/>
          </a:p>
        </p:txBody>
      </p:sp>
    </p:spTree>
    <p:extLst>
      <p:ext uri="{BB962C8B-B14F-4D97-AF65-F5344CB8AC3E}">
        <p14:creationId xmlns:p14="http://schemas.microsoft.com/office/powerpoint/2010/main" val="4302050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014352-FC4F-8AFE-E1EE-374D473EB3D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EF5BCFF-37B0-AC8C-F28F-10F0057DD690}"/>
              </a:ext>
            </a:extLst>
          </p:cNvPr>
          <p:cNvSpPr txBox="1"/>
          <p:nvPr/>
        </p:nvSpPr>
        <p:spPr>
          <a:xfrm>
            <a:off x="1006660" y="2157211"/>
            <a:ext cx="10175631" cy="1111843"/>
          </a:xfrm>
          <a:prstGeom prst="rect">
            <a:avLst/>
          </a:prstGeom>
        </p:spPr>
        <p:txBody>
          <a:bodyPr vert="horz" lIns="91440" tIns="45720" rIns="91440" bIns="45720" rtlCol="0" anchor="ctr">
            <a:normAutofit/>
          </a:bodyPr>
          <a:lstStyle/>
          <a:p>
            <a:pPr algn="ctr">
              <a:lnSpc>
                <a:spcPct val="90000"/>
              </a:lnSpc>
              <a:spcBef>
                <a:spcPct val="0"/>
              </a:spcBef>
              <a:spcAft>
                <a:spcPts val="600"/>
              </a:spcAft>
            </a:pPr>
            <a:endParaRPr lang="en-US" sz="3400" kern="1200" dirty="0">
              <a:solidFill>
                <a:schemeClr val="tx1"/>
              </a:solidFill>
              <a:latin typeface="+mj-lt"/>
              <a:ea typeface="+mj-ea"/>
              <a:cs typeface="+mj-cs"/>
            </a:endParaRPr>
          </a:p>
        </p:txBody>
      </p:sp>
      <p:graphicFrame>
        <p:nvGraphicFramePr>
          <p:cNvPr id="4" name="Table 3">
            <a:extLst>
              <a:ext uri="{FF2B5EF4-FFF2-40B4-BE49-F238E27FC236}">
                <a16:creationId xmlns:a16="http://schemas.microsoft.com/office/drawing/2014/main" id="{D50A3C42-3B67-F655-9C78-BFDB35ECB4EA}"/>
              </a:ext>
            </a:extLst>
          </p:cNvPr>
          <p:cNvGraphicFramePr>
            <a:graphicFrameLocks noGrp="1"/>
          </p:cNvGraphicFramePr>
          <p:nvPr>
            <p:extLst>
              <p:ext uri="{D42A27DB-BD31-4B8C-83A1-F6EECF244321}">
                <p14:modId xmlns:p14="http://schemas.microsoft.com/office/powerpoint/2010/main" val="3179952080"/>
              </p:ext>
            </p:extLst>
          </p:nvPr>
        </p:nvGraphicFramePr>
        <p:xfrm>
          <a:off x="2389697" y="1878727"/>
          <a:ext cx="6567402" cy="2361841"/>
        </p:xfrm>
        <a:graphic>
          <a:graphicData uri="http://schemas.openxmlformats.org/drawingml/2006/table">
            <a:tbl>
              <a:tblPr/>
              <a:tblGrid>
                <a:gridCol w="2189156">
                  <a:extLst>
                    <a:ext uri="{9D8B030D-6E8A-4147-A177-3AD203B41FA5}">
                      <a16:colId xmlns:a16="http://schemas.microsoft.com/office/drawing/2014/main" val="3555616014"/>
                    </a:ext>
                  </a:extLst>
                </a:gridCol>
                <a:gridCol w="1057808">
                  <a:extLst>
                    <a:ext uri="{9D8B030D-6E8A-4147-A177-3AD203B41FA5}">
                      <a16:colId xmlns:a16="http://schemas.microsoft.com/office/drawing/2014/main" val="3619961706"/>
                    </a:ext>
                  </a:extLst>
                </a:gridCol>
                <a:gridCol w="1108767">
                  <a:extLst>
                    <a:ext uri="{9D8B030D-6E8A-4147-A177-3AD203B41FA5}">
                      <a16:colId xmlns:a16="http://schemas.microsoft.com/office/drawing/2014/main" val="2854376696"/>
                    </a:ext>
                  </a:extLst>
                </a:gridCol>
                <a:gridCol w="1057808">
                  <a:extLst>
                    <a:ext uri="{9D8B030D-6E8A-4147-A177-3AD203B41FA5}">
                      <a16:colId xmlns:a16="http://schemas.microsoft.com/office/drawing/2014/main" val="2359577838"/>
                    </a:ext>
                  </a:extLst>
                </a:gridCol>
                <a:gridCol w="1153863">
                  <a:extLst>
                    <a:ext uri="{9D8B030D-6E8A-4147-A177-3AD203B41FA5}">
                      <a16:colId xmlns:a16="http://schemas.microsoft.com/office/drawing/2014/main" val="3502518861"/>
                    </a:ext>
                  </a:extLst>
                </a:gridCol>
              </a:tblGrid>
              <a:tr h="628777">
                <a:tc>
                  <a:txBody>
                    <a:bodyPr/>
                    <a:lstStyle/>
                    <a:p>
                      <a:pPr algn="l" fontAlgn="b">
                        <a:buNone/>
                      </a:pP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ctr" fontAlgn="b">
                        <a:buNone/>
                      </a:pPr>
                      <a:r>
                        <a:rPr lang="en-US" sz="1300" b="1" i="0" u="none" strike="noStrike" dirty="0">
                          <a:solidFill>
                            <a:srgbClr val="000000"/>
                          </a:solidFill>
                          <a:effectLst/>
                          <a:latin typeface="Arial" panose="020B0604020202020204" pitchFamily="34" charset="0"/>
                        </a:rPr>
                        <a:t>Alcohol and Drug Abuse Risk</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ctr" fontAlgn="b">
                        <a:buNone/>
                      </a:pPr>
                      <a:r>
                        <a:rPr lang="en-US" sz="1300" b="1" i="0" u="none" strike="noStrike" dirty="0">
                          <a:solidFill>
                            <a:srgbClr val="000000"/>
                          </a:solidFill>
                          <a:effectLst/>
                          <a:latin typeface="Arial" panose="020B0604020202020204" pitchFamily="34" charset="0"/>
                        </a:rPr>
                        <a:t>Help-Seeking Behavior</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ctr" fontAlgn="b">
                        <a:buNone/>
                      </a:pPr>
                      <a:r>
                        <a:rPr lang="en-US" sz="1300" b="1" i="0" u="none" strike="noStrike" dirty="0">
                          <a:solidFill>
                            <a:srgbClr val="000000"/>
                          </a:solidFill>
                          <a:effectLst/>
                          <a:latin typeface="Arial" panose="020B0604020202020204" pitchFamily="34" charset="0"/>
                        </a:rPr>
                        <a:t>Quality of Life</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ctr" fontAlgn="b">
                        <a:buNone/>
                      </a:pPr>
                      <a:r>
                        <a:rPr lang="en-US" sz="1300" b="1" i="0" u="none" strike="noStrike" dirty="0">
                          <a:solidFill>
                            <a:srgbClr val="000000"/>
                          </a:solidFill>
                          <a:effectLst/>
                          <a:latin typeface="Arial" panose="020B0604020202020204" pitchFamily="34" charset="0"/>
                        </a:rPr>
                        <a:t>Overall Wellness</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extLst>
                  <a:ext uri="{0D108BD9-81ED-4DB2-BD59-A6C34878D82A}">
                    <a16:rowId xmlns:a16="http://schemas.microsoft.com/office/drawing/2014/main" val="1043338588"/>
                  </a:ext>
                </a:extLst>
              </a:tr>
              <a:tr h="433266">
                <a:tc>
                  <a:txBody>
                    <a:bodyPr/>
                    <a:lstStyle/>
                    <a:p>
                      <a:pPr algn="r" fontAlgn="b">
                        <a:buNone/>
                      </a:pPr>
                      <a:r>
                        <a:rPr lang="en-US" sz="1300" b="1" i="0" u="none" strike="noStrike" dirty="0">
                          <a:solidFill>
                            <a:srgbClr val="000000"/>
                          </a:solidFill>
                          <a:effectLst/>
                          <a:latin typeface="Arial" panose="020B0604020202020204" pitchFamily="34" charset="0"/>
                        </a:rPr>
                        <a:t>Alcohol and Drug Abuse Risk</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dirty="0">
                          <a:solidFill>
                            <a:srgbClr val="000000"/>
                          </a:solidFill>
                          <a:effectLst/>
                          <a:latin typeface="Arial" panose="020B0604020202020204" pitchFamily="34" charset="0"/>
                        </a:rPr>
                        <a:t>1.000</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extLst>
                  <a:ext uri="{0D108BD9-81ED-4DB2-BD59-A6C34878D82A}">
                    <a16:rowId xmlns:a16="http://schemas.microsoft.com/office/drawing/2014/main" val="1422506781"/>
                  </a:ext>
                </a:extLst>
              </a:tr>
              <a:tr h="433266">
                <a:tc>
                  <a:txBody>
                    <a:bodyPr/>
                    <a:lstStyle/>
                    <a:p>
                      <a:pPr algn="r" fontAlgn="b">
                        <a:buNone/>
                      </a:pPr>
                      <a:r>
                        <a:rPr lang="en-US" sz="1300" b="1" i="0" u="none" strike="noStrike" dirty="0">
                          <a:solidFill>
                            <a:srgbClr val="000000"/>
                          </a:solidFill>
                          <a:effectLst/>
                          <a:latin typeface="Arial" panose="020B0604020202020204" pitchFamily="34" charset="0"/>
                        </a:rPr>
                        <a:t>Help-Seeking Behavior</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dirty="0">
                          <a:solidFill>
                            <a:srgbClr val="000000"/>
                          </a:solidFill>
                          <a:effectLst/>
                          <a:latin typeface="Arial" panose="020B0604020202020204" pitchFamily="34" charset="0"/>
                        </a:rPr>
                        <a:t>-0.000</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dirty="0">
                          <a:solidFill>
                            <a:srgbClr val="000000"/>
                          </a:solidFill>
                          <a:effectLst/>
                          <a:latin typeface="Arial" panose="020B0604020202020204" pitchFamily="34" charset="0"/>
                        </a:rPr>
                        <a:t>1.000</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extLst>
                  <a:ext uri="{0D108BD9-81ED-4DB2-BD59-A6C34878D82A}">
                    <a16:rowId xmlns:a16="http://schemas.microsoft.com/office/drawing/2014/main" val="3755009652"/>
                  </a:ext>
                </a:extLst>
              </a:tr>
              <a:tr h="433266">
                <a:tc>
                  <a:txBody>
                    <a:bodyPr/>
                    <a:lstStyle/>
                    <a:p>
                      <a:pPr algn="r" fontAlgn="b">
                        <a:buNone/>
                      </a:pPr>
                      <a:r>
                        <a:rPr lang="en-US" sz="1300" b="1" i="0" u="none" strike="noStrike" dirty="0">
                          <a:solidFill>
                            <a:srgbClr val="000000"/>
                          </a:solidFill>
                          <a:effectLst/>
                          <a:latin typeface="Arial" panose="020B0604020202020204" pitchFamily="34" charset="0"/>
                        </a:rPr>
                        <a:t>Quality of Life</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dirty="0">
                          <a:solidFill>
                            <a:srgbClr val="000000"/>
                          </a:solidFill>
                          <a:effectLst/>
                          <a:latin typeface="Arial" panose="020B0604020202020204" pitchFamily="34" charset="0"/>
                        </a:rPr>
                        <a:t>-0.333</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dirty="0">
                          <a:solidFill>
                            <a:srgbClr val="000000"/>
                          </a:solidFill>
                          <a:effectLst/>
                          <a:latin typeface="Arial" panose="020B0604020202020204" pitchFamily="34" charset="0"/>
                        </a:rPr>
                        <a:t>0.279</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dirty="0">
                          <a:solidFill>
                            <a:srgbClr val="000000"/>
                          </a:solidFill>
                          <a:effectLst/>
                          <a:latin typeface="Arial" panose="020B0604020202020204" pitchFamily="34" charset="0"/>
                        </a:rPr>
                        <a:t>1.000</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l" fontAlgn="b">
                        <a:buNone/>
                      </a:pPr>
                      <a:endParaRPr lang="en-US" sz="1600" b="0" i="0" u="none" strike="noStrike">
                        <a:effectLst/>
                        <a:latin typeface="Arial" panose="020B0604020202020204" pitchFamily="34" charset="0"/>
                      </a:endParaRPr>
                    </a:p>
                  </a:txBody>
                  <a:tcPr marL="8728" marR="8728" marT="8728" marB="0" anchor="b">
                    <a:lnL>
                      <a:noFill/>
                    </a:lnL>
                    <a:lnR>
                      <a:noFill/>
                    </a:lnR>
                    <a:lnT>
                      <a:noFill/>
                    </a:lnT>
                    <a:lnB>
                      <a:noFill/>
                    </a:lnB>
                    <a:noFill/>
                  </a:tcPr>
                </a:tc>
                <a:extLst>
                  <a:ext uri="{0D108BD9-81ED-4DB2-BD59-A6C34878D82A}">
                    <a16:rowId xmlns:a16="http://schemas.microsoft.com/office/drawing/2014/main" val="2711318100"/>
                  </a:ext>
                </a:extLst>
              </a:tr>
              <a:tr h="433266">
                <a:tc>
                  <a:txBody>
                    <a:bodyPr/>
                    <a:lstStyle/>
                    <a:p>
                      <a:pPr algn="r" fontAlgn="b">
                        <a:buNone/>
                      </a:pPr>
                      <a:r>
                        <a:rPr lang="en-US" sz="1300" b="1" i="0" u="none" strike="noStrike" dirty="0">
                          <a:solidFill>
                            <a:srgbClr val="000000"/>
                          </a:solidFill>
                          <a:effectLst/>
                          <a:latin typeface="Arial" panose="020B0604020202020204" pitchFamily="34" charset="0"/>
                        </a:rPr>
                        <a:t>Overall Wellness</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dirty="0">
                          <a:solidFill>
                            <a:srgbClr val="000000"/>
                          </a:solidFill>
                          <a:effectLst/>
                          <a:latin typeface="Arial" panose="020B0604020202020204" pitchFamily="34" charset="0"/>
                        </a:rPr>
                        <a:t>-0.340</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dirty="0">
                          <a:solidFill>
                            <a:srgbClr val="000000"/>
                          </a:solidFill>
                          <a:effectLst/>
                          <a:latin typeface="Arial" panose="020B0604020202020204" pitchFamily="34" charset="0"/>
                        </a:rPr>
                        <a:t>0.288</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dirty="0">
                          <a:solidFill>
                            <a:srgbClr val="000000"/>
                          </a:solidFill>
                          <a:effectLst/>
                          <a:latin typeface="Arial" panose="020B0604020202020204" pitchFamily="34" charset="0"/>
                        </a:rPr>
                        <a:t>0.778</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tc>
                  <a:txBody>
                    <a:bodyPr/>
                    <a:lstStyle/>
                    <a:p>
                      <a:pPr algn="r" fontAlgn="b">
                        <a:buNone/>
                      </a:pPr>
                      <a:r>
                        <a:rPr lang="en-US" sz="1300" b="0" i="0" u="none" strike="noStrike" dirty="0">
                          <a:solidFill>
                            <a:srgbClr val="000000"/>
                          </a:solidFill>
                          <a:effectLst/>
                          <a:latin typeface="Arial" panose="020B0604020202020204" pitchFamily="34" charset="0"/>
                        </a:rPr>
                        <a:t>1.000</a:t>
                      </a:r>
                      <a:endParaRPr lang="en-US" sz="1600" b="0" i="0" u="none" strike="noStrike" dirty="0">
                        <a:effectLst/>
                        <a:latin typeface="Arial" panose="020B0604020202020204" pitchFamily="34" charset="0"/>
                      </a:endParaRPr>
                    </a:p>
                  </a:txBody>
                  <a:tcPr marL="8728" marR="8728" marT="8728" marB="0" anchor="b">
                    <a:lnL>
                      <a:noFill/>
                    </a:lnL>
                    <a:lnR>
                      <a:noFill/>
                    </a:lnR>
                    <a:lnT>
                      <a:noFill/>
                    </a:lnT>
                    <a:lnB>
                      <a:noFill/>
                    </a:lnB>
                    <a:noFill/>
                  </a:tcPr>
                </a:tc>
                <a:extLst>
                  <a:ext uri="{0D108BD9-81ED-4DB2-BD59-A6C34878D82A}">
                    <a16:rowId xmlns:a16="http://schemas.microsoft.com/office/drawing/2014/main" val="3656625842"/>
                  </a:ext>
                </a:extLst>
              </a:tr>
            </a:tbl>
          </a:graphicData>
        </a:graphic>
      </p:graphicFrame>
      <p:sp>
        <p:nvSpPr>
          <p:cNvPr id="6" name="TextBox 5">
            <a:extLst>
              <a:ext uri="{FF2B5EF4-FFF2-40B4-BE49-F238E27FC236}">
                <a16:creationId xmlns:a16="http://schemas.microsoft.com/office/drawing/2014/main" id="{E393CAAD-F8FD-40E3-5574-98FBB1597BB7}"/>
              </a:ext>
            </a:extLst>
          </p:cNvPr>
          <p:cNvSpPr txBox="1"/>
          <p:nvPr/>
        </p:nvSpPr>
        <p:spPr>
          <a:xfrm>
            <a:off x="0" y="15149"/>
            <a:ext cx="12192000" cy="743280"/>
          </a:xfrm>
          <a:prstGeom prst="rect">
            <a:avLst/>
          </a:prstGeom>
          <a:solidFill>
            <a:srgbClr val="FF8300"/>
          </a:solidFill>
        </p:spPr>
        <p:txBody>
          <a:bodyPr wrap="square" lIns="91440" tIns="45720" rIns="91440" bIns="45720" rtlCol="0" anchor="t">
            <a:spAutoFit/>
          </a:bodyPr>
          <a:lstStyle/>
          <a:p>
            <a:pPr algn="ctr">
              <a:lnSpc>
                <a:spcPct val="90000"/>
              </a:lnSpc>
              <a:spcBef>
                <a:spcPct val="0"/>
              </a:spcBef>
            </a:pPr>
            <a:r>
              <a:rPr lang="en-US" sz="2400" b="1" kern="1200" dirty="0">
                <a:solidFill>
                  <a:schemeClr val="tx1"/>
                </a:solidFill>
                <a:ea typeface="+mj-ea"/>
                <a:cs typeface="+mj-cs"/>
              </a:rPr>
              <a:t>MULTIPLE LINEAR REGRESSION </a:t>
            </a:r>
          </a:p>
          <a:p>
            <a:pPr algn="ctr">
              <a:lnSpc>
                <a:spcPct val="90000"/>
              </a:lnSpc>
              <a:spcBef>
                <a:spcPct val="0"/>
              </a:spcBef>
            </a:pPr>
            <a:r>
              <a:rPr lang="en-US" sz="2300" b="1" kern="1200" dirty="0">
                <a:solidFill>
                  <a:schemeClr val="tx1"/>
                </a:solidFill>
                <a:ea typeface="+mj-ea"/>
                <a:cs typeface="+mj-cs"/>
              </a:rPr>
              <a:t>Pearson’s Correlations Between All Model 2 Protective Factors and Alcohol and Drug Abuse Risk </a:t>
            </a:r>
          </a:p>
        </p:txBody>
      </p:sp>
      <p:sp>
        <p:nvSpPr>
          <p:cNvPr id="3" name="TextBox 2">
            <a:extLst>
              <a:ext uri="{FF2B5EF4-FFF2-40B4-BE49-F238E27FC236}">
                <a16:creationId xmlns:a16="http://schemas.microsoft.com/office/drawing/2014/main" id="{7147DF35-E6AF-F2D7-3E13-75D1BB956A97}"/>
              </a:ext>
            </a:extLst>
          </p:cNvPr>
          <p:cNvSpPr txBox="1"/>
          <p:nvPr/>
        </p:nvSpPr>
        <p:spPr>
          <a:xfrm>
            <a:off x="400523" y="5728225"/>
            <a:ext cx="3695242" cy="523220"/>
          </a:xfrm>
          <a:prstGeom prst="rect">
            <a:avLst/>
          </a:prstGeom>
          <a:noFill/>
        </p:spPr>
        <p:txBody>
          <a:bodyPr wrap="none" rtlCol="0">
            <a:spAutoFit/>
          </a:bodyPr>
          <a:lstStyle/>
          <a:p>
            <a:r>
              <a:rPr lang="en-US" sz="1000" u="none" strike="noStrike" dirty="0">
                <a:effectLst/>
              </a:rPr>
              <a:t>*Help-Seeking Behaviors, Quality of Life Score, and Overall Wellness</a:t>
            </a:r>
            <a:endParaRPr lang="en-US" sz="1000" b="0" i="0" u="none" strike="noStrike" dirty="0">
              <a:solidFill>
                <a:srgbClr val="000000"/>
              </a:solidFill>
              <a:effectLst/>
            </a:endParaRPr>
          </a:p>
          <a:p>
            <a:endParaRPr lang="en-US" dirty="0"/>
          </a:p>
        </p:txBody>
      </p:sp>
    </p:spTree>
    <p:extLst>
      <p:ext uri="{BB962C8B-B14F-4D97-AF65-F5344CB8AC3E}">
        <p14:creationId xmlns:p14="http://schemas.microsoft.com/office/powerpoint/2010/main" val="1666449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8F67915-606F-6463-3305-13E08184419E}"/>
                  </a:ext>
                </a:extLst>
              </p:cNvPr>
              <p:cNvSpPr txBox="1"/>
              <p:nvPr/>
            </p:nvSpPr>
            <p:spPr>
              <a:xfrm>
                <a:off x="1328926" y="938584"/>
                <a:ext cx="10022307" cy="4770537"/>
              </a:xfrm>
              <a:prstGeom prst="rect">
                <a:avLst/>
              </a:prstGeom>
              <a:noFill/>
            </p:spPr>
            <p:txBody>
              <a:bodyPr wrap="square" rtlCol="0">
                <a:spAutoFit/>
              </a:bodyPr>
              <a:lstStyle/>
              <a:p>
                <a:r>
                  <a:rPr lang="en-US" sz="2200" b="1" dirty="0"/>
                  <a:t>Suicide Risk Variable</a:t>
                </a:r>
                <a:r>
                  <a:rPr lang="en-US" sz="2200" dirty="0"/>
                  <a:t>—There were 26 missing values, representing 1.7% of the total sample size of 1,495. The mean for the variable (5.298) was imputed for the missing value. </a:t>
                </a:r>
              </a:p>
              <a:p>
                <a:endParaRPr lang="en-US" sz="2200" b="1" dirty="0"/>
              </a:p>
              <a:p>
                <a:r>
                  <a:rPr lang="en-US" sz="2000" b="1" dirty="0"/>
                  <a:t>Analyses </a:t>
                </a:r>
                <a:endParaRPr lang="en-US" sz="2000" dirty="0"/>
              </a:p>
              <a:p>
                <a:r>
                  <a:rPr lang="en-US" sz="2000" dirty="0"/>
                  <a:t>	</a:t>
                </a:r>
                <a:r>
                  <a:rPr lang="en-US" sz="2000" b="1" dirty="0"/>
                  <a:t>Regression</a:t>
                </a:r>
                <a:r>
                  <a:rPr lang="en-US" sz="2000" dirty="0"/>
                  <a:t> — An R-value of </a:t>
                </a:r>
                <a14:m>
                  <m:oMath xmlns:m="http://schemas.openxmlformats.org/officeDocument/2006/math">
                    <m:r>
                      <a:rPr lang="en-US" sz="2000" b="0" i="1" smtClean="0">
                        <a:latin typeface="Cambria Math" panose="02040503050406030204" pitchFamily="18" charset="0"/>
                      </a:rPr>
                      <m:t>≥0.5 </m:t>
                    </m:r>
                    <m:r>
                      <m:rPr>
                        <m:sty m:val="p"/>
                      </m:rPr>
                      <a:rPr lang="en-US" sz="2000" b="0" i="0" smtClean="0">
                        <a:latin typeface="Cambria Math" panose="02040503050406030204" pitchFamily="18" charset="0"/>
                      </a:rPr>
                      <m:t>and</m:t>
                    </m:r>
                    <m:r>
                      <a:rPr lang="en-US" sz="2000" b="0" i="0" smtClean="0">
                        <a:latin typeface="Cambria Math" panose="02040503050406030204" pitchFamily="18" charset="0"/>
                      </a:rPr>
                      <m:t> </m:t>
                    </m:r>
                    <m:r>
                      <a:rPr lang="en-US" sz="2000" b="0" i="1" smtClean="0">
                        <a:latin typeface="Cambria Math" panose="02040503050406030204" pitchFamily="18" charset="0"/>
                      </a:rPr>
                      <m:t>≤−0.5</m:t>
                    </m:r>
                  </m:oMath>
                </a14:m>
                <a:r>
                  <a:rPr lang="en-US" sz="2400" b="1" dirty="0"/>
                  <a:t> </a:t>
                </a:r>
                <a:r>
                  <a:rPr lang="en-US" sz="2000" dirty="0"/>
                  <a:t>was</a:t>
                </a:r>
                <a:r>
                  <a:rPr lang="en-US" sz="2400" dirty="0"/>
                  <a:t> </a:t>
                </a:r>
                <a:r>
                  <a:rPr lang="en-US" sz="2000" dirty="0"/>
                  <a:t>considered statistically 	significant</a:t>
                </a:r>
              </a:p>
              <a:p>
                <a:r>
                  <a:rPr lang="en-US" sz="2000" b="1" dirty="0"/>
                  <a:t>	p-value </a:t>
                </a:r>
                <a:r>
                  <a:rPr lang="en-US" sz="2000" dirty="0"/>
                  <a:t>– A p-value of &lt;0.05 was considered statistically significant</a:t>
                </a:r>
                <a:endParaRPr lang="en-US" sz="2000" b="1" dirty="0"/>
              </a:p>
              <a:p>
                <a:endParaRPr lang="en-US" sz="2200" b="1" dirty="0"/>
              </a:p>
              <a:p>
                <a:r>
                  <a:rPr lang="en-US" sz="2200" b="1" dirty="0"/>
                  <a:t>Linear Regression Analysis</a:t>
                </a:r>
                <a:r>
                  <a:rPr lang="en-US" sz="2200" dirty="0"/>
                  <a:t> – Saturated models of the protective and risk factors were independently performed.  A combined, saturated model of protective and risk factors was then performed. The final reduced model of only those variables that were statistically significant to the combined saturated model was then performed.</a:t>
                </a:r>
                <a:endParaRPr lang="en-US" sz="2200" b="1" dirty="0"/>
              </a:p>
              <a:p>
                <a:endParaRPr lang="en-US" sz="2200" b="1" dirty="0"/>
              </a:p>
            </p:txBody>
          </p:sp>
        </mc:Choice>
        <mc:Fallback xmlns="">
          <p:sp>
            <p:nvSpPr>
              <p:cNvPr id="3" name="TextBox 2">
                <a:extLst>
                  <a:ext uri="{FF2B5EF4-FFF2-40B4-BE49-F238E27FC236}">
                    <a16:creationId xmlns:a16="http://schemas.microsoft.com/office/drawing/2014/main" id="{E8F67915-606F-6463-3305-13E08184419E}"/>
                  </a:ext>
                </a:extLst>
              </p:cNvPr>
              <p:cNvSpPr txBox="1">
                <a:spLocks noRot="1" noChangeAspect="1" noMove="1" noResize="1" noEditPoints="1" noAdjustHandles="1" noChangeArrowheads="1" noChangeShapeType="1" noTextEdit="1"/>
              </p:cNvSpPr>
              <p:nvPr/>
            </p:nvSpPr>
            <p:spPr>
              <a:xfrm>
                <a:off x="1328926" y="938584"/>
                <a:ext cx="10022307" cy="4770537"/>
              </a:xfrm>
              <a:prstGeom prst="rect">
                <a:avLst/>
              </a:prstGeom>
              <a:blipFill>
                <a:blip r:embed="rId2"/>
                <a:stretch>
                  <a:fillRect l="-759" t="-796" r="-75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A1C11FB3-A474-A0BC-6592-279360523E89}"/>
              </a:ext>
            </a:extLst>
          </p:cNvPr>
          <p:cNvSpPr txBox="1"/>
          <p:nvPr/>
        </p:nvSpPr>
        <p:spPr>
          <a:xfrm>
            <a:off x="0" y="8911"/>
            <a:ext cx="12192000" cy="830997"/>
          </a:xfrm>
          <a:prstGeom prst="rect">
            <a:avLst/>
          </a:prstGeom>
          <a:solidFill>
            <a:srgbClr val="FF8300"/>
          </a:solidFill>
        </p:spPr>
        <p:txBody>
          <a:bodyPr wrap="square" lIns="91440" tIns="45720" rIns="91440" bIns="45720" rtlCol="0" anchor="t">
            <a:spAutoFit/>
          </a:bodyPr>
          <a:lstStyle/>
          <a:p>
            <a:pPr algn="ctr"/>
            <a:r>
              <a:rPr lang="en-US" sz="2400" b="1" dirty="0"/>
              <a:t>MULTIPLE LINEAR REGRESSION HYPOTHESIS </a:t>
            </a:r>
          </a:p>
          <a:p>
            <a:pPr algn="ctr"/>
            <a:r>
              <a:rPr lang="en-US" sz="2400" b="1" dirty="0"/>
              <a:t>Assumptions And Missing Values</a:t>
            </a:r>
          </a:p>
        </p:txBody>
      </p:sp>
    </p:spTree>
    <p:extLst>
      <p:ext uri="{BB962C8B-B14F-4D97-AF65-F5344CB8AC3E}">
        <p14:creationId xmlns:p14="http://schemas.microsoft.com/office/powerpoint/2010/main" val="262374412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43E08-9528-E4C2-B7A0-0EB742C24AB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1615069-0705-6E25-4021-B7709DC349EE}"/>
              </a:ext>
            </a:extLst>
          </p:cNvPr>
          <p:cNvSpPr txBox="1"/>
          <p:nvPr/>
        </p:nvSpPr>
        <p:spPr>
          <a:xfrm>
            <a:off x="1006660" y="2157211"/>
            <a:ext cx="10175631" cy="1111843"/>
          </a:xfrm>
          <a:prstGeom prst="rect">
            <a:avLst/>
          </a:prstGeom>
        </p:spPr>
        <p:txBody>
          <a:bodyPr vert="horz" lIns="91440" tIns="45720" rIns="91440" bIns="45720" rtlCol="0" anchor="ctr">
            <a:normAutofit/>
          </a:bodyPr>
          <a:lstStyle/>
          <a:p>
            <a:pPr algn="ctr">
              <a:lnSpc>
                <a:spcPct val="90000"/>
              </a:lnSpc>
              <a:spcBef>
                <a:spcPct val="0"/>
              </a:spcBef>
              <a:spcAft>
                <a:spcPts val="600"/>
              </a:spcAft>
            </a:pPr>
            <a:endParaRPr lang="en-US" sz="3400" kern="1200" dirty="0">
              <a:solidFill>
                <a:schemeClr val="tx1"/>
              </a:solidFill>
              <a:latin typeface="+mj-lt"/>
              <a:ea typeface="+mj-ea"/>
              <a:cs typeface="+mj-cs"/>
            </a:endParaRPr>
          </a:p>
        </p:txBody>
      </p:sp>
      <p:sp>
        <p:nvSpPr>
          <p:cNvPr id="6" name="TextBox 5">
            <a:extLst>
              <a:ext uri="{FF2B5EF4-FFF2-40B4-BE49-F238E27FC236}">
                <a16:creationId xmlns:a16="http://schemas.microsoft.com/office/drawing/2014/main" id="{5F16597D-D76E-01BB-192C-05307A3CBF0E}"/>
              </a:ext>
            </a:extLst>
          </p:cNvPr>
          <p:cNvSpPr txBox="1"/>
          <p:nvPr/>
        </p:nvSpPr>
        <p:spPr>
          <a:xfrm>
            <a:off x="0" y="15149"/>
            <a:ext cx="12192000" cy="757130"/>
          </a:xfrm>
          <a:prstGeom prst="rect">
            <a:avLst/>
          </a:prstGeom>
          <a:solidFill>
            <a:srgbClr val="FF8300"/>
          </a:solidFill>
        </p:spPr>
        <p:txBody>
          <a:bodyPr wrap="square" lIns="91440" tIns="45720" rIns="91440" bIns="45720" rtlCol="0" anchor="t">
            <a:spAutoFit/>
          </a:bodyPr>
          <a:lstStyle/>
          <a:p>
            <a:pPr algn="ctr">
              <a:lnSpc>
                <a:spcPct val="90000"/>
              </a:lnSpc>
              <a:spcBef>
                <a:spcPct val="0"/>
              </a:spcBef>
            </a:pPr>
            <a:r>
              <a:rPr lang="en-US" sz="2400" b="1" kern="1200" dirty="0">
                <a:solidFill>
                  <a:schemeClr val="tx1"/>
                </a:solidFill>
                <a:ea typeface="+mj-ea"/>
                <a:cs typeface="+mj-cs"/>
              </a:rPr>
              <a:t>MULTIPLE LINEAR REGRESSION </a:t>
            </a:r>
          </a:p>
          <a:p>
            <a:pPr algn="ctr">
              <a:lnSpc>
                <a:spcPct val="90000"/>
              </a:lnSpc>
              <a:spcBef>
                <a:spcPct val="0"/>
              </a:spcBef>
            </a:pPr>
            <a:r>
              <a:rPr lang="en-US" sz="2400" b="1" kern="1200" dirty="0">
                <a:solidFill>
                  <a:schemeClr val="tx1"/>
                </a:solidFill>
                <a:ea typeface="+mj-ea"/>
                <a:cs typeface="+mj-cs"/>
              </a:rPr>
              <a:t>Dendrogram for Model 2 Protective Factors</a:t>
            </a:r>
          </a:p>
        </p:txBody>
      </p:sp>
      <p:pic>
        <p:nvPicPr>
          <p:cNvPr id="5" name="Picture 4">
            <a:extLst>
              <a:ext uri="{FF2B5EF4-FFF2-40B4-BE49-F238E27FC236}">
                <a16:creationId xmlns:a16="http://schemas.microsoft.com/office/drawing/2014/main" id="{F71B2BE4-C8FB-4742-5740-4AFB342E473A}"/>
              </a:ext>
            </a:extLst>
          </p:cNvPr>
          <p:cNvPicPr>
            <a:picLocks noChangeAspect="1"/>
          </p:cNvPicPr>
          <p:nvPr/>
        </p:nvPicPr>
        <p:blipFill>
          <a:blip r:embed="rId3"/>
          <a:srcRect/>
          <a:stretch/>
        </p:blipFill>
        <p:spPr>
          <a:xfrm>
            <a:off x="3873429" y="1200839"/>
            <a:ext cx="4776216" cy="4776216"/>
          </a:xfrm>
          <a:prstGeom prst="rect">
            <a:avLst/>
          </a:prstGeom>
        </p:spPr>
      </p:pic>
      <p:graphicFrame>
        <p:nvGraphicFramePr>
          <p:cNvPr id="3" name="Table 2">
            <a:extLst>
              <a:ext uri="{FF2B5EF4-FFF2-40B4-BE49-F238E27FC236}">
                <a16:creationId xmlns:a16="http://schemas.microsoft.com/office/drawing/2014/main" id="{CA2FB772-CA90-CC48-9B24-4F55B1E64434}"/>
              </a:ext>
            </a:extLst>
          </p:cNvPr>
          <p:cNvGraphicFramePr>
            <a:graphicFrameLocks noGrp="1"/>
          </p:cNvGraphicFramePr>
          <p:nvPr>
            <p:extLst>
              <p:ext uri="{D42A27DB-BD31-4B8C-83A1-F6EECF244321}">
                <p14:modId xmlns:p14="http://schemas.microsoft.com/office/powerpoint/2010/main" val="1836107156"/>
              </p:ext>
            </p:extLst>
          </p:nvPr>
        </p:nvGraphicFramePr>
        <p:xfrm>
          <a:off x="706980" y="5688885"/>
          <a:ext cx="10911016" cy="1097280"/>
        </p:xfrm>
        <a:graphic>
          <a:graphicData uri="http://schemas.openxmlformats.org/drawingml/2006/table">
            <a:tbl>
              <a:tblPr>
                <a:tableStyleId>{5C22544A-7EE6-4342-B048-85BDC9FD1C3A}</a:tableStyleId>
              </a:tblPr>
              <a:tblGrid>
                <a:gridCol w="10911016">
                  <a:extLst>
                    <a:ext uri="{9D8B030D-6E8A-4147-A177-3AD203B41FA5}">
                      <a16:colId xmlns:a16="http://schemas.microsoft.com/office/drawing/2014/main" val="2534475310"/>
                    </a:ext>
                  </a:extLst>
                </a:gridCol>
              </a:tblGrid>
              <a:tr h="853246">
                <a:tc>
                  <a:txBody>
                    <a:bodyPr/>
                    <a:lstStyle/>
                    <a:p>
                      <a:pPr marL="0" marR="0" algn="ctr">
                        <a:spcBef>
                          <a:spcPts val="0"/>
                        </a:spcBef>
                        <a:spcAft>
                          <a:spcPts val="0"/>
                        </a:spcAft>
                      </a:pPr>
                      <a:r>
                        <a:rPr lang="en-US" sz="2400" b="1" dirty="0">
                          <a:effectLst/>
                        </a:rPr>
                        <a:t>Interpretation Statement</a:t>
                      </a:r>
                    </a:p>
                    <a:p>
                      <a:pPr marL="0" marR="0" lvl="0" algn="l">
                        <a:spcBef>
                          <a:spcPts val="0"/>
                        </a:spcBef>
                        <a:spcAft>
                          <a:spcPts val="0"/>
                        </a:spcAft>
                        <a:buNone/>
                      </a:pPr>
                      <a:r>
                        <a:rPr lang="en-US" sz="2400" b="0" i="0" u="none" strike="noStrike" noProof="0" dirty="0">
                          <a:solidFill>
                            <a:srgbClr val="000000"/>
                          </a:solidFill>
                          <a:effectLst/>
                          <a:latin typeface="Calibri"/>
                        </a:rPr>
                        <a:t>The dendrogram suggests there may be collinearity between Quality of Life and Overall Wellness.</a:t>
                      </a:r>
                      <a:endParaRPr lang="en-US" sz="2400" dirty="0">
                        <a:effectLst/>
                      </a:endParaRPr>
                    </a:p>
                  </a:txBody>
                  <a:tcPr marL="114300" marR="114300" marT="0" marB="0">
                    <a:solidFill>
                      <a:schemeClr val="bg1"/>
                    </a:solidFill>
                  </a:tcPr>
                </a:tc>
                <a:extLst>
                  <a:ext uri="{0D108BD9-81ED-4DB2-BD59-A6C34878D82A}">
                    <a16:rowId xmlns:a16="http://schemas.microsoft.com/office/drawing/2014/main" val="594791736"/>
                  </a:ext>
                </a:extLst>
              </a:tr>
            </a:tbl>
          </a:graphicData>
        </a:graphic>
      </p:graphicFrame>
    </p:spTree>
    <p:extLst>
      <p:ext uri="{BB962C8B-B14F-4D97-AF65-F5344CB8AC3E}">
        <p14:creationId xmlns:p14="http://schemas.microsoft.com/office/powerpoint/2010/main" val="11592937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765D5-6FBE-A3AC-F8F1-43616CACF89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20F0FDF-C093-EFA8-868E-F2CCF2F87916}"/>
              </a:ext>
            </a:extLst>
          </p:cNvPr>
          <p:cNvSpPr txBox="1"/>
          <p:nvPr/>
        </p:nvSpPr>
        <p:spPr>
          <a:xfrm>
            <a:off x="0" y="-32219"/>
            <a:ext cx="12192000" cy="461665"/>
          </a:xfrm>
          <a:prstGeom prst="rect">
            <a:avLst/>
          </a:prstGeom>
          <a:solidFill>
            <a:srgbClr val="FF8300"/>
          </a:solidFill>
        </p:spPr>
        <p:txBody>
          <a:bodyPr wrap="square" lIns="91440" tIns="45720" rIns="91440" bIns="45720" rtlCol="0" anchor="t">
            <a:spAutoFit/>
          </a:bodyPr>
          <a:lstStyle/>
          <a:p>
            <a:pPr algn="ctr"/>
            <a:r>
              <a:rPr lang="en-US" sz="2400" b="1" dirty="0">
                <a:ea typeface="+mn-lt"/>
                <a:cs typeface="+mn-lt"/>
              </a:rPr>
              <a:t>MULITPLE LINEAR REGRESSION Summary Tables</a:t>
            </a:r>
            <a:endParaRPr lang="en-US" sz="2400" dirty="0">
              <a:ea typeface="+mn-lt"/>
              <a:cs typeface="+mn-lt"/>
            </a:endParaRPr>
          </a:p>
        </p:txBody>
      </p:sp>
      <p:graphicFrame>
        <p:nvGraphicFramePr>
          <p:cNvPr id="3" name="Table 2">
            <a:extLst>
              <a:ext uri="{FF2B5EF4-FFF2-40B4-BE49-F238E27FC236}">
                <a16:creationId xmlns:a16="http://schemas.microsoft.com/office/drawing/2014/main" id="{801321D8-A67A-4BDE-F8DE-FFEA443B3D90}"/>
              </a:ext>
            </a:extLst>
          </p:cNvPr>
          <p:cNvGraphicFramePr>
            <a:graphicFrameLocks noGrp="1"/>
          </p:cNvGraphicFramePr>
          <p:nvPr>
            <p:extLst>
              <p:ext uri="{D42A27DB-BD31-4B8C-83A1-F6EECF244321}">
                <p14:modId xmlns:p14="http://schemas.microsoft.com/office/powerpoint/2010/main" val="1818569695"/>
              </p:ext>
            </p:extLst>
          </p:nvPr>
        </p:nvGraphicFramePr>
        <p:xfrm>
          <a:off x="205839" y="546474"/>
          <a:ext cx="10866548" cy="2751752"/>
        </p:xfrm>
        <a:graphic>
          <a:graphicData uri="http://schemas.openxmlformats.org/drawingml/2006/table">
            <a:tbl>
              <a:tblPr>
                <a:tableStyleId>{5C22544A-7EE6-4342-B048-85BDC9FD1C3A}</a:tableStyleId>
              </a:tblPr>
              <a:tblGrid>
                <a:gridCol w="3551348">
                  <a:extLst>
                    <a:ext uri="{9D8B030D-6E8A-4147-A177-3AD203B41FA5}">
                      <a16:colId xmlns:a16="http://schemas.microsoft.com/office/drawing/2014/main" val="884575010"/>
                    </a:ext>
                  </a:extLst>
                </a:gridCol>
                <a:gridCol w="7315200">
                  <a:extLst>
                    <a:ext uri="{9D8B030D-6E8A-4147-A177-3AD203B41FA5}">
                      <a16:colId xmlns:a16="http://schemas.microsoft.com/office/drawing/2014/main" val="3568908494"/>
                    </a:ext>
                  </a:extLst>
                </a:gridCol>
              </a:tblGrid>
              <a:tr h="0">
                <a:tc gridSpan="2">
                  <a:txBody>
                    <a:bodyPr/>
                    <a:lstStyle/>
                    <a:p>
                      <a:pPr algn="l" fontAlgn="b"/>
                      <a:r>
                        <a:rPr lang="en-US" sz="2000" b="1" u="none" strike="noStrike" dirty="0">
                          <a:effectLst/>
                        </a:rPr>
                        <a:t>TABLE 3:  Model 2 Protective Factors *  Independently Associated with Alcohol and Drug Abuse Risk using Multiple Linear Regression among Veterans in The 2022 Military Health and Well-Being Project from ICPSR Michigan (N=1,495)</a:t>
                      </a:r>
                      <a:endParaRPr lang="en-US" sz="2000" b="1"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hMerge="1">
                  <a:txBody>
                    <a:bodyPr/>
                    <a:lstStyle/>
                    <a:p>
                      <a:endParaRPr lang="en-US"/>
                    </a:p>
                  </a:txBody>
                  <a:tcPr/>
                </a:tc>
                <a:extLst>
                  <a:ext uri="{0D108BD9-81ED-4DB2-BD59-A6C34878D82A}">
                    <a16:rowId xmlns:a16="http://schemas.microsoft.com/office/drawing/2014/main" val="4056487411"/>
                  </a:ext>
                </a:extLst>
              </a:tr>
              <a:tr h="321120">
                <a:tc>
                  <a:txBody>
                    <a:bodyPr/>
                    <a:lstStyle/>
                    <a:p>
                      <a:pPr algn="l" fontAlgn="b"/>
                      <a:r>
                        <a:rPr lang="en-US" sz="1800" u="none" strike="noStrike" dirty="0">
                          <a:solidFill>
                            <a:schemeClr val="bg1"/>
                          </a:solidFill>
                          <a:effectLst/>
                        </a:rPr>
                        <a:t>Measures</a:t>
                      </a:r>
                      <a:endParaRPr lang="en-US" sz="18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tc>
                  <a:txBody>
                    <a:bodyPr/>
                    <a:lstStyle/>
                    <a:p>
                      <a:pPr algn="l" fontAlgn="b"/>
                      <a:r>
                        <a:rPr lang="en-US" sz="1800" u="none" strike="noStrike" dirty="0">
                          <a:solidFill>
                            <a:schemeClr val="bg1"/>
                          </a:solidFill>
                          <a:effectLst/>
                        </a:rPr>
                        <a:t>  Variance Inflation Factors</a:t>
                      </a:r>
                      <a:endParaRPr lang="en-US" sz="1800" b="0" i="0" u="none" strike="noStrike" dirty="0">
                        <a:solidFill>
                          <a:schemeClr val="bg1"/>
                        </a:solidFill>
                        <a:effectLst/>
                        <a:latin typeface="Avenir Next Regular" panose="020B0503020202020204" pitchFamily="34" charset="0"/>
                      </a:endParaRPr>
                    </a:p>
                  </a:txBody>
                  <a:tcPr marL="9525" marR="9525" marT="9525" marB="0" anchor="b">
                    <a:solidFill>
                      <a:schemeClr val="tx1">
                        <a:lumMod val="95000"/>
                        <a:lumOff val="5000"/>
                      </a:schemeClr>
                    </a:solidFill>
                  </a:tcPr>
                </a:tc>
                <a:extLst>
                  <a:ext uri="{0D108BD9-81ED-4DB2-BD59-A6C34878D82A}">
                    <a16:rowId xmlns:a16="http://schemas.microsoft.com/office/drawing/2014/main" val="594401675"/>
                  </a:ext>
                </a:extLst>
              </a:tr>
              <a:tr h="321120">
                <a:tc>
                  <a:txBody>
                    <a:bodyPr/>
                    <a:lstStyle/>
                    <a:p>
                      <a:pPr algn="l" fontAlgn="b"/>
                      <a:r>
                        <a:rPr lang="en-US" sz="1800" b="1" u="none" strike="noStrike" dirty="0">
                          <a:effectLst/>
                        </a:rPr>
                        <a:t>Help-Seeking Behavior</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r>
                        <a:rPr lang="en-US" sz="1800" u="none" strike="noStrike" dirty="0">
                          <a:effectLst/>
                        </a:rPr>
                        <a:t>1.100</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953594797"/>
                  </a:ext>
                </a:extLst>
              </a:tr>
              <a:tr h="321120">
                <a:tc>
                  <a:txBody>
                    <a:bodyPr/>
                    <a:lstStyle/>
                    <a:p>
                      <a:pPr algn="l" fontAlgn="b"/>
                      <a:r>
                        <a:rPr lang="en-US" sz="1800" b="1" u="none" strike="noStrike" dirty="0">
                          <a:effectLst/>
                        </a:rPr>
                        <a:t>Quality of Life</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tc>
                  <a:txBody>
                    <a:bodyPr/>
                    <a:lstStyle/>
                    <a:p>
                      <a:pPr algn="l" fontAlgn="b"/>
                      <a:r>
                        <a:rPr lang="en-US" sz="1800" u="none" strike="noStrike" dirty="0">
                          <a:effectLst/>
                        </a:rPr>
                        <a:t>2.555</a:t>
                      </a:r>
                      <a:endParaRPr lang="en-US" sz="1800" b="0" i="0" u="none" strike="noStrike" dirty="0">
                        <a:solidFill>
                          <a:srgbClr val="000000"/>
                        </a:solidFill>
                        <a:effectLst/>
                        <a:latin typeface="Avenir Next Regular" panose="020B0503020202020204" pitchFamily="34" charset="0"/>
                      </a:endParaRPr>
                    </a:p>
                  </a:txBody>
                  <a:tcPr marL="9525" marR="9525" marT="9525" marB="0" anchor="b">
                    <a:solidFill>
                      <a:schemeClr val="bg1"/>
                    </a:solidFill>
                  </a:tcPr>
                </a:tc>
                <a:extLst>
                  <a:ext uri="{0D108BD9-81ED-4DB2-BD59-A6C34878D82A}">
                    <a16:rowId xmlns:a16="http://schemas.microsoft.com/office/drawing/2014/main" val="1351151314"/>
                  </a:ext>
                </a:extLst>
              </a:tr>
              <a:tr h="321120">
                <a:tc>
                  <a:txBody>
                    <a:bodyPr/>
                    <a:lstStyle/>
                    <a:p>
                      <a:pPr algn="l" fontAlgn="b"/>
                      <a:r>
                        <a:rPr lang="en-US" sz="1800" b="1" u="none" strike="noStrike" dirty="0">
                          <a:effectLst/>
                          <a:latin typeface="+mn-lt"/>
                        </a:rPr>
                        <a:t>Overall Wellness </a:t>
                      </a:r>
                      <a:endParaRPr lang="en-US" sz="1800" b="0" i="0" u="none" strike="noStrike" dirty="0">
                        <a:solidFill>
                          <a:srgbClr val="000000"/>
                        </a:solidFill>
                        <a:effectLst/>
                        <a:latin typeface="+mn-lt"/>
                      </a:endParaRPr>
                    </a:p>
                  </a:txBody>
                  <a:tcPr marL="9525" marR="9525" marT="9525" marB="0" anchor="b">
                    <a:solidFill>
                      <a:schemeClr val="bg1"/>
                    </a:solidFill>
                  </a:tcPr>
                </a:tc>
                <a:tc>
                  <a:txBody>
                    <a:bodyPr/>
                    <a:lstStyle/>
                    <a:p>
                      <a:pPr algn="l" fontAlgn="b"/>
                      <a:r>
                        <a:rPr lang="en-US" sz="1800" b="0" i="0" u="none" strike="noStrike" dirty="0">
                          <a:solidFill>
                            <a:srgbClr val="000000"/>
                          </a:solidFill>
                          <a:effectLst/>
                          <a:latin typeface="+mn-lt"/>
                        </a:rPr>
                        <a:t>2.569</a:t>
                      </a:r>
                    </a:p>
                  </a:txBody>
                  <a:tcPr marL="9525" marR="9525" marT="9525" marB="0" anchor="b">
                    <a:solidFill>
                      <a:schemeClr val="bg1"/>
                    </a:solidFill>
                  </a:tcPr>
                </a:tc>
                <a:extLst>
                  <a:ext uri="{0D108BD9-81ED-4DB2-BD59-A6C34878D82A}">
                    <a16:rowId xmlns:a16="http://schemas.microsoft.com/office/drawing/2014/main" val="4232133080"/>
                  </a:ext>
                </a:extLst>
              </a:tr>
              <a:tr h="543347">
                <a:tc gridSpan="2">
                  <a:txBody>
                    <a:bodyPr/>
                    <a:lstStyle/>
                    <a:p>
                      <a:pPr algn="l" fontAlgn="b"/>
                      <a:endParaRPr lang="en-US" sz="14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hMerge="1">
                  <a:txBody>
                    <a:bodyPr/>
                    <a:lstStyle/>
                    <a:p>
                      <a:endParaRPr lang="en-US"/>
                    </a:p>
                  </a:txBody>
                  <a:tcPr/>
                </a:tc>
                <a:extLst>
                  <a:ext uri="{0D108BD9-81ED-4DB2-BD59-A6C34878D82A}">
                    <a16:rowId xmlns:a16="http://schemas.microsoft.com/office/drawing/2014/main" val="367356542"/>
                  </a:ext>
                </a:extLst>
              </a:tr>
            </a:tbl>
          </a:graphicData>
        </a:graphic>
      </p:graphicFrame>
      <p:sp>
        <p:nvSpPr>
          <p:cNvPr id="4" name="AutoShape 2">
            <a:extLst>
              <a:ext uri="{FF2B5EF4-FFF2-40B4-BE49-F238E27FC236}">
                <a16:creationId xmlns:a16="http://schemas.microsoft.com/office/drawing/2014/main" id="{0A35BDBB-E06C-64D6-8292-35C2AB8087E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5" name="Table 4">
            <a:extLst>
              <a:ext uri="{FF2B5EF4-FFF2-40B4-BE49-F238E27FC236}">
                <a16:creationId xmlns:a16="http://schemas.microsoft.com/office/drawing/2014/main" id="{FA59CF91-CCF8-73DA-A752-3A4D06DA83F0}"/>
              </a:ext>
            </a:extLst>
          </p:cNvPr>
          <p:cNvGraphicFramePr>
            <a:graphicFrameLocks noGrp="1"/>
          </p:cNvGraphicFramePr>
          <p:nvPr/>
        </p:nvGraphicFramePr>
        <p:xfrm>
          <a:off x="488092" y="4787526"/>
          <a:ext cx="10911016" cy="1524000"/>
        </p:xfrm>
        <a:graphic>
          <a:graphicData uri="http://schemas.openxmlformats.org/drawingml/2006/table">
            <a:tbl>
              <a:tblPr>
                <a:tableStyleId>{5C22544A-7EE6-4342-B048-85BDC9FD1C3A}</a:tableStyleId>
              </a:tblPr>
              <a:tblGrid>
                <a:gridCol w="10911016">
                  <a:extLst>
                    <a:ext uri="{9D8B030D-6E8A-4147-A177-3AD203B41FA5}">
                      <a16:colId xmlns:a16="http://schemas.microsoft.com/office/drawing/2014/main" val="2534475310"/>
                    </a:ext>
                  </a:extLst>
                </a:gridCol>
              </a:tblGrid>
              <a:tr h="1222645">
                <a:tc>
                  <a:txBody>
                    <a:bodyPr/>
                    <a:lstStyle/>
                    <a:p>
                      <a:pPr marL="0" marR="0" algn="ctr">
                        <a:spcBef>
                          <a:spcPts val="0"/>
                        </a:spcBef>
                        <a:spcAft>
                          <a:spcPts val="0"/>
                        </a:spcAft>
                      </a:pPr>
                      <a:r>
                        <a:rPr lang="en-US" sz="2000" b="1" dirty="0">
                          <a:effectLst/>
                        </a:rPr>
                        <a:t>Interpretation Statement</a:t>
                      </a:r>
                    </a:p>
                    <a:p>
                      <a:pPr marL="0" marR="0" lvl="0" algn="l">
                        <a:spcBef>
                          <a:spcPts val="0"/>
                        </a:spcBef>
                        <a:spcAft>
                          <a:spcPts val="0"/>
                        </a:spcAft>
                        <a:buNone/>
                      </a:pPr>
                      <a:r>
                        <a:rPr lang="en-US" sz="2000" b="0" i="0" u="none" strike="noStrike" noProof="0" dirty="0">
                          <a:solidFill>
                            <a:srgbClr val="000000"/>
                          </a:solidFill>
                          <a:effectLst/>
                          <a:latin typeface="Calibri"/>
                        </a:rPr>
                        <a:t>The Variance Inflation Factors (VIF) for the Protective Factors for Alcohol and Drug Abuse are below 5.  Therefore, it suggests </a:t>
                      </a:r>
                      <a:r>
                        <a:rPr lang="en-US" sz="2000" dirty="0"/>
                        <a:t>a </a:t>
                      </a:r>
                      <a:r>
                        <a:rPr lang="en-US" sz="2000" b="1" dirty="0"/>
                        <a:t>moderate or low correlation </a:t>
                      </a:r>
                      <a:r>
                        <a:rPr lang="en-US" sz="2000" dirty="0"/>
                        <a:t>between predictor variables, indicating that multicollinearity is </a:t>
                      </a:r>
                      <a:r>
                        <a:rPr lang="en-US" sz="2000" b="1" dirty="0"/>
                        <a:t>unlikely to significantly impact the regression model</a:t>
                      </a:r>
                      <a:r>
                        <a:rPr lang="en-US" sz="2000" dirty="0"/>
                        <a:t>. However, the highest VIF value (3.385) suggests some degree of correlation, but it is still within an acceptable range.</a:t>
                      </a:r>
                      <a:endParaRPr lang="en-US" sz="2000" dirty="0">
                        <a:effectLst/>
                      </a:endParaRPr>
                    </a:p>
                  </a:txBody>
                  <a:tcPr marL="114300" marR="114300" marT="0" marB="0">
                    <a:solidFill>
                      <a:schemeClr val="bg1"/>
                    </a:solidFill>
                  </a:tcPr>
                </a:tc>
                <a:extLst>
                  <a:ext uri="{0D108BD9-81ED-4DB2-BD59-A6C34878D82A}">
                    <a16:rowId xmlns:a16="http://schemas.microsoft.com/office/drawing/2014/main" val="594791736"/>
                  </a:ext>
                </a:extLst>
              </a:tr>
            </a:tbl>
          </a:graphicData>
        </a:graphic>
      </p:graphicFrame>
      <p:sp>
        <p:nvSpPr>
          <p:cNvPr id="6" name="TextBox 5">
            <a:extLst>
              <a:ext uri="{FF2B5EF4-FFF2-40B4-BE49-F238E27FC236}">
                <a16:creationId xmlns:a16="http://schemas.microsoft.com/office/drawing/2014/main" id="{E5C71813-B79B-D3DD-DF92-27F4915E2541}"/>
              </a:ext>
            </a:extLst>
          </p:cNvPr>
          <p:cNvSpPr txBox="1"/>
          <p:nvPr/>
        </p:nvSpPr>
        <p:spPr>
          <a:xfrm>
            <a:off x="205839" y="3007084"/>
            <a:ext cx="3695242" cy="523220"/>
          </a:xfrm>
          <a:prstGeom prst="rect">
            <a:avLst/>
          </a:prstGeom>
          <a:noFill/>
        </p:spPr>
        <p:txBody>
          <a:bodyPr wrap="none" rtlCol="0">
            <a:spAutoFit/>
          </a:bodyPr>
          <a:lstStyle/>
          <a:p>
            <a:r>
              <a:rPr lang="en-US" sz="1000" u="none" strike="noStrike" dirty="0">
                <a:effectLst/>
              </a:rPr>
              <a:t>*Help-Seeking Behaviors, Quality of Life Score, and Overall Wellness</a:t>
            </a:r>
            <a:endParaRPr lang="en-US" sz="1000" b="0" i="0" u="none" strike="noStrike" dirty="0">
              <a:solidFill>
                <a:srgbClr val="000000"/>
              </a:solidFill>
              <a:effectLst/>
            </a:endParaRPr>
          </a:p>
          <a:p>
            <a:endParaRPr lang="en-US" dirty="0"/>
          </a:p>
        </p:txBody>
      </p:sp>
    </p:spTree>
    <p:extLst>
      <p:ext uri="{BB962C8B-B14F-4D97-AF65-F5344CB8AC3E}">
        <p14:creationId xmlns:p14="http://schemas.microsoft.com/office/powerpoint/2010/main" val="23715831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07897-6E72-7415-BD7A-8D9B74927C2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EDB5164-2F0F-B876-D5DD-B699B61101A3}"/>
              </a:ext>
            </a:extLst>
          </p:cNvPr>
          <p:cNvSpPr txBox="1"/>
          <p:nvPr/>
        </p:nvSpPr>
        <p:spPr>
          <a:xfrm>
            <a:off x="0" y="-32219"/>
            <a:ext cx="12192000" cy="1200329"/>
          </a:xfrm>
          <a:prstGeom prst="rect">
            <a:avLst/>
          </a:prstGeom>
          <a:solidFill>
            <a:srgbClr val="FF8300"/>
          </a:solidFill>
        </p:spPr>
        <p:txBody>
          <a:bodyPr wrap="square" lIns="91440" tIns="45720" rIns="91440" bIns="45720" rtlCol="0" anchor="t">
            <a:spAutoFit/>
          </a:bodyPr>
          <a:lstStyle/>
          <a:p>
            <a:pPr algn="ctr"/>
            <a:r>
              <a:rPr lang="en-US" sz="2400" b="1" dirty="0">
                <a:ea typeface="+mn-lt"/>
                <a:cs typeface="+mn-lt"/>
              </a:rPr>
              <a:t>MULITPLE LINEAR REGRESSION </a:t>
            </a:r>
            <a:endParaRPr lang="en-US" sz="2400" dirty="0">
              <a:ea typeface="+mn-lt"/>
              <a:cs typeface="+mn-lt"/>
            </a:endParaRPr>
          </a:p>
          <a:p>
            <a:pPr algn="ctr"/>
            <a:r>
              <a:rPr lang="en-US" sz="2400" b="1" dirty="0">
                <a:ea typeface="+mn-lt"/>
                <a:cs typeface="+mn-lt"/>
              </a:rPr>
              <a:t>Regression Analysis Model 2 Protective Factors</a:t>
            </a:r>
          </a:p>
          <a:p>
            <a:pPr algn="ctr"/>
            <a:r>
              <a:rPr lang="en-US" sz="2400" b="1" dirty="0">
                <a:ea typeface="+mn-lt"/>
                <a:cs typeface="+mn-lt"/>
              </a:rPr>
              <a:t>R and R</a:t>
            </a:r>
            <a:r>
              <a:rPr lang="en-US" sz="2400" b="1" baseline="30000" dirty="0">
                <a:ea typeface="+mn-lt"/>
                <a:cs typeface="+mn-lt"/>
              </a:rPr>
              <a:t>2</a:t>
            </a:r>
          </a:p>
        </p:txBody>
      </p:sp>
      <p:graphicFrame>
        <p:nvGraphicFramePr>
          <p:cNvPr id="10" name="Table 9">
            <a:extLst>
              <a:ext uri="{FF2B5EF4-FFF2-40B4-BE49-F238E27FC236}">
                <a16:creationId xmlns:a16="http://schemas.microsoft.com/office/drawing/2014/main" id="{9846C160-55F9-27D7-AF75-F48C4821106A}"/>
              </a:ext>
            </a:extLst>
          </p:cNvPr>
          <p:cNvGraphicFramePr>
            <a:graphicFrameLocks noGrp="1"/>
          </p:cNvGraphicFramePr>
          <p:nvPr>
            <p:extLst>
              <p:ext uri="{D42A27DB-BD31-4B8C-83A1-F6EECF244321}">
                <p14:modId xmlns:p14="http://schemas.microsoft.com/office/powerpoint/2010/main" val="2389400798"/>
              </p:ext>
            </p:extLst>
          </p:nvPr>
        </p:nvGraphicFramePr>
        <p:xfrm>
          <a:off x="716534" y="3429770"/>
          <a:ext cx="10911016" cy="2560320"/>
        </p:xfrm>
        <a:graphic>
          <a:graphicData uri="http://schemas.openxmlformats.org/drawingml/2006/table">
            <a:tbl>
              <a:tblPr>
                <a:tableStyleId>{5C22544A-7EE6-4342-B048-85BDC9FD1C3A}</a:tableStyleId>
              </a:tblPr>
              <a:tblGrid>
                <a:gridCol w="10911016">
                  <a:extLst>
                    <a:ext uri="{9D8B030D-6E8A-4147-A177-3AD203B41FA5}">
                      <a16:colId xmlns:a16="http://schemas.microsoft.com/office/drawing/2014/main" val="2534475310"/>
                    </a:ext>
                  </a:extLst>
                </a:gridCol>
              </a:tblGrid>
              <a:tr h="853246">
                <a:tc>
                  <a:txBody>
                    <a:bodyPr/>
                    <a:lstStyle/>
                    <a:p>
                      <a:pPr marL="0" marR="0" algn="ctr">
                        <a:spcBef>
                          <a:spcPts val="0"/>
                        </a:spcBef>
                        <a:spcAft>
                          <a:spcPts val="0"/>
                        </a:spcAft>
                      </a:pPr>
                      <a:r>
                        <a:rPr lang="en-US" sz="2400" b="1" dirty="0">
                          <a:effectLst/>
                        </a:rPr>
                        <a:t>Interpretation Statements</a:t>
                      </a:r>
                    </a:p>
                    <a:p>
                      <a:pPr marL="0" marR="0" lvl="0" algn="l">
                        <a:spcBef>
                          <a:spcPts val="0"/>
                        </a:spcBef>
                        <a:spcAft>
                          <a:spcPts val="0"/>
                        </a:spcAft>
                        <a:buNone/>
                      </a:pPr>
                      <a:r>
                        <a:rPr lang="en-US" sz="2400" b="0" i="0" u="none" strike="noStrike" noProof="0" dirty="0">
                          <a:solidFill>
                            <a:srgbClr val="000000"/>
                          </a:solidFill>
                          <a:effectLst/>
                          <a:latin typeface="Calibri"/>
                        </a:rPr>
                        <a:t>There is no correlation between Alcohol and Drug Use and</a:t>
                      </a:r>
                      <a:r>
                        <a:rPr lang="en-US" sz="2400" u="none" strike="noStrike" dirty="0">
                          <a:effectLst/>
                        </a:rPr>
                        <a:t> Help-Seeking Behaviors, Quality of Life Score, and Overall Wellness </a:t>
                      </a:r>
                      <a:r>
                        <a:rPr lang="en-US" sz="2400" b="0" i="0" u="none" strike="noStrike" noProof="0" dirty="0">
                          <a:solidFill>
                            <a:srgbClr val="000000"/>
                          </a:solidFill>
                          <a:effectLst/>
                          <a:latin typeface="Calibri"/>
                        </a:rPr>
                        <a:t>(R = 0.381). </a:t>
                      </a:r>
                    </a:p>
                    <a:p>
                      <a:pPr marL="0" marR="0" lvl="0" algn="l">
                        <a:spcBef>
                          <a:spcPts val="0"/>
                        </a:spcBef>
                        <a:spcAft>
                          <a:spcPts val="0"/>
                        </a:spcAft>
                        <a:buNone/>
                      </a:pPr>
                      <a:endParaRPr lang="en-US" sz="2400" b="0" i="0" u="none" strike="noStrike" noProof="0" dirty="0">
                        <a:solidFill>
                          <a:srgbClr val="000000"/>
                        </a:solidFill>
                        <a:effectLst/>
                        <a:latin typeface="Calibri"/>
                      </a:endParaRPr>
                    </a:p>
                    <a:p>
                      <a:pPr marL="0" marR="0" lvl="0" algn="l">
                        <a:spcBef>
                          <a:spcPts val="0"/>
                        </a:spcBef>
                        <a:spcAft>
                          <a:spcPts val="0"/>
                        </a:spcAft>
                        <a:buNone/>
                      </a:pPr>
                      <a:r>
                        <a:rPr lang="en-US" sz="2400" b="0" i="0" u="none" strike="noStrike" noProof="0" dirty="0">
                          <a:solidFill>
                            <a:srgbClr val="000000"/>
                          </a:solidFill>
                          <a:effectLst/>
                          <a:latin typeface="Calibri"/>
                        </a:rPr>
                        <a:t>14.1 % of the variance in </a:t>
                      </a:r>
                      <a:r>
                        <a:rPr lang="en-US" sz="2400" b="0" i="0" u="none" strike="noStrike" noProof="0" dirty="0">
                          <a:solidFill>
                            <a:srgbClr val="000000"/>
                          </a:solidFill>
                          <a:effectLst/>
                          <a:latin typeface="+mn-lt"/>
                        </a:rPr>
                        <a:t>Alcohol and Drug Use is explained </a:t>
                      </a:r>
                      <a:r>
                        <a:rPr lang="en-US" sz="2400" u="none" strike="noStrike" dirty="0">
                          <a:effectLst/>
                        </a:rPr>
                        <a:t>by Help-Seeking Behaviors, Quality of Life Score, and Overall Wellness.</a:t>
                      </a:r>
                      <a:endParaRPr lang="en-US" sz="2400" b="0" i="0" u="none" strike="noStrike" noProof="0" dirty="0">
                        <a:solidFill>
                          <a:srgbClr val="000000"/>
                        </a:solidFill>
                        <a:effectLst/>
                        <a:latin typeface="Calibri"/>
                      </a:endParaRPr>
                    </a:p>
                    <a:p>
                      <a:pPr marL="0" marR="0" algn="l">
                        <a:spcBef>
                          <a:spcPts val="0"/>
                        </a:spcBef>
                        <a:spcAft>
                          <a:spcPts val="0"/>
                        </a:spcAft>
                      </a:pPr>
                      <a:endParaRPr lang="en-US" sz="2400" dirty="0">
                        <a:effectLst/>
                      </a:endParaRPr>
                    </a:p>
                  </a:txBody>
                  <a:tcPr marL="114300" marR="114300" marT="0" marB="0">
                    <a:solidFill>
                      <a:schemeClr val="bg1"/>
                    </a:solidFill>
                  </a:tcPr>
                </a:tc>
                <a:extLst>
                  <a:ext uri="{0D108BD9-81ED-4DB2-BD59-A6C34878D82A}">
                    <a16:rowId xmlns:a16="http://schemas.microsoft.com/office/drawing/2014/main" val="594791736"/>
                  </a:ext>
                </a:extLst>
              </a:tr>
            </a:tbl>
          </a:graphicData>
        </a:graphic>
      </p:graphicFrame>
      <p:graphicFrame>
        <p:nvGraphicFramePr>
          <p:cNvPr id="5" name="Table 4">
            <a:extLst>
              <a:ext uri="{FF2B5EF4-FFF2-40B4-BE49-F238E27FC236}">
                <a16:creationId xmlns:a16="http://schemas.microsoft.com/office/drawing/2014/main" id="{DBED7E47-F3AC-0301-2274-0E5F748196FF}"/>
              </a:ext>
            </a:extLst>
          </p:cNvPr>
          <p:cNvGraphicFramePr>
            <a:graphicFrameLocks noGrp="1"/>
          </p:cNvGraphicFramePr>
          <p:nvPr>
            <p:extLst>
              <p:ext uri="{D42A27DB-BD31-4B8C-83A1-F6EECF244321}">
                <p14:modId xmlns:p14="http://schemas.microsoft.com/office/powerpoint/2010/main" val="1920554827"/>
              </p:ext>
            </p:extLst>
          </p:nvPr>
        </p:nvGraphicFramePr>
        <p:xfrm>
          <a:off x="2883621" y="1546486"/>
          <a:ext cx="6779969" cy="1280160"/>
        </p:xfrm>
        <a:graphic>
          <a:graphicData uri="http://schemas.openxmlformats.org/drawingml/2006/table">
            <a:tbl>
              <a:tblPr bandRow="1">
                <a:tableStyleId>{5C22544A-7EE6-4342-B048-85BDC9FD1C3A}</a:tableStyleId>
              </a:tblPr>
              <a:tblGrid>
                <a:gridCol w="905179">
                  <a:extLst>
                    <a:ext uri="{9D8B030D-6E8A-4147-A177-3AD203B41FA5}">
                      <a16:colId xmlns:a16="http://schemas.microsoft.com/office/drawing/2014/main" val="293026706"/>
                    </a:ext>
                  </a:extLst>
                </a:gridCol>
                <a:gridCol w="1189157">
                  <a:extLst>
                    <a:ext uri="{9D8B030D-6E8A-4147-A177-3AD203B41FA5}">
                      <a16:colId xmlns:a16="http://schemas.microsoft.com/office/drawing/2014/main" val="2210142511"/>
                    </a:ext>
                  </a:extLst>
                </a:gridCol>
                <a:gridCol w="1224654">
                  <a:extLst>
                    <a:ext uri="{9D8B030D-6E8A-4147-A177-3AD203B41FA5}">
                      <a16:colId xmlns:a16="http://schemas.microsoft.com/office/drawing/2014/main" val="4013437970"/>
                    </a:ext>
                  </a:extLst>
                </a:gridCol>
                <a:gridCol w="1739364">
                  <a:extLst>
                    <a:ext uri="{9D8B030D-6E8A-4147-A177-3AD203B41FA5}">
                      <a16:colId xmlns:a16="http://schemas.microsoft.com/office/drawing/2014/main" val="1475754156"/>
                    </a:ext>
                  </a:extLst>
                </a:gridCol>
                <a:gridCol w="1721615">
                  <a:extLst>
                    <a:ext uri="{9D8B030D-6E8A-4147-A177-3AD203B41FA5}">
                      <a16:colId xmlns:a16="http://schemas.microsoft.com/office/drawing/2014/main" val="4230957487"/>
                    </a:ext>
                  </a:extLst>
                </a:gridCol>
              </a:tblGrid>
              <a:tr h="190500">
                <a:tc gridSpan="5">
                  <a:txBody>
                    <a:bodyPr/>
                    <a:lstStyle/>
                    <a:p>
                      <a:pPr algn="ctr" rtl="0" fontAlgn="base"/>
                      <a:r>
                        <a:rPr lang="en-US" sz="1200" b="1" dirty="0">
                          <a:solidFill>
                            <a:srgbClr val="010205"/>
                          </a:solidFill>
                          <a:effectLst/>
                          <a:highlight>
                            <a:srgbClr val="FFFFFF"/>
                          </a:highlight>
                          <a:latin typeface="Calibri"/>
                        </a:rPr>
                        <a:t>Model Summary</a:t>
                      </a:r>
                      <a:r>
                        <a:rPr lang="en-US" sz="1200" dirty="0">
                          <a:solidFill>
                            <a:srgbClr val="010205"/>
                          </a:solidFill>
                          <a:effectLst/>
                          <a:highlight>
                            <a:srgbClr val="FFFFFF"/>
                          </a:highlight>
                          <a:latin typeface="Calibri"/>
                        </a:rPr>
                        <a:t> </a:t>
                      </a:r>
                      <a:endParaRPr lang="en-US" sz="1200" dirty="0">
                        <a:effectLst/>
                        <a:highlight>
                          <a:srgbClr val="FFFFFF"/>
                        </a:highlight>
                        <a:latin typeface="Calibri"/>
                      </a:endParaRPr>
                    </a:p>
                  </a:txBody>
                  <a:tcPr>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14565012"/>
                  </a:ext>
                </a:extLst>
              </a:tr>
              <a:tr h="190500">
                <a:tc>
                  <a:txBody>
                    <a:bodyPr/>
                    <a:lstStyle/>
                    <a:p>
                      <a:pPr rtl="0" fontAlgn="base"/>
                      <a:r>
                        <a:rPr lang="en-US" sz="1200" dirty="0">
                          <a:solidFill>
                            <a:srgbClr val="264A60"/>
                          </a:solidFill>
                          <a:effectLst/>
                          <a:highlight>
                            <a:srgbClr val="FFFFFF"/>
                          </a:highlight>
                          <a:latin typeface="Calibri"/>
                        </a:rPr>
                        <a:t>Model </a:t>
                      </a:r>
                      <a:endParaRPr lang="en-US" sz="1200">
                        <a:effectLst/>
                        <a:highlight>
                          <a:srgbClr val="FFFFFF"/>
                        </a:highlight>
                        <a:latin typeface="Calibri"/>
                      </a:endParaRPr>
                    </a:p>
                  </a:txBody>
                  <a:tcPr>
                    <a:lnL>
                      <a:noFill/>
                    </a:lnL>
                    <a:lnR>
                      <a:noFill/>
                    </a:lnR>
                    <a:lnT>
                      <a:noFill/>
                    </a:lnT>
                    <a:lnB w="9525" cap="flat" cmpd="sng" algn="ctr">
                      <a:solidFill>
                        <a:srgbClr val="152935"/>
                      </a:solidFill>
                      <a:prstDash val="solid"/>
                      <a:round/>
                      <a:headEnd type="none" w="med" len="med"/>
                      <a:tailEnd type="none" w="med" len="med"/>
                    </a:lnB>
                    <a:solidFill>
                      <a:srgbClr val="FFFFFF"/>
                    </a:solidFill>
                  </a:tcPr>
                </a:tc>
                <a:tc>
                  <a:txBody>
                    <a:bodyPr/>
                    <a:lstStyle/>
                    <a:p>
                      <a:pPr algn="ctr" rtl="0" fontAlgn="base"/>
                      <a:r>
                        <a:rPr lang="en-US" sz="1200" dirty="0">
                          <a:solidFill>
                            <a:srgbClr val="264A60"/>
                          </a:solidFill>
                          <a:effectLst/>
                          <a:highlight>
                            <a:srgbClr val="FFFFFF"/>
                          </a:highlight>
                          <a:latin typeface="Calibri"/>
                        </a:rPr>
                        <a:t>R </a:t>
                      </a:r>
                      <a:endParaRPr lang="en-US" sz="1200">
                        <a:effectLst/>
                        <a:highlight>
                          <a:srgbClr val="FFFFFF"/>
                        </a:highlight>
                        <a:latin typeface="Calibri"/>
                      </a:endParaRPr>
                    </a:p>
                  </a:txBody>
                  <a:tcPr>
                    <a:lnL>
                      <a:noFill/>
                    </a:lnL>
                    <a:lnR w="9525" cap="flat" cmpd="sng" algn="ctr">
                      <a:solidFill>
                        <a:srgbClr val="E0E0E0"/>
                      </a:solidFill>
                      <a:prstDash val="solid"/>
                      <a:round/>
                      <a:headEnd type="none" w="med" len="med"/>
                      <a:tailEnd type="none" w="med" len="med"/>
                    </a:lnR>
                    <a:lnT>
                      <a:noFill/>
                    </a:lnT>
                    <a:lnB w="9525" cap="flat" cmpd="sng" algn="ctr">
                      <a:solidFill>
                        <a:srgbClr val="152935"/>
                      </a:solidFill>
                      <a:prstDash val="solid"/>
                      <a:round/>
                      <a:headEnd type="none" w="med" len="med"/>
                      <a:tailEnd type="none" w="med" len="med"/>
                    </a:lnB>
                    <a:solidFill>
                      <a:srgbClr val="FFFFFF"/>
                    </a:solidFill>
                  </a:tcPr>
                </a:tc>
                <a:tc>
                  <a:txBody>
                    <a:bodyPr/>
                    <a:lstStyle/>
                    <a:p>
                      <a:pPr algn="ctr" rtl="0" fontAlgn="base"/>
                      <a:r>
                        <a:rPr lang="en-US" sz="1200" dirty="0">
                          <a:solidFill>
                            <a:srgbClr val="264A60"/>
                          </a:solidFill>
                          <a:effectLst/>
                          <a:highlight>
                            <a:srgbClr val="FFFFFF"/>
                          </a:highlight>
                          <a:latin typeface="Calibri"/>
                        </a:rPr>
                        <a:t>R Square </a:t>
                      </a:r>
                      <a:endParaRPr lang="en-US" sz="1200">
                        <a:effectLst/>
                        <a:highlight>
                          <a:srgbClr val="FFFFFF"/>
                        </a:highlight>
                        <a:latin typeface="Calibri"/>
                      </a:endParaRP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a:noFill/>
                    </a:lnT>
                    <a:lnB w="9525" cap="flat" cmpd="sng" algn="ctr">
                      <a:solidFill>
                        <a:srgbClr val="152935"/>
                      </a:solidFill>
                      <a:prstDash val="solid"/>
                      <a:round/>
                      <a:headEnd type="none" w="med" len="med"/>
                      <a:tailEnd type="none" w="med" len="med"/>
                    </a:lnB>
                    <a:solidFill>
                      <a:srgbClr val="FFFFFF"/>
                    </a:solidFill>
                  </a:tcPr>
                </a:tc>
                <a:tc>
                  <a:txBody>
                    <a:bodyPr/>
                    <a:lstStyle/>
                    <a:p>
                      <a:pPr algn="ctr" rtl="0" fontAlgn="base"/>
                      <a:r>
                        <a:rPr lang="en-US" sz="1200" dirty="0">
                          <a:solidFill>
                            <a:srgbClr val="264A60"/>
                          </a:solidFill>
                          <a:effectLst/>
                          <a:highlight>
                            <a:srgbClr val="FFFFFF"/>
                          </a:highlight>
                          <a:latin typeface="Calibri"/>
                        </a:rPr>
                        <a:t>Adjusted R Square </a:t>
                      </a:r>
                      <a:endParaRPr lang="en-US" sz="1200">
                        <a:effectLst/>
                        <a:highlight>
                          <a:srgbClr val="FFFFFF"/>
                        </a:highlight>
                        <a:latin typeface="Calibri"/>
                      </a:endParaRP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a:noFill/>
                    </a:lnT>
                    <a:lnB w="9525" cap="flat" cmpd="sng" algn="ctr">
                      <a:solidFill>
                        <a:srgbClr val="152935"/>
                      </a:solidFill>
                      <a:prstDash val="solid"/>
                      <a:round/>
                      <a:headEnd type="none" w="med" len="med"/>
                      <a:tailEnd type="none" w="med" len="med"/>
                    </a:lnB>
                    <a:solidFill>
                      <a:srgbClr val="FFFFFF"/>
                    </a:solidFill>
                  </a:tcPr>
                </a:tc>
                <a:tc>
                  <a:txBody>
                    <a:bodyPr/>
                    <a:lstStyle/>
                    <a:p>
                      <a:pPr algn="ctr" rtl="0" fontAlgn="base"/>
                      <a:r>
                        <a:rPr lang="en-US" sz="1200" dirty="0">
                          <a:solidFill>
                            <a:srgbClr val="264A60"/>
                          </a:solidFill>
                          <a:effectLst/>
                          <a:highlight>
                            <a:srgbClr val="FFFFFF"/>
                          </a:highlight>
                          <a:latin typeface="Calibri"/>
                        </a:rPr>
                        <a:t>Std. Error of the Estimate </a:t>
                      </a:r>
                      <a:endParaRPr lang="en-US" sz="1200">
                        <a:effectLst/>
                        <a:highlight>
                          <a:srgbClr val="FFFFFF"/>
                        </a:highlight>
                        <a:latin typeface="Calibri"/>
                      </a:endParaRPr>
                    </a:p>
                  </a:txBody>
                  <a:tcPr>
                    <a:lnL w="9525" cap="flat" cmpd="sng" algn="ctr">
                      <a:solidFill>
                        <a:srgbClr val="E0E0E0"/>
                      </a:solidFill>
                      <a:prstDash val="solid"/>
                      <a:round/>
                      <a:headEnd type="none" w="med" len="med"/>
                      <a:tailEnd type="none" w="med" len="med"/>
                    </a:lnL>
                    <a:lnR>
                      <a:noFill/>
                    </a:lnR>
                    <a:lnT>
                      <a:noFill/>
                    </a:lnT>
                    <a:lnB w="9525" cap="flat" cmpd="sng" algn="ctr">
                      <a:solidFill>
                        <a:srgbClr val="152935"/>
                      </a:solidFill>
                      <a:prstDash val="solid"/>
                      <a:round/>
                      <a:headEnd type="none" w="med" len="med"/>
                      <a:tailEnd type="none" w="med" len="med"/>
                    </a:lnB>
                    <a:solidFill>
                      <a:srgbClr val="FFFFFF"/>
                    </a:solidFill>
                  </a:tcPr>
                </a:tc>
                <a:extLst>
                  <a:ext uri="{0D108BD9-81ED-4DB2-BD59-A6C34878D82A}">
                    <a16:rowId xmlns:a16="http://schemas.microsoft.com/office/drawing/2014/main" val="3918114179"/>
                  </a:ext>
                </a:extLst>
              </a:tr>
              <a:tr h="190500">
                <a:tc>
                  <a:txBody>
                    <a:bodyPr/>
                    <a:lstStyle/>
                    <a:p>
                      <a:pPr rtl="0" fontAlgn="base"/>
                      <a:r>
                        <a:rPr lang="en-US" sz="1200" dirty="0">
                          <a:solidFill>
                            <a:srgbClr val="264A60"/>
                          </a:solidFill>
                          <a:effectLst/>
                          <a:highlight>
                            <a:srgbClr val="E0E0E0"/>
                          </a:highlight>
                          <a:latin typeface="Calibri"/>
                        </a:rPr>
                        <a:t>1 </a:t>
                      </a:r>
                      <a:endParaRPr lang="en-US" sz="1200">
                        <a:effectLst/>
                        <a:highlight>
                          <a:srgbClr val="E0E0E0"/>
                        </a:highlight>
                        <a:latin typeface="Calibri"/>
                      </a:endParaRPr>
                    </a:p>
                  </a:txBody>
                  <a:tcPr>
                    <a:lnL>
                      <a:noFill/>
                    </a:lnL>
                    <a:lnR>
                      <a:noFill/>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algn="r" rtl="0" fontAlgn="base"/>
                      <a:r>
                        <a:rPr lang="en-US" sz="1200" dirty="0">
                          <a:solidFill>
                            <a:srgbClr val="010205"/>
                          </a:solidFill>
                          <a:effectLst/>
                          <a:highlight>
                            <a:srgbClr val="FFFF00"/>
                          </a:highlight>
                          <a:latin typeface="Calibri"/>
                        </a:rPr>
                        <a:t>0.3740</a:t>
                      </a:r>
                      <a:r>
                        <a:rPr lang="en-US" sz="1200" baseline="30000" dirty="0">
                          <a:solidFill>
                            <a:srgbClr val="010205"/>
                          </a:solidFill>
                          <a:effectLst/>
                          <a:highlight>
                            <a:srgbClr val="FFFF00"/>
                          </a:highlight>
                          <a:latin typeface="Calibri"/>
                        </a:rPr>
                        <a:t>a</a:t>
                      </a:r>
                      <a:r>
                        <a:rPr lang="en-US" sz="1200" dirty="0">
                          <a:solidFill>
                            <a:srgbClr val="010205"/>
                          </a:solidFill>
                          <a:effectLst/>
                          <a:highlight>
                            <a:srgbClr val="F9F9FB"/>
                          </a:highlight>
                          <a:latin typeface="Calibri"/>
                        </a:rPr>
                        <a:t> </a:t>
                      </a:r>
                      <a:endParaRPr lang="en-US" sz="1200" dirty="0">
                        <a:effectLst/>
                        <a:highlight>
                          <a:srgbClr val="F9F9FB"/>
                        </a:highlight>
                        <a:latin typeface="Calibri"/>
                      </a:endParaRPr>
                    </a:p>
                  </a:txBody>
                  <a:tcPr>
                    <a:lnL>
                      <a:noFill/>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200" dirty="0">
                          <a:solidFill>
                            <a:srgbClr val="010205"/>
                          </a:solidFill>
                          <a:effectLst/>
                          <a:highlight>
                            <a:srgbClr val="FFFF00"/>
                          </a:highlight>
                          <a:latin typeface="Calibri"/>
                        </a:rPr>
                        <a:t>0.1399</a:t>
                      </a:r>
                      <a:endParaRPr lang="en-US" sz="1200" dirty="0">
                        <a:effectLst/>
                        <a:highlight>
                          <a:srgbClr val="F9F9FB"/>
                        </a:highlight>
                        <a:latin typeface="Calibri"/>
                      </a:endParaRP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200" dirty="0">
                          <a:solidFill>
                            <a:srgbClr val="010205"/>
                          </a:solidFill>
                          <a:effectLst/>
                          <a:highlight>
                            <a:srgbClr val="F9F9FB"/>
                          </a:highlight>
                          <a:latin typeface="Calibri"/>
                        </a:rPr>
                        <a:t>0.1381</a:t>
                      </a:r>
                      <a:endParaRPr lang="en-US" sz="1200" dirty="0">
                        <a:effectLst/>
                        <a:highlight>
                          <a:srgbClr val="F9F9FB"/>
                        </a:highlight>
                        <a:latin typeface="Calibri"/>
                      </a:endParaRP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200" dirty="0">
                          <a:solidFill>
                            <a:srgbClr val="010205"/>
                          </a:solidFill>
                          <a:effectLst/>
                          <a:highlight>
                            <a:srgbClr val="F9F9FB"/>
                          </a:highlight>
                          <a:latin typeface="Calibri"/>
                        </a:rPr>
                        <a:t>1.218</a:t>
                      </a:r>
                      <a:endParaRPr lang="en-US" sz="1200" dirty="0">
                        <a:effectLst/>
                        <a:highlight>
                          <a:srgbClr val="F9F9FB"/>
                        </a:highlight>
                        <a:latin typeface="Calibri"/>
                      </a:endParaRPr>
                    </a:p>
                  </a:txBody>
                  <a:tcPr>
                    <a:lnL w="9525" cap="flat" cmpd="sng" algn="ctr">
                      <a:solidFill>
                        <a:srgbClr val="E0E0E0"/>
                      </a:solidFill>
                      <a:prstDash val="solid"/>
                      <a:round/>
                      <a:headEnd type="none" w="med" len="med"/>
                      <a:tailEnd type="none" w="med" len="med"/>
                    </a:lnL>
                    <a:lnR>
                      <a:noFill/>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extLst>
                  <a:ext uri="{0D108BD9-81ED-4DB2-BD59-A6C34878D82A}">
                    <a16:rowId xmlns:a16="http://schemas.microsoft.com/office/drawing/2014/main" val="2551192697"/>
                  </a:ext>
                </a:extLst>
              </a:tr>
              <a:tr h="190500">
                <a:tc gridSpan="5">
                  <a:txBody>
                    <a:bodyPr/>
                    <a:lstStyle/>
                    <a:p>
                      <a:pPr rtl="0" fontAlgn="base"/>
                      <a:r>
                        <a:rPr lang="en-US" sz="1200" dirty="0">
                          <a:solidFill>
                            <a:srgbClr val="010205"/>
                          </a:solidFill>
                          <a:effectLst/>
                          <a:highlight>
                            <a:srgbClr val="FFFFFF"/>
                          </a:highlight>
                          <a:latin typeface="Calibri"/>
                        </a:rPr>
                        <a:t>a. Predictors: (Constant), </a:t>
                      </a:r>
                      <a:r>
                        <a:rPr lang="en-US" sz="1200" u="none" strike="noStrike" dirty="0">
                          <a:effectLst/>
                          <a:highlight>
                            <a:srgbClr val="FFFFFF"/>
                          </a:highlight>
                        </a:rPr>
                        <a:t>  Help-Seeking Behaviors, Quality of Life Score, and Overall Wellness</a:t>
                      </a:r>
                      <a:endParaRPr lang="en-US" sz="1200" dirty="0">
                        <a:effectLst/>
                        <a:highlight>
                          <a:srgbClr val="FFFFFF"/>
                        </a:highlight>
                        <a:latin typeface="Calibri"/>
                      </a:endParaRPr>
                    </a:p>
                  </a:txBody>
                  <a:tcPr>
                    <a:lnL>
                      <a:noFill/>
                    </a:lnL>
                    <a:lnR>
                      <a:noFill/>
                    </a:lnR>
                    <a:lnT w="9525" cap="flat" cmpd="sng" algn="ctr">
                      <a:solidFill>
                        <a:srgbClr val="152935"/>
                      </a:solidFill>
                      <a:prstDash val="solid"/>
                      <a:round/>
                      <a:headEnd type="none" w="med" len="med"/>
                      <a:tailEnd type="none" w="med" len="med"/>
                    </a:lnT>
                    <a:lnB>
                      <a:noFill/>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83372698"/>
                  </a:ext>
                </a:extLst>
              </a:tr>
            </a:tbl>
          </a:graphicData>
        </a:graphic>
      </p:graphicFrame>
    </p:spTree>
    <p:extLst>
      <p:ext uri="{BB962C8B-B14F-4D97-AF65-F5344CB8AC3E}">
        <p14:creationId xmlns:p14="http://schemas.microsoft.com/office/powerpoint/2010/main" val="17870897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49AD39-D467-5B6A-5EE8-FD1433E44C1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7EBE5CB-542B-D852-08E9-686A036D63E3}"/>
              </a:ext>
            </a:extLst>
          </p:cNvPr>
          <p:cNvSpPr txBox="1"/>
          <p:nvPr/>
        </p:nvSpPr>
        <p:spPr>
          <a:xfrm>
            <a:off x="0" y="0"/>
            <a:ext cx="12192000" cy="1200329"/>
          </a:xfrm>
          <a:prstGeom prst="rect">
            <a:avLst/>
          </a:prstGeom>
          <a:solidFill>
            <a:srgbClr val="FF8300"/>
          </a:solidFill>
        </p:spPr>
        <p:txBody>
          <a:bodyPr wrap="square" lIns="91440" tIns="45720" rIns="91440" bIns="45720" rtlCol="0" anchor="t">
            <a:spAutoFit/>
          </a:bodyPr>
          <a:lstStyle/>
          <a:p>
            <a:pPr algn="ctr"/>
            <a:r>
              <a:rPr lang="en-US" sz="2400" b="1" dirty="0">
                <a:ea typeface="+mn-lt"/>
                <a:cs typeface="+mn-lt"/>
              </a:rPr>
              <a:t>MULITPLE LINEAR REGRESSION </a:t>
            </a:r>
            <a:endParaRPr lang="en-US" sz="2400" dirty="0">
              <a:ea typeface="+mn-lt"/>
              <a:cs typeface="+mn-lt"/>
            </a:endParaRPr>
          </a:p>
          <a:p>
            <a:pPr algn="ctr"/>
            <a:r>
              <a:rPr lang="en-US" sz="2400" b="1" dirty="0">
                <a:ea typeface="+mn-lt"/>
                <a:cs typeface="+mn-lt"/>
              </a:rPr>
              <a:t>Regression Analysis For Model 2</a:t>
            </a:r>
          </a:p>
          <a:p>
            <a:pPr algn="ctr"/>
            <a:r>
              <a:rPr lang="en-US" sz="2400" b="1" dirty="0">
                <a:ea typeface="Calibri" panose="020F0502020204030204"/>
                <a:cs typeface="Calibri" panose="020F0502020204030204"/>
              </a:rPr>
              <a:t>Regression Equation with Legend</a:t>
            </a:r>
            <a:endParaRPr lang="en-US" dirty="0"/>
          </a:p>
        </p:txBody>
      </p:sp>
      <p:graphicFrame>
        <p:nvGraphicFramePr>
          <p:cNvPr id="10" name="Table 9">
            <a:extLst>
              <a:ext uri="{FF2B5EF4-FFF2-40B4-BE49-F238E27FC236}">
                <a16:creationId xmlns:a16="http://schemas.microsoft.com/office/drawing/2014/main" id="{DFFE7A5C-2901-A1A1-9A2B-65909A75931B}"/>
              </a:ext>
            </a:extLst>
          </p:cNvPr>
          <p:cNvGraphicFramePr>
            <a:graphicFrameLocks noGrp="1"/>
          </p:cNvGraphicFramePr>
          <p:nvPr>
            <p:extLst>
              <p:ext uri="{D42A27DB-BD31-4B8C-83A1-F6EECF244321}">
                <p14:modId xmlns:p14="http://schemas.microsoft.com/office/powerpoint/2010/main" val="1379764020"/>
              </p:ext>
            </p:extLst>
          </p:nvPr>
        </p:nvGraphicFramePr>
        <p:xfrm>
          <a:off x="118154" y="1168110"/>
          <a:ext cx="11842198" cy="5486400"/>
        </p:xfrm>
        <a:graphic>
          <a:graphicData uri="http://schemas.openxmlformats.org/drawingml/2006/table">
            <a:tbl>
              <a:tblPr>
                <a:tableStyleId>{5C22544A-7EE6-4342-B048-85BDC9FD1C3A}</a:tableStyleId>
              </a:tblPr>
              <a:tblGrid>
                <a:gridCol w="11842198">
                  <a:extLst>
                    <a:ext uri="{9D8B030D-6E8A-4147-A177-3AD203B41FA5}">
                      <a16:colId xmlns:a16="http://schemas.microsoft.com/office/drawing/2014/main" val="2534475310"/>
                    </a:ext>
                  </a:extLst>
                </a:gridCol>
              </a:tblGrid>
              <a:tr h="853246">
                <a:tc>
                  <a:txBody>
                    <a:bodyPr/>
                    <a:lstStyle/>
                    <a:p>
                      <a:pPr lvl="0" algn="l">
                        <a:lnSpc>
                          <a:spcPct val="100000"/>
                        </a:lnSpc>
                        <a:spcBef>
                          <a:spcPts val="0"/>
                        </a:spcBef>
                        <a:spcAft>
                          <a:spcPts val="0"/>
                        </a:spcAft>
                        <a:buNone/>
                      </a:pPr>
                      <a:r>
                        <a:rPr lang="en-US" sz="2400" b="1" i="0" u="none" strike="noStrike" noProof="0" dirty="0">
                          <a:solidFill>
                            <a:srgbClr val="000000"/>
                          </a:solidFill>
                          <a:effectLst/>
                          <a:latin typeface="Calibri"/>
                        </a:rPr>
                        <a:t>Equation:</a:t>
                      </a:r>
                      <a:r>
                        <a:rPr lang="en-US" sz="2400" b="0" i="0" u="none" strike="noStrike" noProof="0" dirty="0">
                          <a:solidFill>
                            <a:srgbClr val="000000"/>
                          </a:solidFill>
                          <a:effectLst/>
                          <a:latin typeface="Calibri"/>
                        </a:rPr>
                        <a:t> </a:t>
                      </a:r>
                    </a:p>
                    <a:p>
                      <a:pPr lvl="0" algn="l">
                        <a:lnSpc>
                          <a:spcPct val="100000"/>
                        </a:lnSpc>
                        <a:spcBef>
                          <a:spcPts val="0"/>
                        </a:spcBef>
                        <a:spcAft>
                          <a:spcPts val="0"/>
                        </a:spcAft>
                        <a:buNone/>
                      </a:pPr>
                      <a:r>
                        <a:rPr lang="en-US" sz="2400" b="1" i="0" u="none" strike="noStrike" noProof="0" dirty="0">
                          <a:solidFill>
                            <a:srgbClr val="000000"/>
                          </a:solidFill>
                          <a:effectLst/>
                          <a:latin typeface="Calibri"/>
                        </a:rPr>
                        <a:t>Y = 2.999 + + 0.036*X</a:t>
                      </a:r>
                      <a:r>
                        <a:rPr lang="en-US" sz="2400" b="1" i="0" u="none" strike="noStrike" baseline="-25000" noProof="0" dirty="0">
                          <a:solidFill>
                            <a:srgbClr val="000000"/>
                          </a:solidFill>
                          <a:effectLst/>
                          <a:latin typeface="Calibri"/>
                        </a:rPr>
                        <a:t>P3 </a:t>
                      </a:r>
                      <a:r>
                        <a:rPr lang="en-US" sz="2400" b="1" i="0" u="none" strike="noStrike" baseline="0" noProof="0" dirty="0">
                          <a:solidFill>
                            <a:srgbClr val="000000"/>
                          </a:solidFill>
                          <a:effectLst/>
                          <a:latin typeface="Calibri"/>
                        </a:rPr>
                        <a:t>– 0.014*X</a:t>
                      </a:r>
                      <a:r>
                        <a:rPr lang="en-US" sz="2400" b="1" i="0" u="none" strike="noStrike" baseline="-25000" noProof="0" dirty="0">
                          <a:solidFill>
                            <a:srgbClr val="000000"/>
                          </a:solidFill>
                          <a:effectLst/>
                          <a:latin typeface="Calibri"/>
                        </a:rPr>
                        <a:t>P5 </a:t>
                      </a:r>
                      <a:r>
                        <a:rPr lang="en-US" sz="2400" b="1" i="0" u="none" strike="noStrike" baseline="0" noProof="0" dirty="0">
                          <a:solidFill>
                            <a:srgbClr val="000000"/>
                          </a:solidFill>
                          <a:effectLst/>
                          <a:latin typeface="Calibri"/>
                        </a:rPr>
                        <a:t>– 0.015*X</a:t>
                      </a:r>
                      <a:r>
                        <a:rPr lang="en-US" sz="2400" b="1" i="0" u="none" strike="noStrike" baseline="-25000" noProof="0" dirty="0">
                          <a:solidFill>
                            <a:srgbClr val="000000"/>
                          </a:solidFill>
                          <a:effectLst/>
                          <a:latin typeface="Calibri"/>
                        </a:rPr>
                        <a:t>P7 </a:t>
                      </a:r>
                      <a:r>
                        <a:rPr lang="en-US" sz="2400" b="1" i="0" u="none" strike="noStrike" noProof="0" dirty="0">
                          <a:solidFill>
                            <a:srgbClr val="000000"/>
                          </a:solidFill>
                          <a:effectLst/>
                          <a:latin typeface="Calibri"/>
                        </a:rPr>
                        <a:t>+ e</a:t>
                      </a:r>
                    </a:p>
                    <a:p>
                      <a:pPr lvl="0" algn="l">
                        <a:lnSpc>
                          <a:spcPct val="100000"/>
                        </a:lnSpc>
                        <a:spcBef>
                          <a:spcPts val="0"/>
                        </a:spcBef>
                        <a:spcAft>
                          <a:spcPts val="0"/>
                        </a:spcAft>
                        <a:buNone/>
                      </a:pPr>
                      <a:r>
                        <a:rPr lang="en-US" sz="2400" b="1" i="0" u="none" strike="noStrike" noProof="0" dirty="0">
                          <a:solidFill>
                            <a:srgbClr val="000000"/>
                          </a:solidFill>
                          <a:effectLst/>
                          <a:latin typeface="Calibri"/>
                        </a:rPr>
                        <a:t>Legend: </a:t>
                      </a:r>
                      <a:endParaRPr lang="en-US" sz="2400" b="0" i="0" u="none" strike="noStrike" noProof="0" dirty="0">
                        <a:solidFill>
                          <a:srgbClr val="000000"/>
                        </a:solidFill>
                        <a:effectLst/>
                        <a:latin typeface="Calibri"/>
                      </a:endParaRPr>
                    </a:p>
                    <a:p>
                      <a:pPr lvl="0" algn="l">
                        <a:lnSpc>
                          <a:spcPct val="100000"/>
                        </a:lnSpc>
                        <a:spcBef>
                          <a:spcPts val="0"/>
                        </a:spcBef>
                        <a:spcAft>
                          <a:spcPts val="0"/>
                        </a:spcAft>
                        <a:buNone/>
                      </a:pPr>
                      <a:r>
                        <a:rPr lang="en-US" sz="2400" b="1" i="0" u="none" strike="noStrike" noProof="0" dirty="0">
                          <a:solidFill>
                            <a:srgbClr val="000000"/>
                          </a:solidFill>
                          <a:effectLst/>
                          <a:latin typeface="Calibri"/>
                        </a:rPr>
                        <a:t>Y </a:t>
                      </a:r>
                      <a:r>
                        <a:rPr lang="en-US" sz="2400" b="0" i="0" u="none" strike="noStrike" noProof="0" dirty="0">
                          <a:solidFill>
                            <a:srgbClr val="000000"/>
                          </a:solidFill>
                          <a:effectLst/>
                          <a:latin typeface="Calibri"/>
                        </a:rPr>
                        <a:t>=    </a:t>
                      </a:r>
                      <a:r>
                        <a:rPr lang="en-US" sz="2400" b="1" i="0" u="none" strike="noStrike" noProof="0" dirty="0">
                          <a:solidFill>
                            <a:srgbClr val="000000"/>
                          </a:solidFill>
                          <a:effectLst/>
                          <a:latin typeface="Calibri"/>
                        </a:rPr>
                        <a:t>Alcohol and Drug Abuse Risk</a:t>
                      </a:r>
                    </a:p>
                    <a:p>
                      <a:pPr lvl="0" algn="l">
                        <a:lnSpc>
                          <a:spcPct val="100000"/>
                        </a:lnSpc>
                        <a:spcBef>
                          <a:spcPts val="0"/>
                        </a:spcBef>
                        <a:spcAft>
                          <a:spcPts val="0"/>
                        </a:spcAft>
                        <a:buNone/>
                      </a:pPr>
                      <a:r>
                        <a:rPr lang="en-US" sz="2400" b="1" i="1" u="none" strike="noStrike" noProof="0" dirty="0">
                          <a:solidFill>
                            <a:srgbClr val="000000"/>
                          </a:solidFill>
                          <a:effectLst/>
                          <a:latin typeface="Calibri"/>
                        </a:rPr>
                        <a:t>X</a:t>
                      </a:r>
                      <a:r>
                        <a:rPr lang="en-US" sz="2400" b="1" i="1" u="none" strike="noStrike" baseline="-25000" noProof="0" dirty="0">
                          <a:solidFill>
                            <a:srgbClr val="000000"/>
                          </a:solidFill>
                          <a:effectLst/>
                          <a:latin typeface="Calibri"/>
                        </a:rPr>
                        <a:t>P1</a:t>
                      </a:r>
                      <a:r>
                        <a:rPr lang="en-US" sz="2400" b="0" i="1" u="none" strike="noStrike" baseline="-25000" noProof="0" dirty="0">
                          <a:solidFill>
                            <a:srgbClr val="000000"/>
                          </a:solidFill>
                          <a:effectLst/>
                          <a:latin typeface="Calibri"/>
                        </a:rPr>
                        <a:t> </a:t>
                      </a:r>
                      <a:r>
                        <a:rPr lang="en-US" sz="2400" b="0" i="1" u="none" strike="noStrike" noProof="0" dirty="0">
                          <a:solidFill>
                            <a:srgbClr val="000000"/>
                          </a:solidFill>
                          <a:effectLst/>
                          <a:latin typeface="Calibri"/>
                        </a:rPr>
                        <a:t>= </a:t>
                      </a:r>
                      <a:r>
                        <a:rPr lang="en-US" sz="2400" b="0" i="1" u="none" strike="noStrike" noProof="0" dirty="0">
                          <a:solidFill>
                            <a:srgbClr val="FF0000"/>
                          </a:solidFill>
                          <a:effectLst/>
                          <a:latin typeface="Calibri"/>
                        </a:rPr>
                        <a:t>Calling and Purpose</a:t>
                      </a:r>
                    </a:p>
                    <a:p>
                      <a:pPr lvl="0" algn="l">
                        <a:lnSpc>
                          <a:spcPct val="100000"/>
                        </a:lnSpc>
                        <a:spcBef>
                          <a:spcPts val="0"/>
                        </a:spcBef>
                        <a:spcAft>
                          <a:spcPts val="0"/>
                        </a:spcAft>
                        <a:buNone/>
                      </a:pPr>
                      <a:r>
                        <a:rPr lang="en-US" sz="2400" b="1" i="1" u="none" strike="noStrike" noProof="0" dirty="0">
                          <a:solidFill>
                            <a:srgbClr val="000000"/>
                          </a:solidFill>
                          <a:effectLst/>
                          <a:latin typeface="Calibri"/>
                        </a:rPr>
                        <a:t>X</a:t>
                      </a:r>
                      <a:r>
                        <a:rPr lang="en-US" sz="2400" b="1" i="1" u="none" strike="noStrike" baseline="-25000" noProof="0" dirty="0">
                          <a:solidFill>
                            <a:srgbClr val="000000"/>
                          </a:solidFill>
                          <a:effectLst/>
                          <a:latin typeface="Calibri"/>
                        </a:rPr>
                        <a:t>P2</a:t>
                      </a:r>
                      <a:r>
                        <a:rPr lang="en-US" sz="2400" b="0" i="1" u="none" strike="noStrike" noProof="0" dirty="0">
                          <a:solidFill>
                            <a:srgbClr val="000000"/>
                          </a:solidFill>
                          <a:effectLst/>
                          <a:latin typeface="Calibri"/>
                        </a:rPr>
                        <a:t> = </a:t>
                      </a:r>
                      <a:r>
                        <a:rPr lang="en-US" sz="2400" b="0" i="1" u="none" strike="noStrike" noProof="0" dirty="0">
                          <a:solidFill>
                            <a:srgbClr val="FF0000"/>
                          </a:solidFill>
                          <a:effectLst/>
                          <a:latin typeface="Calibri"/>
                        </a:rPr>
                        <a:t>Community Engagement</a:t>
                      </a:r>
                    </a:p>
                    <a:p>
                      <a:pPr lvl="0" algn="l">
                        <a:lnSpc>
                          <a:spcPct val="100000"/>
                        </a:lnSpc>
                        <a:spcBef>
                          <a:spcPts val="0"/>
                        </a:spcBef>
                        <a:spcAft>
                          <a:spcPts val="0"/>
                        </a:spcAft>
                        <a:buNone/>
                      </a:pPr>
                      <a:r>
                        <a:rPr lang="en-US" sz="2400" b="1" i="0" u="none" strike="noStrike" noProof="0" dirty="0">
                          <a:solidFill>
                            <a:srgbClr val="000000"/>
                          </a:solidFill>
                          <a:effectLst/>
                          <a:latin typeface="Calibri"/>
                        </a:rPr>
                        <a:t>X</a:t>
                      </a:r>
                      <a:r>
                        <a:rPr lang="en-US" sz="2400" b="1" i="0" u="none" strike="noStrike" baseline="-25000" noProof="0" dirty="0">
                          <a:solidFill>
                            <a:srgbClr val="000000"/>
                          </a:solidFill>
                          <a:effectLst/>
                          <a:latin typeface="Calibri"/>
                        </a:rPr>
                        <a:t>P3</a:t>
                      </a:r>
                      <a:r>
                        <a:rPr lang="en-US" sz="2400" b="0" i="0" u="none" strike="noStrike" baseline="-25000" noProof="0" dirty="0">
                          <a:solidFill>
                            <a:srgbClr val="000000"/>
                          </a:solidFill>
                          <a:effectLst/>
                          <a:latin typeface="Calibri"/>
                        </a:rPr>
                        <a:t> </a:t>
                      </a:r>
                      <a:r>
                        <a:rPr lang="en-US" sz="2400" b="0" i="0" u="none" strike="noStrike" noProof="0" dirty="0">
                          <a:solidFill>
                            <a:srgbClr val="000000"/>
                          </a:solidFill>
                          <a:effectLst/>
                          <a:latin typeface="Calibri"/>
                        </a:rPr>
                        <a:t>=  </a:t>
                      </a:r>
                      <a:r>
                        <a:rPr lang="en-US" sz="2400" b="1" i="0" u="none" strike="noStrike" noProof="0" dirty="0">
                          <a:solidFill>
                            <a:srgbClr val="00B050"/>
                          </a:solidFill>
                          <a:effectLst/>
                          <a:latin typeface="Calibri"/>
                        </a:rPr>
                        <a:t>Help-Seeking Behavior</a:t>
                      </a:r>
                    </a:p>
                    <a:p>
                      <a:pPr lvl="0" algn="l">
                        <a:lnSpc>
                          <a:spcPct val="100000"/>
                        </a:lnSpc>
                        <a:spcBef>
                          <a:spcPts val="0"/>
                        </a:spcBef>
                        <a:spcAft>
                          <a:spcPts val="0"/>
                        </a:spcAft>
                        <a:buNone/>
                      </a:pPr>
                      <a:r>
                        <a:rPr lang="en-US" sz="2400" b="1" i="1" u="none" strike="noStrike" noProof="0" dirty="0">
                          <a:solidFill>
                            <a:srgbClr val="000000"/>
                          </a:solidFill>
                          <a:effectLst/>
                          <a:latin typeface="Calibri"/>
                        </a:rPr>
                        <a:t>X</a:t>
                      </a:r>
                      <a:r>
                        <a:rPr lang="en-US" sz="2400" b="1" i="1" u="none" strike="noStrike" baseline="-25000" noProof="0" dirty="0">
                          <a:solidFill>
                            <a:srgbClr val="000000"/>
                          </a:solidFill>
                          <a:effectLst/>
                          <a:latin typeface="Calibri"/>
                        </a:rPr>
                        <a:t>P4 </a:t>
                      </a:r>
                      <a:r>
                        <a:rPr lang="en-US" sz="2400" b="0" i="1" u="none" strike="noStrike" baseline="0" noProof="0" dirty="0">
                          <a:solidFill>
                            <a:srgbClr val="000000"/>
                          </a:solidFill>
                          <a:effectLst/>
                          <a:latin typeface="Calibri"/>
                        </a:rPr>
                        <a:t>= </a:t>
                      </a:r>
                      <a:r>
                        <a:rPr lang="en-US" sz="2400" b="0" i="1" u="none" strike="noStrike" baseline="0" noProof="0" dirty="0">
                          <a:solidFill>
                            <a:srgbClr val="FF0000"/>
                          </a:solidFill>
                          <a:effectLst/>
                          <a:latin typeface="Calibri"/>
                        </a:rPr>
                        <a:t>Military Calling</a:t>
                      </a:r>
                      <a:endParaRPr lang="en-US" sz="2400" b="1" i="1" u="none" strike="noStrike" baseline="0" noProof="0" dirty="0">
                        <a:solidFill>
                          <a:srgbClr val="FF0000"/>
                        </a:solidFill>
                        <a:effectLst/>
                        <a:latin typeface="Calibri"/>
                      </a:endParaRPr>
                    </a:p>
                    <a:p>
                      <a:pPr lvl="0" algn="l">
                        <a:lnSpc>
                          <a:spcPct val="100000"/>
                        </a:lnSpc>
                        <a:spcBef>
                          <a:spcPts val="0"/>
                        </a:spcBef>
                        <a:spcAft>
                          <a:spcPts val="0"/>
                        </a:spcAft>
                        <a:buNone/>
                      </a:pPr>
                      <a:r>
                        <a:rPr lang="en-US" sz="2400" b="1" i="0" u="none" strike="noStrike" baseline="0" noProof="0" dirty="0">
                          <a:solidFill>
                            <a:srgbClr val="000000"/>
                          </a:solidFill>
                          <a:effectLst/>
                          <a:latin typeface="Calibri"/>
                        </a:rPr>
                        <a:t>X</a:t>
                      </a:r>
                      <a:r>
                        <a:rPr lang="en-US" sz="2400" b="1" i="0" u="none" strike="noStrike" baseline="-25000" noProof="0" dirty="0">
                          <a:solidFill>
                            <a:srgbClr val="000000"/>
                          </a:solidFill>
                          <a:effectLst/>
                          <a:latin typeface="Calibri"/>
                        </a:rPr>
                        <a:t>P5 </a:t>
                      </a:r>
                      <a:r>
                        <a:rPr lang="en-US" sz="2400" b="0" i="0" u="none" strike="noStrike" baseline="0" noProof="0" dirty="0">
                          <a:solidFill>
                            <a:srgbClr val="000000"/>
                          </a:solidFill>
                          <a:effectLst/>
                          <a:latin typeface="Calibri"/>
                        </a:rPr>
                        <a:t> = </a:t>
                      </a:r>
                      <a:r>
                        <a:rPr lang="en-US" sz="2400" b="1" i="0" u="none" strike="noStrike" baseline="0" noProof="0" dirty="0">
                          <a:solidFill>
                            <a:srgbClr val="00B050"/>
                          </a:solidFill>
                          <a:effectLst/>
                          <a:latin typeface="Calibri"/>
                        </a:rPr>
                        <a:t>Quality of Life</a:t>
                      </a:r>
                    </a:p>
                    <a:p>
                      <a:pPr lvl="0" algn="l">
                        <a:lnSpc>
                          <a:spcPct val="100000"/>
                        </a:lnSpc>
                        <a:spcBef>
                          <a:spcPts val="0"/>
                        </a:spcBef>
                        <a:spcAft>
                          <a:spcPts val="0"/>
                        </a:spcAft>
                        <a:buNone/>
                      </a:pPr>
                      <a:r>
                        <a:rPr lang="en-US" sz="2400" b="1" i="1" u="none" strike="noStrike" baseline="0" noProof="0" dirty="0">
                          <a:solidFill>
                            <a:srgbClr val="000000"/>
                          </a:solidFill>
                          <a:effectLst/>
                          <a:latin typeface="Calibri"/>
                        </a:rPr>
                        <a:t>X</a:t>
                      </a:r>
                      <a:r>
                        <a:rPr lang="en-US" sz="2400" b="1" i="1" u="none" strike="noStrike" baseline="-25000" noProof="0" dirty="0">
                          <a:solidFill>
                            <a:srgbClr val="000000"/>
                          </a:solidFill>
                          <a:effectLst/>
                          <a:latin typeface="Calibri"/>
                        </a:rPr>
                        <a:t>P6 </a:t>
                      </a:r>
                      <a:r>
                        <a:rPr lang="en-US" sz="2400" b="0" i="1" u="none" strike="noStrike" baseline="0" noProof="0" dirty="0">
                          <a:solidFill>
                            <a:srgbClr val="000000"/>
                          </a:solidFill>
                          <a:effectLst/>
                          <a:latin typeface="Calibri"/>
                        </a:rPr>
                        <a:t> = </a:t>
                      </a:r>
                      <a:r>
                        <a:rPr lang="en-US" sz="2400" b="0" i="1" u="none" strike="noStrike" baseline="0" noProof="0" dirty="0">
                          <a:solidFill>
                            <a:srgbClr val="FF0000"/>
                          </a:solidFill>
                          <a:effectLst/>
                          <a:latin typeface="Calibri"/>
                        </a:rPr>
                        <a:t>Public Service Motivation</a:t>
                      </a:r>
                      <a:endParaRPr lang="en-US" sz="2400" b="1" i="1" u="none" strike="noStrike" baseline="0" noProof="0" dirty="0">
                        <a:solidFill>
                          <a:srgbClr val="FF0000"/>
                        </a:solidFill>
                        <a:effectLst/>
                        <a:latin typeface="Calibri"/>
                      </a:endParaRPr>
                    </a:p>
                    <a:p>
                      <a:pPr lvl="0" algn="l">
                        <a:lnSpc>
                          <a:spcPct val="100000"/>
                        </a:lnSpc>
                        <a:spcBef>
                          <a:spcPts val="0"/>
                        </a:spcBef>
                        <a:spcAft>
                          <a:spcPts val="0"/>
                        </a:spcAft>
                        <a:buNone/>
                      </a:pPr>
                      <a:r>
                        <a:rPr lang="en-US" sz="2400" b="1" i="0" u="none" strike="noStrike" baseline="0" noProof="0" dirty="0">
                          <a:solidFill>
                            <a:srgbClr val="000000"/>
                          </a:solidFill>
                          <a:effectLst/>
                          <a:latin typeface="Calibri"/>
                        </a:rPr>
                        <a:t>X</a:t>
                      </a:r>
                      <a:r>
                        <a:rPr lang="en-US" sz="2400" b="1" i="0" u="none" strike="noStrike" baseline="-25000" noProof="0" dirty="0">
                          <a:solidFill>
                            <a:srgbClr val="000000"/>
                          </a:solidFill>
                          <a:effectLst/>
                          <a:latin typeface="Calibri"/>
                        </a:rPr>
                        <a:t>P7 </a:t>
                      </a:r>
                      <a:r>
                        <a:rPr lang="en-US" sz="2400" b="0" i="0" u="none" strike="noStrike" baseline="0" noProof="0" dirty="0">
                          <a:solidFill>
                            <a:srgbClr val="000000"/>
                          </a:solidFill>
                          <a:effectLst/>
                          <a:latin typeface="Calibri"/>
                        </a:rPr>
                        <a:t>= </a:t>
                      </a:r>
                      <a:r>
                        <a:rPr lang="en-US" sz="2400" b="1" i="0" u="none" strike="noStrike" baseline="0" noProof="0" dirty="0">
                          <a:solidFill>
                            <a:srgbClr val="00B050"/>
                          </a:solidFill>
                          <a:effectLst/>
                          <a:latin typeface="Calibri"/>
                        </a:rPr>
                        <a:t>Overall Wellness</a:t>
                      </a:r>
                      <a:endParaRPr lang="en-US" sz="2400" b="1" i="0" u="none" strike="noStrike" noProof="0" dirty="0">
                        <a:solidFill>
                          <a:srgbClr val="00B050"/>
                        </a:solidFill>
                        <a:effectLst/>
                        <a:latin typeface="Calibri"/>
                      </a:endParaRPr>
                    </a:p>
                    <a:p>
                      <a:pPr lvl="0" algn="l">
                        <a:lnSpc>
                          <a:spcPct val="100000"/>
                        </a:lnSpc>
                        <a:spcBef>
                          <a:spcPts val="0"/>
                        </a:spcBef>
                        <a:spcAft>
                          <a:spcPts val="0"/>
                        </a:spcAft>
                        <a:buNone/>
                      </a:pPr>
                      <a:r>
                        <a:rPr lang="en-US" sz="2400" b="1" i="0" u="none" strike="noStrike" noProof="0" dirty="0">
                          <a:solidFill>
                            <a:srgbClr val="000000"/>
                          </a:solidFill>
                          <a:effectLst/>
                          <a:latin typeface="Calibri"/>
                        </a:rPr>
                        <a:t>e </a:t>
                      </a:r>
                      <a:r>
                        <a:rPr lang="en-US" sz="2400" b="0" i="0" u="none" strike="noStrike" noProof="0" dirty="0">
                          <a:solidFill>
                            <a:srgbClr val="000000"/>
                          </a:solidFill>
                          <a:effectLst/>
                          <a:latin typeface="Calibri"/>
                        </a:rPr>
                        <a:t>= error term</a:t>
                      </a:r>
                    </a:p>
                  </a:txBody>
                  <a:tcPr marL="114300" marR="114300" marT="0" marB="0">
                    <a:solidFill>
                      <a:schemeClr val="bg1"/>
                    </a:solidFill>
                  </a:tcPr>
                </a:tc>
                <a:extLst>
                  <a:ext uri="{0D108BD9-81ED-4DB2-BD59-A6C34878D82A}">
                    <a16:rowId xmlns:a16="http://schemas.microsoft.com/office/drawing/2014/main" val="594791736"/>
                  </a:ext>
                </a:extLst>
              </a:tr>
              <a:tr h="853246">
                <a:tc>
                  <a:txBody>
                    <a:bodyPr/>
                    <a:lstStyle/>
                    <a:p>
                      <a:pPr lvl="0" algn="l">
                        <a:lnSpc>
                          <a:spcPct val="100000"/>
                        </a:lnSpc>
                        <a:spcBef>
                          <a:spcPts val="0"/>
                        </a:spcBef>
                        <a:spcAft>
                          <a:spcPts val="0"/>
                        </a:spcAft>
                        <a:buNone/>
                      </a:pPr>
                      <a:endParaRPr lang="en-US" sz="2400" b="0" i="0" u="none" strike="noStrike" noProof="0" dirty="0">
                        <a:solidFill>
                          <a:srgbClr val="000000"/>
                        </a:solidFill>
                        <a:effectLst/>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i="0" u="none" strike="noStrike" noProof="0" dirty="0">
                          <a:solidFill>
                            <a:srgbClr val="000000"/>
                          </a:solidFill>
                          <a:effectLst/>
                          <a:latin typeface="+mn-lt"/>
                        </a:rPr>
                        <a:t>Interpretation Statement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u="none" strike="noStrike" noProof="0" dirty="0">
                          <a:solidFill>
                            <a:srgbClr val="000000"/>
                          </a:solidFill>
                          <a:effectLst/>
                          <a:latin typeface="+mn-lt"/>
                        </a:rPr>
                        <a:t>No difference in Model 1 and 2</a:t>
                      </a:r>
                      <a:endParaRPr lang="en-US" sz="2400" b="0" i="0" u="none" strike="noStrike" noProof="0" dirty="0">
                        <a:solidFill>
                          <a:srgbClr val="000000"/>
                        </a:solidFill>
                        <a:effectLst/>
                        <a:latin typeface="Calibri"/>
                      </a:endParaRPr>
                    </a:p>
                  </a:txBody>
                  <a:tcPr marL="114300" marR="114300" marT="0" marB="0">
                    <a:solidFill>
                      <a:schemeClr val="bg1"/>
                    </a:solidFill>
                  </a:tcPr>
                </a:tc>
                <a:extLst>
                  <a:ext uri="{0D108BD9-81ED-4DB2-BD59-A6C34878D82A}">
                    <a16:rowId xmlns:a16="http://schemas.microsoft.com/office/drawing/2014/main" val="4241940015"/>
                  </a:ext>
                </a:extLst>
              </a:tr>
            </a:tbl>
          </a:graphicData>
        </a:graphic>
      </p:graphicFrame>
      <p:graphicFrame>
        <p:nvGraphicFramePr>
          <p:cNvPr id="5" name="Table 4">
            <a:extLst>
              <a:ext uri="{FF2B5EF4-FFF2-40B4-BE49-F238E27FC236}">
                <a16:creationId xmlns:a16="http://schemas.microsoft.com/office/drawing/2014/main" id="{20F45FD6-2A00-E95A-184F-72B031ECACB7}"/>
              </a:ext>
            </a:extLst>
          </p:cNvPr>
          <p:cNvGraphicFramePr>
            <a:graphicFrameLocks noGrp="1"/>
          </p:cNvGraphicFramePr>
          <p:nvPr>
            <p:extLst>
              <p:ext uri="{D42A27DB-BD31-4B8C-83A1-F6EECF244321}">
                <p14:modId xmlns:p14="http://schemas.microsoft.com/office/powerpoint/2010/main" val="2418098959"/>
              </p:ext>
            </p:extLst>
          </p:nvPr>
        </p:nvGraphicFramePr>
        <p:xfrm>
          <a:off x="4889665" y="1966217"/>
          <a:ext cx="7070687" cy="4570034"/>
        </p:xfrm>
        <a:graphic>
          <a:graphicData uri="http://schemas.openxmlformats.org/drawingml/2006/table">
            <a:tbl>
              <a:tblPr bandRow="1">
                <a:tableStyleId>{5C22544A-7EE6-4342-B048-85BDC9FD1C3A}</a:tableStyleId>
              </a:tblPr>
              <a:tblGrid>
                <a:gridCol w="462315">
                  <a:extLst>
                    <a:ext uri="{9D8B030D-6E8A-4147-A177-3AD203B41FA5}">
                      <a16:colId xmlns:a16="http://schemas.microsoft.com/office/drawing/2014/main" val="1354534634"/>
                    </a:ext>
                  </a:extLst>
                </a:gridCol>
                <a:gridCol w="2798356">
                  <a:extLst>
                    <a:ext uri="{9D8B030D-6E8A-4147-A177-3AD203B41FA5}">
                      <a16:colId xmlns:a16="http://schemas.microsoft.com/office/drawing/2014/main" val="1726880733"/>
                    </a:ext>
                  </a:extLst>
                </a:gridCol>
                <a:gridCol w="930145">
                  <a:extLst>
                    <a:ext uri="{9D8B030D-6E8A-4147-A177-3AD203B41FA5}">
                      <a16:colId xmlns:a16="http://schemas.microsoft.com/office/drawing/2014/main" val="366248674"/>
                    </a:ext>
                  </a:extLst>
                </a:gridCol>
                <a:gridCol w="1252121">
                  <a:extLst>
                    <a:ext uri="{9D8B030D-6E8A-4147-A177-3AD203B41FA5}">
                      <a16:colId xmlns:a16="http://schemas.microsoft.com/office/drawing/2014/main" val="885487943"/>
                    </a:ext>
                  </a:extLst>
                </a:gridCol>
                <a:gridCol w="858594">
                  <a:extLst>
                    <a:ext uri="{9D8B030D-6E8A-4147-A177-3AD203B41FA5}">
                      <a16:colId xmlns:a16="http://schemas.microsoft.com/office/drawing/2014/main" val="3896799759"/>
                    </a:ext>
                  </a:extLst>
                </a:gridCol>
                <a:gridCol w="769156">
                  <a:extLst>
                    <a:ext uri="{9D8B030D-6E8A-4147-A177-3AD203B41FA5}">
                      <a16:colId xmlns:a16="http://schemas.microsoft.com/office/drawing/2014/main" val="3884646626"/>
                    </a:ext>
                  </a:extLst>
                </a:gridCol>
              </a:tblGrid>
              <a:tr h="377846">
                <a:tc gridSpan="6">
                  <a:txBody>
                    <a:bodyPr/>
                    <a:lstStyle/>
                    <a:p>
                      <a:pPr algn="ctr" rtl="0" fontAlgn="base"/>
                      <a:r>
                        <a:rPr lang="en-US" sz="1400" b="1" dirty="0">
                          <a:solidFill>
                            <a:srgbClr val="010205"/>
                          </a:solidFill>
                          <a:effectLst/>
                          <a:highlight>
                            <a:srgbClr val="FFFFFF"/>
                          </a:highlight>
                          <a:latin typeface="Calibri"/>
                        </a:rPr>
                        <a:t>Coefficients</a:t>
                      </a:r>
                      <a:r>
                        <a:rPr lang="en-US" sz="1400" b="1" baseline="30000" dirty="0">
                          <a:solidFill>
                            <a:srgbClr val="010205"/>
                          </a:solidFill>
                          <a:effectLst/>
                          <a:highlight>
                            <a:srgbClr val="FFFFFF"/>
                          </a:highlight>
                          <a:latin typeface="Calibri"/>
                        </a:rPr>
                        <a:t>a</a:t>
                      </a:r>
                      <a:r>
                        <a:rPr lang="en-US" sz="1400" dirty="0">
                          <a:solidFill>
                            <a:srgbClr val="010205"/>
                          </a:solidFill>
                          <a:effectLst/>
                          <a:highlight>
                            <a:srgbClr val="FFFFFF"/>
                          </a:highlight>
                          <a:latin typeface="Calibri"/>
                        </a:rPr>
                        <a:t> </a:t>
                      </a:r>
                      <a:endParaRPr lang="en-US" sz="1400" dirty="0">
                        <a:effectLst/>
                        <a:highlight>
                          <a:srgbClr val="FFFFFF"/>
                        </a:highlight>
                        <a:latin typeface="Calibri"/>
                      </a:endParaRPr>
                    </a:p>
                  </a:txBody>
                  <a:tcPr>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lnL>
                  </a:tcPr>
                </a:tc>
                <a:tc hMerge="1">
                  <a:txBody>
                    <a:bodyPr/>
                    <a:lstStyle/>
                    <a:p>
                      <a:endParaRPr lang="en-US"/>
                    </a:p>
                  </a:txBody>
                  <a:tcPr/>
                </a:tc>
                <a:extLst>
                  <a:ext uri="{0D108BD9-81ED-4DB2-BD59-A6C34878D82A}">
                    <a16:rowId xmlns:a16="http://schemas.microsoft.com/office/drawing/2014/main" val="2039145226"/>
                  </a:ext>
                </a:extLst>
              </a:tr>
              <a:tr h="403036">
                <a:tc rowSpan="2" gridSpan="2">
                  <a:txBody>
                    <a:bodyPr/>
                    <a:lstStyle/>
                    <a:p>
                      <a:pPr rtl="0" fontAlgn="base"/>
                      <a:r>
                        <a:rPr lang="en-US" sz="1400" b="1" dirty="0">
                          <a:solidFill>
                            <a:srgbClr val="264A60"/>
                          </a:solidFill>
                          <a:effectLst/>
                          <a:highlight>
                            <a:srgbClr val="FFFFFF"/>
                          </a:highlight>
                          <a:latin typeface="Calibri"/>
                        </a:rPr>
                        <a:t>Model 2 </a:t>
                      </a:r>
                      <a:r>
                        <a:rPr lang="en-US" sz="1400" dirty="0">
                          <a:solidFill>
                            <a:srgbClr val="264A60"/>
                          </a:solidFill>
                          <a:effectLst/>
                          <a:highlight>
                            <a:srgbClr val="FFFFFF"/>
                          </a:highlight>
                          <a:latin typeface="Calibri"/>
                        </a:rPr>
                        <a:t>(Reduced model from saturated</a:t>
                      </a:r>
                    </a:p>
                    <a:p>
                      <a:pPr rtl="0" fontAlgn="base"/>
                      <a:r>
                        <a:rPr lang="en-US" sz="1400" dirty="0">
                          <a:solidFill>
                            <a:srgbClr val="264A60"/>
                          </a:solidFill>
                          <a:effectLst/>
                          <a:highlight>
                            <a:srgbClr val="FFFFFF"/>
                          </a:highlight>
                          <a:latin typeface="Calibri"/>
                        </a:rPr>
                        <a:t>regression to include only those with statistical significance in model 1) </a:t>
                      </a:r>
                      <a:endParaRPr lang="en-US" sz="1400" dirty="0">
                        <a:effectLst/>
                        <a:highlight>
                          <a:srgbClr val="FFFFFF"/>
                        </a:highlight>
                        <a:latin typeface="Calibri"/>
                      </a:endParaRPr>
                    </a:p>
                  </a:txBody>
                  <a:tcPr>
                    <a:lnL>
                      <a:noFill/>
                    </a:lnL>
                    <a:lnR>
                      <a:noFill/>
                    </a:lnR>
                    <a:lnT>
                      <a:noFill/>
                    </a:lnT>
                    <a:lnB w="9525" cap="flat" cmpd="sng" algn="ctr">
                      <a:solidFill>
                        <a:srgbClr val="152935"/>
                      </a:solidFill>
                      <a:prstDash val="solid"/>
                      <a:round/>
                      <a:headEnd type="none" w="med" len="med"/>
                      <a:tailEnd type="none" w="med" len="med"/>
                    </a:lnB>
                    <a:solidFill>
                      <a:srgbClr val="FFFFFF"/>
                    </a:solidFill>
                  </a:tcPr>
                </a:tc>
                <a:tc rowSpan="2" hMerge="1">
                  <a:txBody>
                    <a:bodyPr/>
                    <a:lstStyle/>
                    <a:p>
                      <a:endParaRPr lang="en-US"/>
                    </a:p>
                  </a:txBody>
                  <a:tcPr/>
                </a:tc>
                <a:tc gridSpan="2">
                  <a:txBody>
                    <a:bodyPr/>
                    <a:lstStyle/>
                    <a:p>
                      <a:pPr algn="ctr" rtl="0" fontAlgn="base"/>
                      <a:r>
                        <a:rPr lang="en-US" sz="1400" dirty="0">
                          <a:solidFill>
                            <a:srgbClr val="264A60"/>
                          </a:solidFill>
                          <a:effectLst/>
                          <a:highlight>
                            <a:srgbClr val="FFFFFF"/>
                          </a:highlight>
                          <a:latin typeface="Calibri"/>
                        </a:rPr>
                        <a:t>  Coefficients </a:t>
                      </a:r>
                      <a:endParaRPr lang="en-US" sz="1400" dirty="0">
                        <a:effectLst/>
                        <a:highlight>
                          <a:srgbClr val="FFFFFF"/>
                        </a:highlight>
                        <a:latin typeface="Calibri"/>
                      </a:endParaRPr>
                    </a:p>
                  </a:txBody>
                  <a:tcPr>
                    <a:lnL>
                      <a:noFill/>
                    </a:lnL>
                    <a:lnR w="9525" cap="flat" cmpd="sng" algn="ctr">
                      <a:solidFill>
                        <a:srgbClr val="E0E0E0"/>
                      </a:solidFill>
                      <a:prstDash val="solid"/>
                      <a:round/>
                      <a:headEnd type="none" w="med" len="med"/>
                      <a:tailEnd type="none" w="med" len="med"/>
                    </a:lnR>
                    <a:lnT>
                      <a:noFill/>
                    </a:lnT>
                    <a:lnB>
                      <a:noFill/>
                    </a:lnB>
                    <a:solidFill>
                      <a:srgbClr val="FFFFFF"/>
                    </a:solidFill>
                  </a:tcPr>
                </a:tc>
                <a:tc hMerge="1">
                  <a:txBody>
                    <a:bodyPr/>
                    <a:lstStyle/>
                    <a:p>
                      <a:endParaRPr lang="en-US"/>
                    </a:p>
                  </a:txBody>
                  <a:tcPr/>
                </a:tc>
                <a:tc rowSpan="2">
                  <a:txBody>
                    <a:bodyPr/>
                    <a:lstStyle/>
                    <a:p>
                      <a:pPr algn="ctr" rtl="0" fontAlgn="base"/>
                      <a:r>
                        <a:rPr lang="en-US" sz="1400" dirty="0">
                          <a:solidFill>
                            <a:srgbClr val="264A60"/>
                          </a:solidFill>
                          <a:effectLst/>
                          <a:highlight>
                            <a:srgbClr val="FFFFFF"/>
                          </a:highlight>
                          <a:latin typeface="Calibri"/>
                        </a:rPr>
                        <a:t>t </a:t>
                      </a:r>
                      <a:endParaRPr lang="en-US" sz="1400">
                        <a:effectLst/>
                        <a:highlight>
                          <a:srgbClr val="FFFFFF"/>
                        </a:highlight>
                        <a:latin typeface="Calibri"/>
                      </a:endParaRP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B w="9525" cap="flat" cmpd="sng" algn="ctr">
                      <a:solidFill>
                        <a:srgbClr val="152935"/>
                      </a:solidFill>
                      <a:prstDash val="solid"/>
                      <a:round/>
                      <a:headEnd type="none" w="med" len="med"/>
                      <a:tailEnd type="none" w="med" len="med"/>
                    </a:lnB>
                    <a:solidFill>
                      <a:srgbClr val="FFFFFF"/>
                    </a:solidFill>
                  </a:tcPr>
                </a:tc>
                <a:tc rowSpan="2">
                  <a:txBody>
                    <a:bodyPr/>
                    <a:lstStyle/>
                    <a:p>
                      <a:pPr algn="ctr" rtl="0" fontAlgn="base"/>
                      <a:r>
                        <a:rPr lang="en-US" sz="1400" dirty="0">
                          <a:solidFill>
                            <a:srgbClr val="264A60"/>
                          </a:solidFill>
                          <a:effectLst/>
                          <a:highlight>
                            <a:srgbClr val="FFFFFF"/>
                          </a:highlight>
                          <a:latin typeface="Calibri"/>
                        </a:rPr>
                        <a:t>Sig. </a:t>
                      </a:r>
                      <a:endParaRPr lang="en-US" sz="1400">
                        <a:effectLst/>
                        <a:highlight>
                          <a:srgbClr val="FFFFFF"/>
                        </a:highlight>
                        <a:latin typeface="Calibri"/>
                      </a:endParaRPr>
                    </a:p>
                  </a:txBody>
                  <a:tcPr>
                    <a:lnL w="9525" cap="flat" cmpd="sng" algn="ctr">
                      <a:solidFill>
                        <a:srgbClr val="E0E0E0"/>
                      </a:solidFill>
                      <a:prstDash val="solid"/>
                      <a:round/>
                      <a:headEnd type="none" w="med" len="med"/>
                      <a:tailEnd type="none" w="med" len="med"/>
                    </a:lnL>
                    <a:lnR>
                      <a:noFill/>
                    </a:lnR>
                    <a:lnT>
                      <a:noFill/>
                    </a:lnT>
                    <a:lnB w="9525" cap="flat" cmpd="sng" algn="ctr">
                      <a:solidFill>
                        <a:srgbClr val="152935"/>
                      </a:solidFill>
                      <a:prstDash val="solid"/>
                      <a:round/>
                      <a:headEnd type="none" w="med" len="med"/>
                      <a:tailEnd type="none" w="med" len="med"/>
                    </a:lnB>
                    <a:solidFill>
                      <a:srgbClr val="FFFFFF"/>
                    </a:solidFill>
                  </a:tcPr>
                </a:tc>
                <a:extLst>
                  <a:ext uri="{0D108BD9-81ED-4DB2-BD59-A6C34878D82A}">
                    <a16:rowId xmlns:a16="http://schemas.microsoft.com/office/drawing/2014/main" val="132454900"/>
                  </a:ext>
                </a:extLst>
              </a:tr>
              <a:tr h="268690">
                <a:tc gridSpan="2" vMerge="1">
                  <a:txBody>
                    <a:bodyPr/>
                    <a:lstStyle/>
                    <a:p>
                      <a:endParaRPr lang="en-US"/>
                    </a:p>
                  </a:txBody>
                  <a:tcPr/>
                </a:tc>
                <a:tc hMerge="1" vMerge="1">
                  <a:txBody>
                    <a:bodyPr/>
                    <a:lstStyle/>
                    <a:p>
                      <a:endParaRPr lang="en-US"/>
                    </a:p>
                  </a:txBody>
                  <a:tcPr/>
                </a:tc>
                <a:tc>
                  <a:txBody>
                    <a:bodyPr/>
                    <a:lstStyle/>
                    <a:p>
                      <a:pPr algn="ctr" rtl="0" fontAlgn="base"/>
                      <a:r>
                        <a:rPr lang="en-US" sz="1400" dirty="0">
                          <a:solidFill>
                            <a:srgbClr val="264A60"/>
                          </a:solidFill>
                          <a:effectLst/>
                          <a:highlight>
                            <a:srgbClr val="FFFFFF"/>
                          </a:highlight>
                          <a:latin typeface="Calibri"/>
                        </a:rPr>
                        <a:t>B </a:t>
                      </a:r>
                      <a:endParaRPr lang="en-US" sz="1400">
                        <a:effectLst/>
                        <a:highlight>
                          <a:srgbClr val="FFFFFF"/>
                        </a:highlight>
                        <a:latin typeface="Calibri"/>
                      </a:endParaRPr>
                    </a:p>
                  </a:txBody>
                  <a:tcPr>
                    <a:lnL>
                      <a:noFill/>
                    </a:lnL>
                    <a:lnR w="9525" cap="flat" cmpd="sng" algn="ctr">
                      <a:solidFill>
                        <a:srgbClr val="E0E0E0"/>
                      </a:solidFill>
                      <a:prstDash val="solid"/>
                      <a:round/>
                      <a:headEnd type="none" w="med" len="med"/>
                      <a:tailEnd type="none" w="med" len="med"/>
                    </a:lnR>
                    <a:lnT>
                      <a:noFill/>
                    </a:lnT>
                    <a:lnB w="9525" cap="flat" cmpd="sng" algn="ctr">
                      <a:solidFill>
                        <a:srgbClr val="152935"/>
                      </a:solidFill>
                      <a:prstDash val="solid"/>
                      <a:round/>
                      <a:headEnd type="none" w="med" len="med"/>
                      <a:tailEnd type="none" w="med" len="med"/>
                    </a:lnB>
                    <a:solidFill>
                      <a:srgbClr val="FFFFFF"/>
                    </a:solidFill>
                  </a:tcPr>
                </a:tc>
                <a:tc>
                  <a:txBody>
                    <a:bodyPr/>
                    <a:lstStyle/>
                    <a:p>
                      <a:pPr algn="ctr" rtl="0" fontAlgn="base"/>
                      <a:r>
                        <a:rPr lang="en-US" sz="1400" dirty="0">
                          <a:solidFill>
                            <a:srgbClr val="264A60"/>
                          </a:solidFill>
                          <a:effectLst/>
                          <a:highlight>
                            <a:srgbClr val="FFFFFF"/>
                          </a:highlight>
                          <a:latin typeface="Calibri"/>
                        </a:rPr>
                        <a:t>Std. Error </a:t>
                      </a:r>
                      <a:endParaRPr lang="en-US" sz="1400" dirty="0">
                        <a:effectLst/>
                        <a:highlight>
                          <a:srgbClr val="FFFFFF"/>
                        </a:highlight>
                        <a:latin typeface="Calibri"/>
                      </a:endParaRP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a:noFill/>
                    </a:lnT>
                    <a:lnB w="9525" cap="flat" cmpd="sng" algn="ctr">
                      <a:solidFill>
                        <a:srgbClr val="152935"/>
                      </a:solidFill>
                      <a:prstDash val="solid"/>
                      <a:round/>
                      <a:headEnd type="none" w="med" len="med"/>
                      <a:tailEnd type="none" w="med" len="med"/>
                    </a:lnB>
                    <a:solidFill>
                      <a:srgbClr val="FFFFFF"/>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269861123"/>
                  </a:ext>
                </a:extLst>
              </a:tr>
              <a:tr h="403036">
                <a:tc rowSpan="4">
                  <a:txBody>
                    <a:bodyPr/>
                    <a:lstStyle/>
                    <a:p>
                      <a:pPr rtl="0" fontAlgn="base"/>
                      <a:r>
                        <a:rPr lang="en-US" sz="1400" dirty="0">
                          <a:solidFill>
                            <a:srgbClr val="264A60"/>
                          </a:solidFill>
                          <a:effectLst/>
                          <a:highlight>
                            <a:srgbClr val="E0E0E0"/>
                          </a:highlight>
                          <a:latin typeface="Calibri"/>
                        </a:rPr>
                        <a:t>1 </a:t>
                      </a:r>
                      <a:endParaRPr lang="en-US" sz="1400">
                        <a:effectLst/>
                        <a:highlight>
                          <a:srgbClr val="E0E0E0"/>
                        </a:highlight>
                        <a:latin typeface="Calibri"/>
                      </a:endParaRPr>
                    </a:p>
                  </a:txBody>
                  <a:tcPr>
                    <a:lnL>
                      <a:noFill/>
                    </a:lnL>
                    <a:lnR>
                      <a:noFill/>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rtl="0" fontAlgn="base"/>
                      <a:r>
                        <a:rPr lang="en-US" sz="1400" dirty="0">
                          <a:solidFill>
                            <a:srgbClr val="264A60"/>
                          </a:solidFill>
                          <a:effectLst/>
                          <a:highlight>
                            <a:srgbClr val="E0E0E0"/>
                          </a:highlight>
                          <a:latin typeface="Calibri"/>
                        </a:rPr>
                        <a:t>(Constant) </a:t>
                      </a:r>
                      <a:endParaRPr lang="en-US" sz="1400" dirty="0">
                        <a:effectLst/>
                        <a:highlight>
                          <a:srgbClr val="E0E0E0"/>
                        </a:highlight>
                        <a:latin typeface="Calibri"/>
                      </a:endParaRPr>
                    </a:p>
                  </a:txBody>
                  <a:tcPr>
                    <a:lnL>
                      <a:noFill/>
                    </a:lnL>
                    <a:lnR>
                      <a:noFill/>
                    </a:lnR>
                    <a:lnT w="9525" cap="flat" cmpd="sng" algn="ctr">
                      <a:solidFill>
                        <a:srgbClr val="152935"/>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400" dirty="0">
                          <a:solidFill>
                            <a:srgbClr val="010205"/>
                          </a:solidFill>
                          <a:effectLst/>
                          <a:latin typeface="Calibri"/>
                        </a:rPr>
                        <a:t>3.3580</a:t>
                      </a:r>
                      <a:endParaRPr lang="en-US" sz="1400" dirty="0">
                        <a:effectLst/>
                        <a:latin typeface="Calibri"/>
                      </a:endParaRPr>
                    </a:p>
                  </a:txBody>
                  <a:tcPr>
                    <a:lnL>
                      <a:noFill/>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tc>
                  <a:txBody>
                    <a:bodyPr/>
                    <a:lstStyle/>
                    <a:p>
                      <a:pPr algn="r" rtl="0" fontAlgn="base"/>
                      <a:r>
                        <a:rPr lang="en-US" sz="1400" dirty="0">
                          <a:solidFill>
                            <a:srgbClr val="010205"/>
                          </a:solidFill>
                          <a:effectLst/>
                          <a:highlight>
                            <a:srgbClr val="F9F9FB"/>
                          </a:highlight>
                          <a:latin typeface="Calibri"/>
                        </a:rPr>
                        <a:t>.01921</a:t>
                      </a:r>
                      <a:endParaRPr lang="en-US" sz="1400" dirty="0">
                        <a:effectLst/>
                        <a:highlight>
                          <a:srgbClr val="F9F9FB"/>
                        </a:highlight>
                        <a:latin typeface="Calibri"/>
                      </a:endParaRP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tc>
                  <a:txBody>
                    <a:bodyPr/>
                    <a:lstStyle/>
                    <a:p>
                      <a:pPr algn="r" rtl="0" fontAlgn="base"/>
                      <a:r>
                        <a:rPr lang="en-US" sz="1400" dirty="0">
                          <a:solidFill>
                            <a:srgbClr val="010205"/>
                          </a:solidFill>
                          <a:effectLst/>
                          <a:highlight>
                            <a:srgbClr val="F9F9FB"/>
                          </a:highlight>
                          <a:latin typeface="Calibri"/>
                        </a:rPr>
                        <a:t>17.480</a:t>
                      </a:r>
                      <a:endParaRPr lang="en-US" sz="1400" dirty="0">
                        <a:effectLst/>
                        <a:highlight>
                          <a:srgbClr val="F9F9FB"/>
                        </a:highlight>
                        <a:latin typeface="Calibri"/>
                      </a:endParaRP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tc>
                  <a:txBody>
                    <a:bodyPr/>
                    <a:lstStyle/>
                    <a:p>
                      <a:pPr algn="r" rtl="0" fontAlgn="base"/>
                      <a:endParaRPr lang="en-US" sz="1400" dirty="0">
                        <a:effectLst/>
                        <a:highlight>
                          <a:srgbClr val="FFFF00"/>
                        </a:highlight>
                        <a:latin typeface="Calibri"/>
                      </a:endParaRPr>
                    </a:p>
                  </a:txBody>
                  <a:tcPr>
                    <a:lnL w="9525" cap="flat" cmpd="sng" algn="ctr">
                      <a:solidFill>
                        <a:srgbClr val="E0E0E0"/>
                      </a:solidFill>
                      <a:prstDash val="solid"/>
                      <a:round/>
                      <a:headEnd type="none" w="med" len="med"/>
                      <a:tailEnd type="none" w="med" len="med"/>
                    </a:lnL>
                    <a:lnR>
                      <a:noFill/>
                    </a:lnR>
                    <a:lnT w="9525" cap="flat" cmpd="sng" algn="ctr">
                      <a:solidFill>
                        <a:srgbClr val="152935"/>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1214658770"/>
                  </a:ext>
                </a:extLst>
              </a:tr>
              <a:tr h="268690">
                <a:tc vMerge="1">
                  <a:txBody>
                    <a:bodyPr/>
                    <a:lstStyle/>
                    <a:p>
                      <a:endParaRPr lang="en-US"/>
                    </a:p>
                  </a:txBody>
                  <a:tcPr/>
                </a:tc>
                <a:tc>
                  <a:txBody>
                    <a:bodyPr/>
                    <a:lstStyle/>
                    <a:p>
                      <a:pPr rtl="0" fontAlgn="base"/>
                      <a:r>
                        <a:rPr lang="en-US" sz="1400" dirty="0">
                          <a:solidFill>
                            <a:srgbClr val="264A60"/>
                          </a:solidFill>
                          <a:effectLst/>
                          <a:highlight>
                            <a:srgbClr val="E0E0E0"/>
                          </a:highlight>
                          <a:latin typeface="Calibri"/>
                        </a:rPr>
                        <a:t>Calling and Purpose</a:t>
                      </a:r>
                      <a:endParaRPr lang="en-US" sz="1400" dirty="0">
                        <a:effectLst/>
                        <a:highlight>
                          <a:srgbClr val="E0E0E0"/>
                        </a:highlight>
                        <a:latin typeface="Calibri"/>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400" dirty="0">
                          <a:solidFill>
                            <a:srgbClr val="010205"/>
                          </a:solidFill>
                          <a:effectLst/>
                          <a:latin typeface="Calibri"/>
                        </a:rPr>
                        <a:t> </a:t>
                      </a:r>
                      <a:endParaRPr lang="en-US" sz="1400" dirty="0">
                        <a:effectLst/>
                        <a:latin typeface="Calibri"/>
                      </a:endParaRPr>
                    </a:p>
                  </a:txBody>
                  <a:tcPr>
                    <a:lnL>
                      <a:noFill/>
                    </a:lnL>
                    <a:lnR w="9525" cap="flat" cmpd="sng" algn="ctr">
                      <a:solidFill>
                        <a:srgbClr val="E0E0E0"/>
                      </a:solidFill>
                      <a:prstDash val="solid"/>
                      <a:round/>
                      <a:headEnd type="none" w="med" len="med"/>
                      <a:tailEnd type="none" w="med" len="med"/>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tc>
                  <a:txBody>
                    <a:bodyPr/>
                    <a:lstStyle/>
                    <a:p>
                      <a:pPr algn="r" rtl="0" fontAlgn="base"/>
                      <a:r>
                        <a:rPr lang="en-US" sz="1400" dirty="0">
                          <a:solidFill>
                            <a:srgbClr val="010205"/>
                          </a:solidFill>
                          <a:effectLst/>
                          <a:highlight>
                            <a:srgbClr val="F9F9FB"/>
                          </a:highlight>
                          <a:latin typeface="Calibri"/>
                        </a:rPr>
                        <a:t> </a:t>
                      </a:r>
                      <a:endParaRPr lang="en-US" sz="1400" dirty="0">
                        <a:effectLst/>
                        <a:highlight>
                          <a:srgbClr val="F9F9FB"/>
                        </a:highlight>
                        <a:latin typeface="Calibri"/>
                      </a:endParaRP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tc>
                  <a:txBody>
                    <a:bodyPr/>
                    <a:lstStyle/>
                    <a:p>
                      <a:pPr algn="r" rtl="0" fontAlgn="base"/>
                      <a:r>
                        <a:rPr lang="en-US" sz="1400" dirty="0">
                          <a:solidFill>
                            <a:srgbClr val="010205"/>
                          </a:solidFill>
                          <a:effectLst/>
                          <a:highlight>
                            <a:srgbClr val="F9F9FB"/>
                          </a:highlight>
                          <a:latin typeface="Calibri"/>
                        </a:rPr>
                        <a:t> </a:t>
                      </a:r>
                      <a:endParaRPr lang="en-US" sz="1400" dirty="0">
                        <a:effectLst/>
                        <a:highlight>
                          <a:srgbClr val="F9F9FB"/>
                        </a:highlight>
                        <a:latin typeface="Calibri"/>
                      </a:endParaRP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tc>
                  <a:txBody>
                    <a:bodyPr/>
                    <a:lstStyle/>
                    <a:p>
                      <a:pPr algn="r" rtl="0" fontAlgn="base"/>
                      <a:r>
                        <a:rPr lang="en-US" sz="1400" dirty="0">
                          <a:solidFill>
                            <a:srgbClr val="010205"/>
                          </a:solidFill>
                          <a:effectLst/>
                          <a:highlight>
                            <a:srgbClr val="F9F9FB"/>
                          </a:highlight>
                          <a:latin typeface="Calibri"/>
                        </a:rPr>
                        <a:t> </a:t>
                      </a:r>
                      <a:endParaRPr lang="en-US" sz="1400" dirty="0">
                        <a:effectLst/>
                        <a:highlight>
                          <a:srgbClr val="F9F9FB"/>
                        </a:highlight>
                        <a:latin typeface="Calibri"/>
                      </a:endParaRPr>
                    </a:p>
                  </a:txBody>
                  <a:tcPr>
                    <a:lnL w="9525" cap="flat" cmpd="sng" algn="ctr">
                      <a:solidFill>
                        <a:srgbClr val="E0E0E0"/>
                      </a:solidFill>
                      <a:prstDash val="solid"/>
                      <a:round/>
                      <a:headEnd type="none" w="med" len="med"/>
                      <a:tailEnd type="none" w="med" len="med"/>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1728673080"/>
                  </a:ext>
                </a:extLst>
              </a:tr>
              <a:tr h="317728">
                <a:tc vMerge="1">
                  <a:txBody>
                    <a:bodyPr/>
                    <a:lstStyle/>
                    <a:p>
                      <a:endParaRPr lang="en-US"/>
                    </a:p>
                  </a:txBody>
                  <a:tcPr/>
                </a:tc>
                <a:tc>
                  <a:txBody>
                    <a:bodyPr/>
                    <a:lstStyle/>
                    <a:p>
                      <a:pPr rtl="0" fontAlgn="base"/>
                      <a:r>
                        <a:rPr lang="en-US" sz="1400" dirty="0">
                          <a:solidFill>
                            <a:srgbClr val="264A60"/>
                          </a:solidFill>
                          <a:effectLst/>
                          <a:highlight>
                            <a:srgbClr val="E0E0E0"/>
                          </a:highlight>
                          <a:latin typeface="Calibri"/>
                        </a:rPr>
                        <a:t>Community Engagement</a:t>
                      </a:r>
                      <a:endParaRPr lang="en-US" sz="1400" dirty="0">
                        <a:effectLst/>
                        <a:highlight>
                          <a:srgbClr val="E0E0E0"/>
                        </a:highlight>
                        <a:latin typeface="Calibri"/>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400" dirty="0">
                          <a:solidFill>
                            <a:srgbClr val="010205"/>
                          </a:solidFill>
                          <a:effectLst/>
                          <a:latin typeface="Calibri"/>
                        </a:rPr>
                        <a:t> </a:t>
                      </a:r>
                      <a:endParaRPr lang="en-US" sz="1400" dirty="0">
                        <a:effectLst/>
                        <a:latin typeface="Calibri"/>
                      </a:endParaRPr>
                    </a:p>
                  </a:txBody>
                  <a:tcPr>
                    <a:lnL>
                      <a:noFill/>
                    </a:lnL>
                    <a:lnR w="9525" cap="flat" cmpd="sng" algn="ctr">
                      <a:solidFill>
                        <a:srgbClr val="E0E0E0"/>
                      </a:solidFill>
                      <a:prstDash val="solid"/>
                      <a:round/>
                      <a:headEnd type="none" w="med" len="med"/>
                      <a:tailEnd type="none" w="med" len="med"/>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tc>
                  <a:txBody>
                    <a:bodyPr/>
                    <a:lstStyle/>
                    <a:p>
                      <a:pPr algn="r" rtl="0" fontAlgn="base"/>
                      <a:r>
                        <a:rPr lang="en-US" sz="1400" dirty="0">
                          <a:solidFill>
                            <a:srgbClr val="010205"/>
                          </a:solidFill>
                          <a:effectLst/>
                          <a:highlight>
                            <a:srgbClr val="F9F9FB"/>
                          </a:highlight>
                          <a:latin typeface="Calibri"/>
                        </a:rPr>
                        <a:t> </a:t>
                      </a:r>
                      <a:endParaRPr lang="en-US" sz="1400" dirty="0">
                        <a:effectLst/>
                        <a:highlight>
                          <a:srgbClr val="F9F9FB"/>
                        </a:highlight>
                        <a:latin typeface="Calibri"/>
                      </a:endParaRP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tc>
                  <a:txBody>
                    <a:bodyPr/>
                    <a:lstStyle/>
                    <a:p>
                      <a:pPr algn="r" rtl="0" fontAlgn="base"/>
                      <a:r>
                        <a:rPr lang="en-US" sz="1400" dirty="0">
                          <a:solidFill>
                            <a:srgbClr val="010205"/>
                          </a:solidFill>
                          <a:effectLst/>
                          <a:highlight>
                            <a:srgbClr val="F9F9FB"/>
                          </a:highlight>
                          <a:latin typeface="Calibri"/>
                        </a:rPr>
                        <a:t> </a:t>
                      </a:r>
                      <a:endParaRPr lang="en-US" sz="1400" dirty="0">
                        <a:effectLst/>
                        <a:highlight>
                          <a:srgbClr val="F9F9FB"/>
                        </a:highlight>
                        <a:latin typeface="Calibri"/>
                      </a:endParaRP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tc>
                  <a:txBody>
                    <a:bodyPr/>
                    <a:lstStyle/>
                    <a:p>
                      <a:pPr algn="r" rtl="0" fontAlgn="base"/>
                      <a:r>
                        <a:rPr lang="en-US" sz="1400" dirty="0">
                          <a:solidFill>
                            <a:srgbClr val="010205"/>
                          </a:solidFill>
                          <a:effectLst/>
                          <a:highlight>
                            <a:srgbClr val="F9F9FB"/>
                          </a:highlight>
                          <a:latin typeface="Calibri"/>
                        </a:rPr>
                        <a:t>  </a:t>
                      </a:r>
                      <a:endParaRPr lang="en-US" sz="1400" dirty="0">
                        <a:effectLst/>
                        <a:highlight>
                          <a:srgbClr val="F9F9FB"/>
                        </a:highlight>
                        <a:latin typeface="Calibri"/>
                      </a:endParaRPr>
                    </a:p>
                  </a:txBody>
                  <a:tcPr>
                    <a:lnL w="9525" cap="flat" cmpd="sng" algn="ctr">
                      <a:solidFill>
                        <a:srgbClr val="E0E0E0"/>
                      </a:solidFill>
                      <a:prstDash val="solid"/>
                      <a:round/>
                      <a:headEnd type="none" w="med" len="med"/>
                      <a:tailEnd type="none" w="med" len="med"/>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3855211798"/>
                  </a:ext>
                </a:extLst>
              </a:tr>
              <a:tr h="403036">
                <a:tc vMerge="1">
                  <a:txBody>
                    <a:bodyPr/>
                    <a:lstStyle/>
                    <a:p>
                      <a:endParaRPr lang="en-US"/>
                    </a:p>
                  </a:txBody>
                  <a:tcPr/>
                </a:tc>
                <a:tc>
                  <a:txBody>
                    <a:bodyPr/>
                    <a:lstStyle/>
                    <a:p>
                      <a:pPr rtl="0" fontAlgn="base"/>
                      <a:r>
                        <a:rPr lang="en-US" sz="1400" b="1" dirty="0">
                          <a:solidFill>
                            <a:srgbClr val="264A60"/>
                          </a:solidFill>
                          <a:effectLst/>
                          <a:highlight>
                            <a:srgbClr val="E0E0E0"/>
                          </a:highlight>
                          <a:latin typeface="Calibri"/>
                        </a:rPr>
                        <a:t>Help-Seeking Behavior</a:t>
                      </a:r>
                      <a:endParaRPr lang="en-US" sz="1400" b="1" dirty="0">
                        <a:effectLst/>
                        <a:highlight>
                          <a:srgbClr val="E0E0E0"/>
                        </a:highlight>
                        <a:latin typeface="Calibri"/>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algn="r" rtl="0" fontAlgn="base"/>
                      <a:r>
                        <a:rPr lang="en-US" sz="1400" dirty="0">
                          <a:solidFill>
                            <a:srgbClr val="010205"/>
                          </a:solidFill>
                          <a:effectLst/>
                          <a:latin typeface="Calibri"/>
                        </a:rPr>
                        <a:t>0.036</a:t>
                      </a:r>
                      <a:endParaRPr lang="en-US" sz="1400" dirty="0">
                        <a:effectLst/>
                        <a:latin typeface="Calibri"/>
                      </a:endParaRPr>
                    </a:p>
                  </a:txBody>
                  <a:tcPr>
                    <a:lnL>
                      <a:noFill/>
                    </a:lnL>
                    <a:lnR w="9525" cap="flat" cmpd="sng" algn="ctr">
                      <a:solidFill>
                        <a:srgbClr val="E0E0E0"/>
                      </a:solidFill>
                      <a:prstDash val="solid"/>
                      <a:round/>
                      <a:headEnd type="none" w="med" len="med"/>
                      <a:tailEnd type="none" w="med" len="med"/>
                    </a:lnR>
                    <a:lnT w="9525" cap="flat" cmpd="sng" algn="ctr">
                      <a:solidFill>
                        <a:srgbClr val="AEAEAE"/>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400" dirty="0">
                          <a:solidFill>
                            <a:srgbClr val="010205"/>
                          </a:solidFill>
                          <a:effectLst/>
                          <a:highlight>
                            <a:srgbClr val="F9F9FB"/>
                          </a:highlight>
                          <a:latin typeface="Calibri"/>
                        </a:rPr>
                        <a:t>0.008</a:t>
                      </a:r>
                      <a:endParaRPr lang="en-US" sz="1400" dirty="0">
                        <a:effectLst/>
                        <a:highlight>
                          <a:srgbClr val="F9F9FB"/>
                        </a:highlight>
                        <a:latin typeface="Calibri"/>
                      </a:endParaRP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AEAEAE"/>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400" dirty="0">
                          <a:effectLst/>
                          <a:highlight>
                            <a:srgbClr val="F9F9FB"/>
                          </a:highlight>
                          <a:latin typeface="Calibri"/>
                        </a:rPr>
                        <a:t>4.614</a:t>
                      </a: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AEAEAE"/>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400" dirty="0">
                          <a:solidFill>
                            <a:srgbClr val="010205"/>
                          </a:solidFill>
                          <a:effectLst/>
                          <a:highlight>
                            <a:srgbClr val="FFFF00"/>
                          </a:highlight>
                          <a:latin typeface="Calibri"/>
                        </a:rPr>
                        <a:t>&lt;0.001</a:t>
                      </a:r>
                      <a:endParaRPr lang="en-US" sz="1400" dirty="0">
                        <a:effectLst/>
                        <a:highlight>
                          <a:srgbClr val="FFFF00"/>
                        </a:highlight>
                        <a:latin typeface="Calibri"/>
                      </a:endParaRPr>
                    </a:p>
                  </a:txBody>
                  <a:tcPr>
                    <a:lnL w="9525" cap="flat" cmpd="sng" algn="ctr">
                      <a:solidFill>
                        <a:srgbClr val="E0E0E0"/>
                      </a:solidFill>
                      <a:prstDash val="solid"/>
                      <a:round/>
                      <a:headEnd type="none" w="med" len="med"/>
                      <a:tailEnd type="none" w="med" len="med"/>
                    </a:lnL>
                    <a:lnR>
                      <a:noFill/>
                    </a:lnR>
                    <a:lnT w="9525" cap="flat" cmpd="sng" algn="ctr">
                      <a:solidFill>
                        <a:srgbClr val="AEAEAE"/>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extLst>
                  <a:ext uri="{0D108BD9-81ED-4DB2-BD59-A6C34878D82A}">
                    <a16:rowId xmlns:a16="http://schemas.microsoft.com/office/drawing/2014/main" val="3515571106"/>
                  </a:ext>
                </a:extLst>
              </a:tr>
              <a:tr h="403036">
                <a:tc>
                  <a:txBody>
                    <a:bodyPr/>
                    <a:lstStyle/>
                    <a:p>
                      <a:pPr rtl="0" fontAlgn="base"/>
                      <a:endParaRPr lang="en-US" sz="1400" dirty="0">
                        <a:effectLst/>
                        <a:highlight>
                          <a:srgbClr val="E0E0E0"/>
                        </a:highlight>
                        <a:latin typeface="Calibri"/>
                      </a:endParaRPr>
                    </a:p>
                  </a:txBody>
                  <a:tcPr>
                    <a:lnL>
                      <a:noFill/>
                    </a:lnL>
                    <a:lnR>
                      <a:noFill/>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rtl="0" fontAlgn="base"/>
                      <a:r>
                        <a:rPr lang="en-US" sz="1400" dirty="0">
                          <a:effectLst/>
                          <a:highlight>
                            <a:srgbClr val="E0E0E0"/>
                          </a:highlight>
                          <a:latin typeface="Calibri"/>
                        </a:rPr>
                        <a:t>Military Calling</a:t>
                      </a:r>
                    </a:p>
                  </a:txBody>
                  <a:tcPr>
                    <a:lnL>
                      <a:noFill/>
                    </a:lnL>
                    <a:lnR>
                      <a:noFill/>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algn="r" rtl="0" fontAlgn="base"/>
                      <a:r>
                        <a:rPr lang="en-US" sz="1400" dirty="0">
                          <a:effectLst/>
                          <a:latin typeface="Calibri"/>
                        </a:rPr>
                        <a:t> </a:t>
                      </a:r>
                    </a:p>
                  </a:txBody>
                  <a:tcPr>
                    <a:lnL>
                      <a:noFill/>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400" dirty="0">
                          <a:effectLst/>
                          <a:highlight>
                            <a:srgbClr val="F9F9FB"/>
                          </a:highlight>
                          <a:latin typeface="Calibri"/>
                        </a:rPr>
                        <a:t> </a:t>
                      </a: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400" dirty="0">
                          <a:effectLst/>
                          <a:highlight>
                            <a:srgbClr val="F9F9FB"/>
                          </a:highlight>
                          <a:latin typeface="Calibri"/>
                        </a:rPr>
                        <a:t> </a:t>
                      </a: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400" dirty="0">
                          <a:effectLst/>
                          <a:latin typeface="Calibri"/>
                        </a:rPr>
                        <a:t> </a:t>
                      </a:r>
                    </a:p>
                  </a:txBody>
                  <a:tcPr>
                    <a:lnL w="9525" cap="flat" cmpd="sng" algn="ctr">
                      <a:solidFill>
                        <a:srgbClr val="E0E0E0"/>
                      </a:solidFill>
                      <a:prstDash val="solid"/>
                      <a:round/>
                      <a:headEnd type="none" w="med" len="med"/>
                      <a:tailEnd type="none" w="med" len="med"/>
                    </a:lnL>
                    <a:lnR>
                      <a:noFill/>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extLst>
                  <a:ext uri="{0D108BD9-81ED-4DB2-BD59-A6C34878D82A}">
                    <a16:rowId xmlns:a16="http://schemas.microsoft.com/office/drawing/2014/main" val="3794735217"/>
                  </a:ext>
                </a:extLst>
              </a:tr>
              <a:tr h="403036">
                <a:tc>
                  <a:txBody>
                    <a:bodyPr/>
                    <a:lstStyle/>
                    <a:p>
                      <a:pPr rtl="0" fontAlgn="base"/>
                      <a:endParaRPr lang="en-US" sz="1400" b="1">
                        <a:effectLst/>
                        <a:highlight>
                          <a:srgbClr val="E0E0E0"/>
                        </a:highlight>
                        <a:latin typeface="Calibri"/>
                      </a:endParaRPr>
                    </a:p>
                  </a:txBody>
                  <a:tcPr>
                    <a:lnL>
                      <a:noFill/>
                    </a:lnL>
                    <a:lnR>
                      <a:noFill/>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rtl="0" fontAlgn="base"/>
                      <a:r>
                        <a:rPr lang="en-US" sz="1400" b="1" dirty="0">
                          <a:effectLst/>
                          <a:highlight>
                            <a:srgbClr val="E0E0E0"/>
                          </a:highlight>
                          <a:latin typeface="Calibri"/>
                        </a:rPr>
                        <a:t>Quality of Life Score</a:t>
                      </a:r>
                    </a:p>
                  </a:txBody>
                  <a:tcPr>
                    <a:lnL>
                      <a:noFill/>
                    </a:lnL>
                    <a:lnR>
                      <a:noFill/>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algn="r" rtl="0" fontAlgn="base"/>
                      <a:r>
                        <a:rPr lang="en-US" sz="1400" dirty="0">
                          <a:effectLst/>
                          <a:latin typeface="Calibri"/>
                        </a:rPr>
                        <a:t>-0.014</a:t>
                      </a:r>
                    </a:p>
                  </a:txBody>
                  <a:tcPr>
                    <a:lnL>
                      <a:noFill/>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400" dirty="0">
                          <a:effectLst/>
                          <a:highlight>
                            <a:srgbClr val="F9F9FB"/>
                          </a:highlight>
                          <a:latin typeface="Calibri"/>
                        </a:rPr>
                        <a:t>0.003</a:t>
                      </a: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400" dirty="0">
                          <a:effectLst/>
                          <a:highlight>
                            <a:srgbClr val="F9F9FB"/>
                          </a:highlight>
                          <a:latin typeface="Calibri"/>
                        </a:rPr>
                        <a:t>-4.894</a:t>
                      </a: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400" dirty="0">
                          <a:effectLst/>
                          <a:highlight>
                            <a:srgbClr val="FFFF00"/>
                          </a:highlight>
                          <a:latin typeface="Calibri"/>
                        </a:rPr>
                        <a:t>&lt;0.001</a:t>
                      </a:r>
                    </a:p>
                  </a:txBody>
                  <a:tcPr>
                    <a:lnL w="9525" cap="flat" cmpd="sng" algn="ctr">
                      <a:solidFill>
                        <a:srgbClr val="E0E0E0"/>
                      </a:solidFill>
                      <a:prstDash val="solid"/>
                      <a:round/>
                      <a:headEnd type="none" w="med" len="med"/>
                      <a:tailEnd type="none" w="med" len="med"/>
                    </a:lnL>
                    <a:lnR>
                      <a:noFill/>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extLst>
                  <a:ext uri="{0D108BD9-81ED-4DB2-BD59-A6C34878D82A}">
                    <a16:rowId xmlns:a16="http://schemas.microsoft.com/office/drawing/2014/main" val="864559440"/>
                  </a:ext>
                </a:extLst>
              </a:tr>
              <a:tr h="403036">
                <a:tc>
                  <a:txBody>
                    <a:bodyPr/>
                    <a:lstStyle/>
                    <a:p>
                      <a:pPr rtl="0" fontAlgn="base"/>
                      <a:endParaRPr lang="en-US" sz="1400" dirty="0">
                        <a:effectLst/>
                        <a:highlight>
                          <a:srgbClr val="E0E0E0"/>
                        </a:highlight>
                        <a:latin typeface="Calibri"/>
                      </a:endParaRPr>
                    </a:p>
                  </a:txBody>
                  <a:tcPr>
                    <a:lnL>
                      <a:noFill/>
                    </a:lnL>
                    <a:lnR>
                      <a:noFill/>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rtl="0" fontAlgn="base"/>
                      <a:r>
                        <a:rPr lang="en-US" sz="1400" dirty="0">
                          <a:effectLst/>
                          <a:highlight>
                            <a:srgbClr val="E0E0E0"/>
                          </a:highlight>
                          <a:latin typeface="Calibri"/>
                        </a:rPr>
                        <a:t>Public Service Motivation</a:t>
                      </a:r>
                    </a:p>
                    <a:p>
                      <a:pPr rtl="0" fontAlgn="base"/>
                      <a:endParaRPr lang="en-US" sz="1400" dirty="0">
                        <a:effectLst/>
                        <a:highlight>
                          <a:srgbClr val="E0E0E0"/>
                        </a:highlight>
                        <a:latin typeface="Calibri"/>
                      </a:endParaRPr>
                    </a:p>
                  </a:txBody>
                  <a:tcPr>
                    <a:lnL>
                      <a:noFill/>
                    </a:lnL>
                    <a:lnR>
                      <a:noFill/>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algn="r" rtl="0" fontAlgn="base"/>
                      <a:r>
                        <a:rPr lang="en-US" sz="1400" dirty="0">
                          <a:effectLst/>
                          <a:latin typeface="Calibri"/>
                        </a:rPr>
                        <a:t> </a:t>
                      </a:r>
                    </a:p>
                  </a:txBody>
                  <a:tcPr>
                    <a:lnL>
                      <a:noFill/>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400" dirty="0">
                          <a:effectLst/>
                          <a:highlight>
                            <a:srgbClr val="F9F9FB"/>
                          </a:highlight>
                          <a:latin typeface="Calibri"/>
                        </a:rPr>
                        <a:t> </a:t>
                      </a: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400" dirty="0">
                          <a:effectLst/>
                          <a:highlight>
                            <a:srgbClr val="F9F9FB"/>
                          </a:highlight>
                          <a:latin typeface="Calibri"/>
                        </a:rPr>
                        <a:t> </a:t>
                      </a: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400" dirty="0">
                          <a:effectLst/>
                          <a:highlight>
                            <a:srgbClr val="F9F9FB"/>
                          </a:highlight>
                          <a:latin typeface="Calibri"/>
                        </a:rPr>
                        <a:t> </a:t>
                      </a:r>
                    </a:p>
                  </a:txBody>
                  <a:tcPr>
                    <a:lnL w="9525" cap="flat" cmpd="sng" algn="ctr">
                      <a:solidFill>
                        <a:srgbClr val="E0E0E0"/>
                      </a:solidFill>
                      <a:prstDash val="solid"/>
                      <a:round/>
                      <a:headEnd type="none" w="med" len="med"/>
                      <a:tailEnd type="none" w="med" len="med"/>
                    </a:lnL>
                    <a:lnR>
                      <a:noFill/>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extLst>
                  <a:ext uri="{0D108BD9-81ED-4DB2-BD59-A6C34878D82A}">
                    <a16:rowId xmlns:a16="http://schemas.microsoft.com/office/drawing/2014/main" val="112565729"/>
                  </a:ext>
                </a:extLst>
              </a:tr>
              <a:tr h="403036">
                <a:tc>
                  <a:txBody>
                    <a:bodyPr/>
                    <a:lstStyle/>
                    <a:p>
                      <a:pPr rtl="0" fontAlgn="base"/>
                      <a:endParaRPr lang="en-US" sz="1400" dirty="0">
                        <a:effectLst/>
                        <a:highlight>
                          <a:srgbClr val="E0E0E0"/>
                        </a:highlight>
                        <a:latin typeface="Calibri"/>
                      </a:endParaRPr>
                    </a:p>
                  </a:txBody>
                  <a:tcPr>
                    <a:lnL>
                      <a:noFill/>
                    </a:lnL>
                    <a:lnR>
                      <a:noFill/>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rtl="0" fontAlgn="base"/>
                      <a:r>
                        <a:rPr lang="en-US" sz="1400" b="1" dirty="0">
                          <a:effectLst/>
                          <a:highlight>
                            <a:srgbClr val="E0E0E0"/>
                          </a:highlight>
                          <a:latin typeface="Calibri"/>
                        </a:rPr>
                        <a:t>Overall Wellness</a:t>
                      </a:r>
                    </a:p>
                  </a:txBody>
                  <a:tcPr>
                    <a:lnL>
                      <a:noFill/>
                    </a:lnL>
                    <a:lnR>
                      <a:noFill/>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algn="r" rtl="0" fontAlgn="base"/>
                      <a:r>
                        <a:rPr lang="en-US" sz="1400" dirty="0">
                          <a:effectLst/>
                          <a:latin typeface="Calibri"/>
                        </a:rPr>
                        <a:t>-0.015</a:t>
                      </a:r>
                    </a:p>
                  </a:txBody>
                  <a:tcPr>
                    <a:lnL>
                      <a:noFill/>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400" dirty="0">
                          <a:effectLst/>
                          <a:highlight>
                            <a:srgbClr val="F9F9FB"/>
                          </a:highlight>
                          <a:latin typeface="Calibri"/>
                        </a:rPr>
                        <a:t>0.003</a:t>
                      </a: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400" dirty="0">
                          <a:effectLst/>
                          <a:highlight>
                            <a:srgbClr val="F9F9FB"/>
                          </a:highlight>
                          <a:latin typeface="Calibri"/>
                        </a:rPr>
                        <a:t>-5.782</a:t>
                      </a:r>
                    </a:p>
                  </a:txBody>
                  <a:tcP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tc>
                  <a:txBody>
                    <a:bodyPr/>
                    <a:lstStyle/>
                    <a:p>
                      <a:pPr algn="r" rtl="0" fontAlgn="base"/>
                      <a:r>
                        <a:rPr lang="en-US" sz="1400" dirty="0">
                          <a:effectLst/>
                          <a:highlight>
                            <a:srgbClr val="FFFF00"/>
                          </a:highlight>
                          <a:latin typeface="Calibri"/>
                        </a:rPr>
                        <a:t>&lt;0.001</a:t>
                      </a:r>
                    </a:p>
                  </a:txBody>
                  <a:tcPr>
                    <a:lnL w="9525" cap="flat" cmpd="sng" algn="ctr">
                      <a:solidFill>
                        <a:srgbClr val="E0E0E0"/>
                      </a:solidFill>
                      <a:prstDash val="solid"/>
                      <a:round/>
                      <a:headEnd type="none" w="med" len="med"/>
                      <a:tailEnd type="none" w="med" len="med"/>
                    </a:lnL>
                    <a:lnR>
                      <a:noFill/>
                    </a:lnR>
                    <a:lnT w="9525" cap="flat" cmpd="sng" algn="ctr">
                      <a:solidFill>
                        <a:srgbClr val="152935"/>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extLst>
                  <a:ext uri="{0D108BD9-81ED-4DB2-BD59-A6C34878D82A}">
                    <a16:rowId xmlns:a16="http://schemas.microsoft.com/office/drawing/2014/main" val="2148944051"/>
                  </a:ext>
                </a:extLst>
              </a:tr>
              <a:tr h="268690">
                <a:tc gridSpan="6">
                  <a:txBody>
                    <a:bodyPr/>
                    <a:lstStyle/>
                    <a:p>
                      <a:pPr rtl="0" fontAlgn="base"/>
                      <a:r>
                        <a:rPr lang="en-US" sz="1400" dirty="0">
                          <a:solidFill>
                            <a:srgbClr val="010205"/>
                          </a:solidFill>
                          <a:effectLst/>
                          <a:highlight>
                            <a:srgbClr val="FFFFFF"/>
                          </a:highlight>
                          <a:latin typeface="Calibri"/>
                        </a:rPr>
                        <a:t>a. Dependent Variable: Alcohol and Drug Abuse</a:t>
                      </a:r>
                      <a:endParaRPr lang="en-US" sz="1400" dirty="0">
                        <a:effectLst/>
                        <a:highlight>
                          <a:srgbClr val="FFFFFF"/>
                        </a:highlight>
                        <a:latin typeface="Calibri"/>
                      </a:endParaRPr>
                    </a:p>
                  </a:txBody>
                  <a:tcPr>
                    <a:lnL>
                      <a:noFill/>
                    </a:lnL>
                    <a:lnR>
                      <a:noFill/>
                    </a:lnR>
                    <a:lnT w="9525" cap="flat" cmpd="sng" algn="ctr">
                      <a:solidFill>
                        <a:srgbClr val="152935"/>
                      </a:solidFill>
                      <a:prstDash val="solid"/>
                      <a:round/>
                      <a:headEnd type="none" w="med" len="med"/>
                      <a:tailEnd type="none" w="med" len="med"/>
                    </a:lnT>
                    <a:lnB>
                      <a:noFill/>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lnL>
                    <a:lnT w="9525" cap="flat" cmpd="sng" algn="ctr">
                      <a:solidFill>
                        <a:srgbClr val="152935"/>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3853403306"/>
                  </a:ext>
                </a:extLst>
              </a:tr>
            </a:tbl>
          </a:graphicData>
        </a:graphic>
      </p:graphicFrame>
    </p:spTree>
    <p:extLst>
      <p:ext uri="{BB962C8B-B14F-4D97-AF65-F5344CB8AC3E}">
        <p14:creationId xmlns:p14="http://schemas.microsoft.com/office/powerpoint/2010/main" val="30395284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3B5F9-9FEF-FDCB-1E97-B13D3F282B7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EF0AA6F-CD97-DFC2-810F-79947D4F4342}"/>
              </a:ext>
            </a:extLst>
          </p:cNvPr>
          <p:cNvSpPr txBox="1"/>
          <p:nvPr/>
        </p:nvSpPr>
        <p:spPr>
          <a:xfrm>
            <a:off x="0" y="-32219"/>
            <a:ext cx="12192000" cy="1200329"/>
          </a:xfrm>
          <a:prstGeom prst="rect">
            <a:avLst/>
          </a:prstGeom>
          <a:solidFill>
            <a:srgbClr val="FF8300"/>
          </a:solidFill>
        </p:spPr>
        <p:txBody>
          <a:bodyPr wrap="square" lIns="91440" tIns="45720" rIns="91440" bIns="45720" rtlCol="0" anchor="t">
            <a:spAutoFit/>
          </a:bodyPr>
          <a:lstStyle/>
          <a:p>
            <a:pPr algn="ctr"/>
            <a:r>
              <a:rPr lang="en-US" sz="2400" b="1" dirty="0">
                <a:ea typeface="+mn-lt"/>
                <a:cs typeface="+mn-lt"/>
              </a:rPr>
              <a:t>MULITPLE LINEAR REGRESSION </a:t>
            </a:r>
            <a:endParaRPr lang="en-US" sz="2400" dirty="0">
              <a:ea typeface="+mn-lt"/>
              <a:cs typeface="+mn-lt"/>
            </a:endParaRPr>
          </a:p>
          <a:p>
            <a:pPr algn="ctr"/>
            <a:r>
              <a:rPr lang="en-US" sz="2400" b="1" dirty="0">
                <a:ea typeface="+mn-lt"/>
                <a:cs typeface="+mn-lt"/>
              </a:rPr>
              <a:t>Regression Diagnostics for Model 2</a:t>
            </a:r>
          </a:p>
          <a:p>
            <a:pPr algn="ctr"/>
            <a:r>
              <a:rPr lang="en-US" sz="2400" b="1" dirty="0">
                <a:ea typeface="+mn-lt"/>
                <a:cs typeface="+mn-lt"/>
              </a:rPr>
              <a:t>Y versus Y –estimate Scatterplot?</a:t>
            </a:r>
          </a:p>
        </p:txBody>
      </p:sp>
      <p:graphicFrame>
        <p:nvGraphicFramePr>
          <p:cNvPr id="10" name="Table 9">
            <a:extLst>
              <a:ext uri="{FF2B5EF4-FFF2-40B4-BE49-F238E27FC236}">
                <a16:creationId xmlns:a16="http://schemas.microsoft.com/office/drawing/2014/main" id="{DCAA75A9-B052-AE79-B8DA-7748A3B08578}"/>
              </a:ext>
            </a:extLst>
          </p:cNvPr>
          <p:cNvGraphicFramePr>
            <a:graphicFrameLocks noGrp="1"/>
          </p:cNvGraphicFramePr>
          <p:nvPr/>
        </p:nvGraphicFramePr>
        <p:xfrm>
          <a:off x="641737" y="5612924"/>
          <a:ext cx="10911016" cy="1097280"/>
        </p:xfrm>
        <a:graphic>
          <a:graphicData uri="http://schemas.openxmlformats.org/drawingml/2006/table">
            <a:tbl>
              <a:tblPr>
                <a:tableStyleId>{5C22544A-7EE6-4342-B048-85BDC9FD1C3A}</a:tableStyleId>
              </a:tblPr>
              <a:tblGrid>
                <a:gridCol w="10911016">
                  <a:extLst>
                    <a:ext uri="{9D8B030D-6E8A-4147-A177-3AD203B41FA5}">
                      <a16:colId xmlns:a16="http://schemas.microsoft.com/office/drawing/2014/main" val="2534475310"/>
                    </a:ext>
                  </a:extLst>
                </a:gridCol>
              </a:tblGrid>
              <a:tr h="853246">
                <a:tc>
                  <a:txBody>
                    <a:bodyPr/>
                    <a:lstStyle/>
                    <a:p>
                      <a:pPr marL="0" marR="0" algn="ctr">
                        <a:spcBef>
                          <a:spcPts val="0"/>
                        </a:spcBef>
                        <a:spcAft>
                          <a:spcPts val="0"/>
                        </a:spcAft>
                      </a:pPr>
                      <a:r>
                        <a:rPr lang="en-US" sz="2400" b="1" dirty="0">
                          <a:effectLst/>
                        </a:rPr>
                        <a:t>Interpretation Statement</a:t>
                      </a:r>
                    </a:p>
                    <a:p>
                      <a:pPr marL="0" marR="0" lvl="0" algn="l">
                        <a:spcBef>
                          <a:spcPts val="0"/>
                        </a:spcBef>
                        <a:spcAft>
                          <a:spcPts val="0"/>
                        </a:spcAft>
                        <a:buNone/>
                      </a:pPr>
                      <a:r>
                        <a:rPr lang="en-US" sz="2400" b="0" i="0" u="none" strike="noStrike" noProof="0" dirty="0">
                          <a:solidFill>
                            <a:srgbClr val="000000"/>
                          </a:solidFill>
                          <a:effectLst/>
                          <a:latin typeface="Calibri"/>
                        </a:rPr>
                        <a:t>There is no strong positive linear pattern. Hence, this model is NOT a good predictor of Y.</a:t>
                      </a:r>
                    </a:p>
                  </a:txBody>
                  <a:tcPr marL="114300" marR="114300" marT="0" marB="0">
                    <a:solidFill>
                      <a:schemeClr val="bg1"/>
                    </a:solidFill>
                  </a:tcPr>
                </a:tc>
                <a:extLst>
                  <a:ext uri="{0D108BD9-81ED-4DB2-BD59-A6C34878D82A}">
                    <a16:rowId xmlns:a16="http://schemas.microsoft.com/office/drawing/2014/main" val="594791736"/>
                  </a:ext>
                </a:extLst>
              </a:tr>
            </a:tbl>
          </a:graphicData>
        </a:graphic>
      </p:graphicFrame>
      <p:pic>
        <p:nvPicPr>
          <p:cNvPr id="3" name="Picture 2">
            <a:extLst>
              <a:ext uri="{FF2B5EF4-FFF2-40B4-BE49-F238E27FC236}">
                <a16:creationId xmlns:a16="http://schemas.microsoft.com/office/drawing/2014/main" id="{AF22ED97-BDFA-91D4-607F-79A88FDBE431}"/>
              </a:ext>
            </a:extLst>
          </p:cNvPr>
          <p:cNvPicPr>
            <a:picLocks noChangeAspect="1"/>
          </p:cNvPicPr>
          <p:nvPr/>
        </p:nvPicPr>
        <p:blipFill>
          <a:blip r:embed="rId3"/>
          <a:srcRect/>
          <a:stretch/>
        </p:blipFill>
        <p:spPr>
          <a:xfrm>
            <a:off x="3464646" y="1374990"/>
            <a:ext cx="4155354" cy="4155354"/>
          </a:xfrm>
          <a:prstGeom prst="rect">
            <a:avLst/>
          </a:prstGeom>
        </p:spPr>
      </p:pic>
    </p:spTree>
    <p:extLst>
      <p:ext uri="{BB962C8B-B14F-4D97-AF65-F5344CB8AC3E}">
        <p14:creationId xmlns:p14="http://schemas.microsoft.com/office/powerpoint/2010/main" val="13712183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DC96E-1EE7-E714-68FE-796A5EE2764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D936CF7-575B-0203-2E78-A04AE6FC8716}"/>
              </a:ext>
            </a:extLst>
          </p:cNvPr>
          <p:cNvSpPr txBox="1"/>
          <p:nvPr/>
        </p:nvSpPr>
        <p:spPr>
          <a:xfrm>
            <a:off x="0" y="-32219"/>
            <a:ext cx="12192000" cy="1200329"/>
          </a:xfrm>
          <a:prstGeom prst="rect">
            <a:avLst/>
          </a:prstGeom>
          <a:solidFill>
            <a:srgbClr val="FF8300"/>
          </a:solidFill>
        </p:spPr>
        <p:txBody>
          <a:bodyPr wrap="square" lIns="91440" tIns="45720" rIns="91440" bIns="45720" rtlCol="0" anchor="t">
            <a:spAutoFit/>
          </a:bodyPr>
          <a:lstStyle/>
          <a:p>
            <a:pPr algn="ctr"/>
            <a:r>
              <a:rPr lang="en-US" sz="2400" b="1" dirty="0">
                <a:ea typeface="+mn-lt"/>
                <a:cs typeface="+mn-lt"/>
              </a:rPr>
              <a:t>MULITPLE LINEAR REGRESSION </a:t>
            </a:r>
            <a:endParaRPr lang="en-US" sz="2400" dirty="0">
              <a:ea typeface="+mn-lt"/>
              <a:cs typeface="+mn-lt"/>
            </a:endParaRPr>
          </a:p>
          <a:p>
            <a:pPr algn="ctr"/>
            <a:r>
              <a:rPr lang="en-US" sz="2400" b="1" dirty="0">
                <a:ea typeface="+mn-lt"/>
                <a:cs typeface="+mn-lt"/>
              </a:rPr>
              <a:t>Regression Diagnostics for Model 2</a:t>
            </a:r>
          </a:p>
          <a:p>
            <a:pPr algn="ctr"/>
            <a:r>
              <a:rPr lang="en-US" sz="2400" b="1" dirty="0">
                <a:ea typeface="+mn-lt"/>
                <a:cs typeface="+mn-lt"/>
              </a:rPr>
              <a:t>Standardized Error Terms Histogram</a:t>
            </a:r>
          </a:p>
        </p:txBody>
      </p:sp>
      <p:graphicFrame>
        <p:nvGraphicFramePr>
          <p:cNvPr id="10" name="Table 9">
            <a:extLst>
              <a:ext uri="{FF2B5EF4-FFF2-40B4-BE49-F238E27FC236}">
                <a16:creationId xmlns:a16="http://schemas.microsoft.com/office/drawing/2014/main" id="{870B16DF-F3A9-7225-0F32-F06A4C96AB6A}"/>
              </a:ext>
            </a:extLst>
          </p:cNvPr>
          <p:cNvGraphicFramePr>
            <a:graphicFrameLocks noGrp="1"/>
          </p:cNvGraphicFramePr>
          <p:nvPr/>
        </p:nvGraphicFramePr>
        <p:xfrm>
          <a:off x="417344" y="4836899"/>
          <a:ext cx="10911016" cy="1828800"/>
        </p:xfrm>
        <a:graphic>
          <a:graphicData uri="http://schemas.openxmlformats.org/drawingml/2006/table">
            <a:tbl>
              <a:tblPr>
                <a:tableStyleId>{5C22544A-7EE6-4342-B048-85BDC9FD1C3A}</a:tableStyleId>
              </a:tblPr>
              <a:tblGrid>
                <a:gridCol w="10911016">
                  <a:extLst>
                    <a:ext uri="{9D8B030D-6E8A-4147-A177-3AD203B41FA5}">
                      <a16:colId xmlns:a16="http://schemas.microsoft.com/office/drawing/2014/main" val="2534475310"/>
                    </a:ext>
                  </a:extLst>
                </a:gridCol>
              </a:tblGrid>
              <a:tr h="853246">
                <a:tc>
                  <a:txBody>
                    <a:bodyPr/>
                    <a:lstStyle/>
                    <a:p>
                      <a:pPr marL="0" marR="0" algn="ctr">
                        <a:spcBef>
                          <a:spcPts val="0"/>
                        </a:spcBef>
                        <a:spcAft>
                          <a:spcPts val="0"/>
                        </a:spcAft>
                      </a:pPr>
                      <a:r>
                        <a:rPr lang="en-US" sz="2400" b="1" dirty="0">
                          <a:effectLst/>
                        </a:rPr>
                        <a:t>Interpretation Statement</a:t>
                      </a:r>
                    </a:p>
                    <a:p>
                      <a:pPr marL="0" marR="0" lvl="0" algn="l">
                        <a:spcBef>
                          <a:spcPts val="0"/>
                        </a:spcBef>
                        <a:spcAft>
                          <a:spcPts val="0"/>
                        </a:spcAft>
                        <a:buNone/>
                      </a:pPr>
                      <a:r>
                        <a:rPr lang="en-US" sz="2400" b="0" i="0" u="none" strike="noStrike" noProof="0" dirty="0">
                          <a:solidFill>
                            <a:srgbClr val="000000"/>
                          </a:solidFill>
                          <a:effectLst/>
                          <a:latin typeface="Calibri"/>
                        </a:rPr>
                        <a:t>Error terms are small. The mean is close to 0, with most values are between -2 and 2. The histogram for the STDE is not bell-shaped and symmetric. Therefore, this model is NOT a good predictor of Y. </a:t>
                      </a:r>
                    </a:p>
                    <a:p>
                      <a:pPr marL="0" marR="0" algn="l">
                        <a:spcBef>
                          <a:spcPts val="0"/>
                        </a:spcBef>
                        <a:spcAft>
                          <a:spcPts val="0"/>
                        </a:spcAft>
                      </a:pPr>
                      <a:endParaRPr lang="en-US" sz="2400" dirty="0">
                        <a:effectLst/>
                      </a:endParaRPr>
                    </a:p>
                  </a:txBody>
                  <a:tcPr marL="114300" marR="114300" marT="0" marB="0">
                    <a:solidFill>
                      <a:schemeClr val="bg1"/>
                    </a:solidFill>
                  </a:tcPr>
                </a:tc>
                <a:extLst>
                  <a:ext uri="{0D108BD9-81ED-4DB2-BD59-A6C34878D82A}">
                    <a16:rowId xmlns:a16="http://schemas.microsoft.com/office/drawing/2014/main" val="594791736"/>
                  </a:ext>
                </a:extLst>
              </a:tr>
            </a:tbl>
          </a:graphicData>
        </a:graphic>
      </p:graphicFrame>
      <p:pic>
        <p:nvPicPr>
          <p:cNvPr id="3" name="Picture 2">
            <a:extLst>
              <a:ext uri="{FF2B5EF4-FFF2-40B4-BE49-F238E27FC236}">
                <a16:creationId xmlns:a16="http://schemas.microsoft.com/office/drawing/2014/main" id="{22A157C8-EB3D-5858-4201-1E5EEC2FB311}"/>
              </a:ext>
            </a:extLst>
          </p:cNvPr>
          <p:cNvPicPr>
            <a:picLocks noChangeAspect="1"/>
          </p:cNvPicPr>
          <p:nvPr/>
        </p:nvPicPr>
        <p:blipFill>
          <a:blip r:embed="rId3"/>
          <a:srcRect/>
          <a:stretch/>
        </p:blipFill>
        <p:spPr>
          <a:xfrm>
            <a:off x="1964750" y="1357020"/>
            <a:ext cx="3400659" cy="3400659"/>
          </a:xfrm>
          <a:prstGeom prst="rect">
            <a:avLst/>
          </a:prstGeom>
        </p:spPr>
      </p:pic>
    </p:spTree>
    <p:extLst>
      <p:ext uri="{BB962C8B-B14F-4D97-AF65-F5344CB8AC3E}">
        <p14:creationId xmlns:p14="http://schemas.microsoft.com/office/powerpoint/2010/main" val="30453730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3D08E-38CE-931B-C803-8DB0D769C28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C7017E7-7267-F2E5-68C3-FDEFDADF4636}"/>
              </a:ext>
            </a:extLst>
          </p:cNvPr>
          <p:cNvSpPr txBox="1"/>
          <p:nvPr/>
        </p:nvSpPr>
        <p:spPr>
          <a:xfrm>
            <a:off x="825405" y="2449172"/>
            <a:ext cx="11313695" cy="800219"/>
          </a:xfrm>
          <a:prstGeom prst="rect">
            <a:avLst/>
          </a:prstGeom>
          <a:noFill/>
        </p:spPr>
        <p:txBody>
          <a:bodyPr wrap="square" rtlCol="0">
            <a:spAutoFit/>
          </a:bodyPr>
          <a:lstStyle/>
          <a:p>
            <a:pPr algn="ctr"/>
            <a:r>
              <a:rPr lang="en-US" sz="2400" b="1" dirty="0"/>
              <a:t>Negative Risk Factors </a:t>
            </a:r>
          </a:p>
          <a:p>
            <a:pPr algn="ctr"/>
            <a:r>
              <a:rPr lang="en-US" sz="2200" b="1" dirty="0"/>
              <a:t>(X</a:t>
            </a:r>
            <a:r>
              <a:rPr lang="en-US" sz="2200" b="1" baseline="-25000" dirty="0"/>
              <a:t>N1</a:t>
            </a:r>
            <a:r>
              <a:rPr lang="en-US" sz="2200" b="1" dirty="0"/>
              <a:t> through X</a:t>
            </a:r>
            <a:r>
              <a:rPr lang="en-US" sz="2200" b="1" baseline="-25000" dirty="0"/>
              <a:t>N7</a:t>
            </a:r>
            <a:r>
              <a:rPr lang="en-US" sz="2200" b="1" dirty="0"/>
              <a:t>)</a:t>
            </a:r>
            <a:r>
              <a:rPr lang="en-US" sz="2200" b="1" baseline="-25000" dirty="0"/>
              <a:t> </a:t>
            </a:r>
            <a:endParaRPr lang="en-US" sz="2200" b="1" dirty="0"/>
          </a:p>
        </p:txBody>
      </p:sp>
    </p:spTree>
    <p:extLst>
      <p:ext uri="{BB962C8B-B14F-4D97-AF65-F5344CB8AC3E}">
        <p14:creationId xmlns:p14="http://schemas.microsoft.com/office/powerpoint/2010/main" val="5057871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4B4D4-EA3E-67CA-9331-3E4A2F4D22B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FB96989-2D4D-4D9F-2FBC-856DDD548816}"/>
              </a:ext>
            </a:extLst>
          </p:cNvPr>
          <p:cNvSpPr txBox="1"/>
          <p:nvPr/>
        </p:nvSpPr>
        <p:spPr>
          <a:xfrm>
            <a:off x="0" y="15149"/>
            <a:ext cx="12192000" cy="830997"/>
          </a:xfrm>
          <a:prstGeom prst="rect">
            <a:avLst/>
          </a:prstGeom>
          <a:solidFill>
            <a:srgbClr val="FF8300"/>
          </a:solidFill>
        </p:spPr>
        <p:txBody>
          <a:bodyPr wrap="square" lIns="91440" tIns="45720" rIns="91440" bIns="45720" rtlCol="0" anchor="t">
            <a:spAutoFit/>
          </a:bodyPr>
          <a:lstStyle/>
          <a:p>
            <a:pPr algn="ctr"/>
            <a:r>
              <a:rPr lang="en-US" sz="2400" b="1" dirty="0"/>
              <a:t>MULTIPLE LINEAR REGRESSION </a:t>
            </a:r>
            <a:endParaRPr lang="en-US" sz="2400" dirty="0">
              <a:ea typeface="Calibri" panose="020F0502020204030204"/>
              <a:cs typeface="Calibri" panose="020F0502020204030204"/>
            </a:endParaRPr>
          </a:p>
          <a:p>
            <a:pPr algn="ctr"/>
            <a:r>
              <a:rPr lang="en-US" sz="2400" b="1" dirty="0"/>
              <a:t>Univariate Statistics for </a:t>
            </a:r>
            <a:r>
              <a:rPr lang="en-US" sz="2400" b="1" dirty="0">
                <a:ea typeface="+mn-lt"/>
                <a:cs typeface="+mn-lt"/>
              </a:rPr>
              <a:t>Combat Exposure (X</a:t>
            </a:r>
            <a:r>
              <a:rPr lang="en-US" sz="2400" b="1" baseline="-25000" dirty="0">
                <a:ea typeface="+mn-lt"/>
                <a:cs typeface="+mn-lt"/>
              </a:rPr>
              <a:t>N1</a:t>
            </a:r>
            <a:r>
              <a:rPr lang="en-US" sz="2400" b="1" dirty="0">
                <a:ea typeface="+mn-lt"/>
                <a:cs typeface="+mn-lt"/>
              </a:rPr>
              <a:t>)</a:t>
            </a:r>
            <a:endParaRPr lang="en-US" sz="2400" dirty="0">
              <a:ea typeface="+mn-lt"/>
              <a:cs typeface="+mn-lt"/>
            </a:endParaRPr>
          </a:p>
        </p:txBody>
      </p:sp>
      <p:sp>
        <p:nvSpPr>
          <p:cNvPr id="9" name="TextBox 8">
            <a:extLst>
              <a:ext uri="{FF2B5EF4-FFF2-40B4-BE49-F238E27FC236}">
                <a16:creationId xmlns:a16="http://schemas.microsoft.com/office/drawing/2014/main" id="{DC61CD43-0E84-FC89-0B86-B861416EC867}"/>
              </a:ext>
            </a:extLst>
          </p:cNvPr>
          <p:cNvSpPr txBox="1"/>
          <p:nvPr/>
        </p:nvSpPr>
        <p:spPr>
          <a:xfrm>
            <a:off x="72198" y="5411689"/>
            <a:ext cx="12047604" cy="830997"/>
          </a:xfrm>
          <a:prstGeom prst="rect">
            <a:avLst/>
          </a:prstGeom>
          <a:noFill/>
        </p:spPr>
        <p:txBody>
          <a:bodyPr wrap="square" lIns="91440" tIns="45720" rIns="91440" bIns="45720" anchor="t">
            <a:spAutoFit/>
          </a:bodyPr>
          <a:lstStyle/>
          <a:p>
            <a:pPr algn="ctr"/>
            <a:r>
              <a:rPr lang="en-US" sz="2400" b="1" dirty="0">
                <a:solidFill>
                  <a:srgbClr val="000000"/>
                </a:solidFill>
                <a:ea typeface="Times New Roman" panose="02020603050405020304" pitchFamily="18" charset="0"/>
              </a:rPr>
              <a:t>Interpretation Statement</a:t>
            </a:r>
            <a:endParaRPr lang="en-US" sz="2400" dirty="0">
              <a:solidFill>
                <a:srgbClr val="000000"/>
              </a:solidFill>
              <a:effectLst/>
              <a:ea typeface="Times New Roman" panose="02020603050405020304" pitchFamily="18" charset="0"/>
            </a:endParaRPr>
          </a:p>
          <a:p>
            <a:r>
              <a:rPr lang="en-US" sz="2400" dirty="0">
                <a:solidFill>
                  <a:srgbClr val="000000"/>
                </a:solidFill>
                <a:effectLst/>
                <a:latin typeface="Calibri"/>
                <a:ea typeface="MS PGothic"/>
                <a:cs typeface="Times New Roman"/>
              </a:rPr>
              <a:t>Among the 1,495 </a:t>
            </a:r>
            <a:r>
              <a:rPr lang="en-US" sz="2400" dirty="0">
                <a:solidFill>
                  <a:srgbClr val="000000"/>
                </a:solidFill>
                <a:latin typeface="Calibri"/>
                <a:ea typeface="MS PGothic"/>
                <a:cs typeface="Times New Roman"/>
              </a:rPr>
              <a:t>v</a:t>
            </a:r>
            <a:r>
              <a:rPr lang="en-US" sz="2400" dirty="0">
                <a:solidFill>
                  <a:srgbClr val="000000"/>
                </a:solidFill>
                <a:effectLst/>
                <a:latin typeface="Calibri"/>
                <a:ea typeface="MS PGothic"/>
                <a:cs typeface="Times New Roman"/>
              </a:rPr>
              <a:t>eterans, </a:t>
            </a:r>
            <a:r>
              <a:rPr lang="en-US" sz="2400" dirty="0">
                <a:solidFill>
                  <a:srgbClr val="000000"/>
                </a:solidFill>
                <a:latin typeface="Calibri"/>
                <a:ea typeface="MS PGothic"/>
                <a:cs typeface="Times New Roman"/>
              </a:rPr>
              <a:t>the 5-point summary for Combat Exposure is (7, 7, 8, 15, 35)</a:t>
            </a:r>
            <a:endParaRPr lang="en-US" sz="2400" dirty="0">
              <a:ea typeface="Calibri"/>
              <a:cs typeface="Calibri"/>
            </a:endParaRPr>
          </a:p>
        </p:txBody>
      </p:sp>
      <p:sp>
        <p:nvSpPr>
          <p:cNvPr id="3" name="TextBox 2">
            <a:extLst>
              <a:ext uri="{FF2B5EF4-FFF2-40B4-BE49-F238E27FC236}">
                <a16:creationId xmlns:a16="http://schemas.microsoft.com/office/drawing/2014/main" id="{C341253D-67D0-CC2A-3238-0F011C5901BF}"/>
              </a:ext>
            </a:extLst>
          </p:cNvPr>
          <p:cNvSpPr txBox="1"/>
          <p:nvPr/>
        </p:nvSpPr>
        <p:spPr>
          <a:xfrm>
            <a:off x="179019" y="1075087"/>
            <a:ext cx="3636060" cy="461665"/>
          </a:xfrm>
          <a:prstGeom prst="rect">
            <a:avLst/>
          </a:prstGeom>
          <a:noFill/>
        </p:spPr>
        <p:txBody>
          <a:bodyPr wrap="none" rtlCol="0">
            <a:spAutoFit/>
          </a:bodyPr>
          <a:lstStyle/>
          <a:p>
            <a:r>
              <a:rPr lang="en-US" sz="2400" b="1"/>
              <a:t>Descriptive Statistics Table</a:t>
            </a:r>
            <a:r>
              <a:rPr lang="en-US" sz="2400"/>
              <a:t> </a:t>
            </a:r>
          </a:p>
        </p:txBody>
      </p:sp>
      <p:sp>
        <p:nvSpPr>
          <p:cNvPr id="5" name="TextBox 4">
            <a:extLst>
              <a:ext uri="{FF2B5EF4-FFF2-40B4-BE49-F238E27FC236}">
                <a16:creationId xmlns:a16="http://schemas.microsoft.com/office/drawing/2014/main" id="{248E70CB-6529-9297-1A65-B407E9B2493B}"/>
              </a:ext>
            </a:extLst>
          </p:cNvPr>
          <p:cNvSpPr txBox="1"/>
          <p:nvPr/>
        </p:nvSpPr>
        <p:spPr>
          <a:xfrm>
            <a:off x="4308305" y="1013230"/>
            <a:ext cx="3167727" cy="461665"/>
          </a:xfrm>
          <a:prstGeom prst="rect">
            <a:avLst/>
          </a:prstGeom>
          <a:noFill/>
        </p:spPr>
        <p:txBody>
          <a:bodyPr wrap="none" lIns="91440" tIns="45720" rIns="91440" bIns="45720" rtlCol="0" anchor="t">
            <a:spAutoFit/>
          </a:bodyPr>
          <a:lstStyle/>
          <a:p>
            <a:r>
              <a:rPr lang="en-US" sz="2400" b="1" dirty="0"/>
              <a:t>Histogram and Box Plot</a:t>
            </a:r>
            <a:endParaRPr lang="en-US" sz="2400" dirty="0"/>
          </a:p>
        </p:txBody>
      </p:sp>
      <p:pic>
        <p:nvPicPr>
          <p:cNvPr id="16" name="Picture 15">
            <a:extLst>
              <a:ext uri="{FF2B5EF4-FFF2-40B4-BE49-F238E27FC236}">
                <a16:creationId xmlns:a16="http://schemas.microsoft.com/office/drawing/2014/main" id="{B88DD1B2-6613-74CC-EE63-D547531745E3}"/>
              </a:ext>
            </a:extLst>
          </p:cNvPr>
          <p:cNvPicPr>
            <a:picLocks noChangeAspect="1"/>
          </p:cNvPicPr>
          <p:nvPr/>
        </p:nvPicPr>
        <p:blipFill>
          <a:blip r:embed="rId3"/>
          <a:srcRect/>
          <a:stretch/>
        </p:blipFill>
        <p:spPr>
          <a:xfrm>
            <a:off x="4138863" y="1471863"/>
            <a:ext cx="3914274" cy="3914274"/>
          </a:xfrm>
          <a:prstGeom prst="rect">
            <a:avLst/>
          </a:prstGeom>
        </p:spPr>
      </p:pic>
      <p:graphicFrame>
        <p:nvGraphicFramePr>
          <p:cNvPr id="4" name="Table 3">
            <a:extLst>
              <a:ext uri="{FF2B5EF4-FFF2-40B4-BE49-F238E27FC236}">
                <a16:creationId xmlns:a16="http://schemas.microsoft.com/office/drawing/2014/main" id="{3B6D1A55-5B1B-37F9-3019-D639DBE31790}"/>
              </a:ext>
            </a:extLst>
          </p:cNvPr>
          <p:cNvGraphicFramePr>
            <a:graphicFrameLocks noGrp="1"/>
          </p:cNvGraphicFramePr>
          <p:nvPr>
            <p:extLst>
              <p:ext uri="{D42A27DB-BD31-4B8C-83A1-F6EECF244321}">
                <p14:modId xmlns:p14="http://schemas.microsoft.com/office/powerpoint/2010/main" val="302408872"/>
              </p:ext>
            </p:extLst>
          </p:nvPr>
        </p:nvGraphicFramePr>
        <p:xfrm>
          <a:off x="850822" y="1538024"/>
          <a:ext cx="2195131" cy="2997079"/>
        </p:xfrm>
        <a:graphic>
          <a:graphicData uri="http://schemas.openxmlformats.org/drawingml/2006/table">
            <a:tbl>
              <a:tblPr bandRow="1">
                <a:tableStyleId>{5C22544A-7EE6-4342-B048-85BDC9FD1C3A}</a:tableStyleId>
              </a:tblPr>
              <a:tblGrid>
                <a:gridCol w="774752">
                  <a:extLst>
                    <a:ext uri="{9D8B030D-6E8A-4147-A177-3AD203B41FA5}">
                      <a16:colId xmlns:a16="http://schemas.microsoft.com/office/drawing/2014/main" val="3797100967"/>
                    </a:ext>
                  </a:extLst>
                </a:gridCol>
                <a:gridCol w="731710">
                  <a:extLst>
                    <a:ext uri="{9D8B030D-6E8A-4147-A177-3AD203B41FA5}">
                      <a16:colId xmlns:a16="http://schemas.microsoft.com/office/drawing/2014/main" val="2444882234"/>
                    </a:ext>
                  </a:extLst>
                </a:gridCol>
                <a:gridCol w="688669">
                  <a:extLst>
                    <a:ext uri="{9D8B030D-6E8A-4147-A177-3AD203B41FA5}">
                      <a16:colId xmlns:a16="http://schemas.microsoft.com/office/drawing/2014/main" val="1168130813"/>
                    </a:ext>
                  </a:extLst>
                </a:gridCol>
              </a:tblGrid>
              <a:tr h="314839">
                <a:tc gridSpan="3">
                  <a:txBody>
                    <a:bodyPr/>
                    <a:lstStyle/>
                    <a:p>
                      <a:pPr algn="ctr" rtl="0" fontAlgn="base"/>
                      <a:r>
                        <a:rPr lang="en-US" sz="1000" b="1" dirty="0">
                          <a:solidFill>
                            <a:srgbClr val="010205"/>
                          </a:solidFill>
                          <a:effectLst/>
                          <a:highlight>
                            <a:srgbClr val="FFFFFF"/>
                          </a:highlight>
                          <a:latin typeface="Times New Roman"/>
                        </a:rPr>
                        <a:t>Statistics</a:t>
                      </a:r>
                      <a:r>
                        <a:rPr lang="en-US" sz="1000" dirty="0">
                          <a:solidFill>
                            <a:srgbClr val="010205"/>
                          </a:solidFill>
                          <a:effectLst/>
                          <a:highlight>
                            <a:srgbClr val="FFFFFF"/>
                          </a:highlight>
                          <a:latin typeface="Times New Roman"/>
                        </a:rPr>
                        <a:t> </a:t>
                      </a:r>
                      <a:endParaRPr lang="en-US" dirty="0">
                        <a:effectLst/>
                        <a:highlight>
                          <a:srgbClr val="FFFFFF"/>
                        </a:highlight>
                        <a:latin typeface="Times New Roman"/>
                      </a:endParaRPr>
                    </a:p>
                  </a:txBody>
                  <a:tcPr anchor="ctr">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25553075"/>
                  </a:ext>
                </a:extLst>
              </a:tr>
              <a:tr h="132348">
                <a:tc gridSpan="3">
                  <a:txBody>
                    <a:bodyPr/>
                    <a:lstStyle/>
                    <a:p>
                      <a:pPr rtl="0" fontAlgn="base"/>
                      <a:r>
                        <a:rPr lang="en-US" sz="1000" dirty="0">
                          <a:solidFill>
                            <a:srgbClr val="010205"/>
                          </a:solidFill>
                          <a:effectLst/>
                          <a:latin typeface="Times New Roman"/>
                        </a:rPr>
                        <a:t>Combat Exposure</a:t>
                      </a:r>
                      <a:endParaRPr lang="en-US" dirty="0">
                        <a:effectLst/>
                        <a:latin typeface="Times New Roman"/>
                      </a:endParaRPr>
                    </a:p>
                  </a:txBody>
                  <a:tcPr anchor="b">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14496681"/>
                  </a:ext>
                </a:extLst>
              </a:tr>
              <a:tr h="227608">
                <a:tc rowSpan="2">
                  <a:txBody>
                    <a:bodyPr/>
                    <a:lstStyle/>
                    <a:p>
                      <a:pPr rtl="0" fontAlgn="base"/>
                      <a:r>
                        <a:rPr lang="en-US" sz="1000" dirty="0">
                          <a:solidFill>
                            <a:srgbClr val="264A60"/>
                          </a:solidFill>
                          <a:effectLst/>
                          <a:highlight>
                            <a:srgbClr val="E0E0E0"/>
                          </a:highlight>
                          <a:latin typeface="Times New Roman"/>
                        </a:rPr>
                        <a:t>N </a:t>
                      </a:r>
                      <a:endParaRPr lang="en-US" dirty="0">
                        <a:effectLst/>
                        <a:highlight>
                          <a:srgbClr val="E0E0E0"/>
                        </a:highlight>
                        <a:latin typeface="Times New Roman"/>
                      </a:endParaRPr>
                    </a:p>
                  </a:txBody>
                  <a:tcPr>
                    <a:lnL>
                      <a:noFill/>
                    </a:lnL>
                    <a:lnR>
                      <a:noFill/>
                    </a:lnR>
                    <a:lnT>
                      <a:noFill/>
                    </a:lnT>
                    <a:lnB w="9525" cap="flat" cmpd="sng" algn="ctr">
                      <a:solidFill>
                        <a:srgbClr val="AEAEAE"/>
                      </a:solidFill>
                      <a:prstDash val="solid"/>
                      <a:round/>
                      <a:headEnd type="none" w="med" len="med"/>
                      <a:tailEnd type="none" w="med" len="med"/>
                    </a:lnB>
                    <a:solidFill>
                      <a:srgbClr val="E0E0E0"/>
                    </a:solidFill>
                  </a:tcPr>
                </a:tc>
                <a:tc>
                  <a:txBody>
                    <a:bodyPr/>
                    <a:lstStyle/>
                    <a:p>
                      <a:pPr rtl="0" fontAlgn="base"/>
                      <a:r>
                        <a:rPr lang="en-US" sz="1000">
                          <a:solidFill>
                            <a:srgbClr val="264A60"/>
                          </a:solidFill>
                          <a:effectLst/>
                          <a:highlight>
                            <a:srgbClr val="E0E0E0"/>
                          </a:highlight>
                          <a:latin typeface="Times New Roman"/>
                        </a:rPr>
                        <a:t>Valid </a:t>
                      </a:r>
                      <a:endParaRPr lang="en-US">
                        <a:effectLst/>
                        <a:highlight>
                          <a:srgbClr val="E0E0E0"/>
                        </a:highlight>
                        <a:latin typeface="Times New Roman"/>
                      </a:endParaRPr>
                    </a:p>
                  </a:txBody>
                  <a:tcPr>
                    <a:lnL>
                      <a:noFill/>
                    </a:lnL>
                    <a:lnR>
                      <a:noFill/>
                    </a:lnR>
                    <a:lnT>
                      <a:noFill/>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1,495 </a:t>
                      </a:r>
                      <a:endParaRPr lang="en-US" dirty="0">
                        <a:effectLst/>
                        <a:latin typeface="Times New Roman"/>
                      </a:endParaRPr>
                    </a:p>
                  </a:txBody>
                  <a:tcPr>
                    <a:lnL>
                      <a:noFill/>
                    </a:lnL>
                    <a:lnR>
                      <a:noFill/>
                    </a:lnR>
                    <a:lnT>
                      <a:noFill/>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3617171417"/>
                  </a:ext>
                </a:extLst>
              </a:tr>
              <a:tr h="227608">
                <a:tc vMerge="1">
                  <a:txBody>
                    <a:bodyPr/>
                    <a:lstStyle/>
                    <a:p>
                      <a:endParaRPr lang="en-US"/>
                    </a:p>
                  </a:txBody>
                  <a:tcPr/>
                </a:tc>
                <a:tc>
                  <a:txBody>
                    <a:bodyPr/>
                    <a:lstStyle/>
                    <a:p>
                      <a:pPr rtl="0" fontAlgn="base"/>
                      <a:r>
                        <a:rPr lang="en-US" sz="1000" dirty="0">
                          <a:solidFill>
                            <a:srgbClr val="264A60"/>
                          </a:solidFill>
                          <a:effectLst/>
                          <a:highlight>
                            <a:srgbClr val="E0E0E0"/>
                          </a:highlight>
                          <a:latin typeface="Times New Roman"/>
                        </a:rPr>
                        <a:t>Missing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0 </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1125948846"/>
                  </a:ext>
                </a:extLst>
              </a:tr>
              <a:tr h="227608">
                <a:tc gridSpan="2">
                  <a:txBody>
                    <a:bodyPr/>
                    <a:lstStyle/>
                    <a:p>
                      <a:pPr rtl="0" fontAlgn="base"/>
                      <a:r>
                        <a:rPr lang="en-US" sz="1000" dirty="0">
                          <a:solidFill>
                            <a:srgbClr val="264A60"/>
                          </a:solidFill>
                          <a:effectLst/>
                          <a:highlight>
                            <a:srgbClr val="E0E0E0"/>
                          </a:highlight>
                          <a:latin typeface="Times New Roman"/>
                        </a:rPr>
                        <a:t>Mean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solidFill>
                            <a:srgbClr val="010205"/>
                          </a:solidFill>
                          <a:effectLst/>
                          <a:latin typeface="Times New Roman"/>
                        </a:rPr>
                        <a:t>11.58</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1727959036"/>
                  </a:ext>
                </a:extLst>
              </a:tr>
              <a:tr h="227608">
                <a:tc gridSpan="2">
                  <a:txBody>
                    <a:bodyPr/>
                    <a:lstStyle/>
                    <a:p>
                      <a:pPr rtl="0" fontAlgn="base"/>
                      <a:r>
                        <a:rPr lang="en-US" sz="1000" dirty="0">
                          <a:solidFill>
                            <a:srgbClr val="264A60"/>
                          </a:solidFill>
                          <a:effectLst/>
                          <a:highlight>
                            <a:srgbClr val="E0E0E0"/>
                          </a:highlight>
                          <a:latin typeface="Times New Roman"/>
                        </a:rPr>
                        <a:t>Median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solidFill>
                            <a:srgbClr val="010205"/>
                          </a:solidFill>
                          <a:effectLst/>
                          <a:latin typeface="Times New Roman"/>
                        </a:rPr>
                        <a:t>8.00</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3516659375"/>
                  </a:ext>
                </a:extLst>
              </a:tr>
              <a:tr h="227608">
                <a:tc gridSpan="2">
                  <a:txBody>
                    <a:bodyPr/>
                    <a:lstStyle/>
                    <a:p>
                      <a:pPr rtl="0" fontAlgn="base"/>
                      <a:r>
                        <a:rPr lang="en-US" sz="1000" dirty="0">
                          <a:solidFill>
                            <a:srgbClr val="264A60"/>
                          </a:solidFill>
                          <a:effectLst/>
                          <a:highlight>
                            <a:srgbClr val="E0E0E0"/>
                          </a:highlight>
                          <a:latin typeface="Times New Roman"/>
                        </a:rPr>
                        <a:t>Std. Deviation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solidFill>
                            <a:srgbClr val="010205"/>
                          </a:solidFill>
                          <a:effectLst/>
                          <a:latin typeface="Times New Roman"/>
                        </a:rPr>
                        <a:t>6.0553</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4094132836"/>
                  </a:ext>
                </a:extLst>
              </a:tr>
              <a:tr h="227608">
                <a:tc gridSpan="2">
                  <a:txBody>
                    <a:bodyPr/>
                    <a:lstStyle/>
                    <a:p>
                      <a:pPr rtl="0" fontAlgn="base"/>
                      <a:r>
                        <a:rPr lang="en-US" sz="1000" dirty="0">
                          <a:solidFill>
                            <a:srgbClr val="264A60"/>
                          </a:solidFill>
                          <a:effectLst/>
                          <a:highlight>
                            <a:srgbClr val="E0E0E0"/>
                          </a:highlight>
                          <a:latin typeface="Times New Roman"/>
                        </a:rPr>
                        <a:t>Minimum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solidFill>
                            <a:srgbClr val="010205"/>
                          </a:solidFill>
                          <a:effectLst/>
                          <a:latin typeface="Times New Roman"/>
                        </a:rPr>
                        <a:t>7.00</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3369822741"/>
                  </a:ext>
                </a:extLst>
              </a:tr>
              <a:tr h="227608">
                <a:tc gridSpan="2">
                  <a:txBody>
                    <a:bodyPr/>
                    <a:lstStyle/>
                    <a:p>
                      <a:pPr rtl="0" fontAlgn="base"/>
                      <a:r>
                        <a:rPr lang="en-US" sz="1000" dirty="0">
                          <a:solidFill>
                            <a:srgbClr val="264A60"/>
                          </a:solidFill>
                          <a:effectLst/>
                          <a:highlight>
                            <a:srgbClr val="E0E0E0"/>
                          </a:highlight>
                          <a:latin typeface="Times New Roman"/>
                        </a:rPr>
                        <a:t>Maximum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solidFill>
                            <a:srgbClr val="010205"/>
                          </a:solidFill>
                          <a:effectLst/>
                          <a:latin typeface="Times New Roman"/>
                        </a:rPr>
                        <a:t>35.00</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2097206865"/>
                  </a:ext>
                </a:extLst>
              </a:tr>
              <a:tr h="227608">
                <a:tc rowSpan="3">
                  <a:txBody>
                    <a:bodyPr/>
                    <a:lstStyle/>
                    <a:p>
                      <a:pPr rtl="0" fontAlgn="base"/>
                      <a:r>
                        <a:rPr lang="en-US" sz="1000" dirty="0">
                          <a:solidFill>
                            <a:srgbClr val="264A60"/>
                          </a:solidFill>
                          <a:effectLst/>
                          <a:highlight>
                            <a:srgbClr val="E0E0E0"/>
                          </a:highlight>
                          <a:latin typeface="Times New Roman"/>
                        </a:rPr>
                        <a:t>Percentiles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rtl="0" fontAlgn="base"/>
                      <a:r>
                        <a:rPr lang="en-US" sz="1000" dirty="0">
                          <a:solidFill>
                            <a:srgbClr val="264A60"/>
                          </a:solidFill>
                          <a:effectLst/>
                          <a:highlight>
                            <a:srgbClr val="E0E0E0"/>
                          </a:highlight>
                          <a:latin typeface="Times New Roman"/>
                        </a:rPr>
                        <a:t>25</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7.00</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2570477429"/>
                  </a:ext>
                </a:extLst>
              </a:tr>
              <a:tr h="227608">
                <a:tc vMerge="1">
                  <a:txBody>
                    <a:bodyPr/>
                    <a:lstStyle/>
                    <a:p>
                      <a:endParaRPr lang="en-US"/>
                    </a:p>
                  </a:txBody>
                  <a:tcPr/>
                </a:tc>
                <a:tc>
                  <a:txBody>
                    <a:bodyPr/>
                    <a:lstStyle/>
                    <a:p>
                      <a:pPr rtl="0" fontAlgn="base"/>
                      <a:r>
                        <a:rPr lang="en-US" sz="1000" dirty="0">
                          <a:solidFill>
                            <a:srgbClr val="264A60"/>
                          </a:solidFill>
                          <a:effectLst/>
                          <a:highlight>
                            <a:srgbClr val="E0E0E0"/>
                          </a:highlight>
                          <a:latin typeface="Times New Roman"/>
                        </a:rPr>
                        <a:t>50 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8.00</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1161515408"/>
                  </a:ext>
                </a:extLst>
              </a:tr>
              <a:tr h="227608">
                <a:tc vMerge="1">
                  <a:txBody>
                    <a:bodyPr/>
                    <a:lstStyle/>
                    <a:p>
                      <a:endParaRPr lang="en-US"/>
                    </a:p>
                  </a:txBody>
                  <a:tcPr/>
                </a:tc>
                <a:tc>
                  <a:txBody>
                    <a:bodyPr/>
                    <a:lstStyle/>
                    <a:p>
                      <a:pPr rtl="0" fontAlgn="base"/>
                      <a:r>
                        <a:rPr lang="en-US" sz="1000" dirty="0">
                          <a:solidFill>
                            <a:srgbClr val="264A60"/>
                          </a:solidFill>
                          <a:effectLst/>
                          <a:highlight>
                            <a:srgbClr val="E0E0E0"/>
                          </a:highlight>
                          <a:latin typeface="Times New Roman"/>
                        </a:rPr>
                        <a:t>75 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15.00</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extLst>
                  <a:ext uri="{0D108BD9-81ED-4DB2-BD59-A6C34878D82A}">
                    <a16:rowId xmlns:a16="http://schemas.microsoft.com/office/drawing/2014/main" val="3991350389"/>
                  </a:ext>
                </a:extLst>
              </a:tr>
            </a:tbl>
          </a:graphicData>
        </a:graphic>
      </p:graphicFrame>
      <p:pic>
        <p:nvPicPr>
          <p:cNvPr id="7" name="Picture 6">
            <a:extLst>
              <a:ext uri="{FF2B5EF4-FFF2-40B4-BE49-F238E27FC236}">
                <a16:creationId xmlns:a16="http://schemas.microsoft.com/office/drawing/2014/main" id="{87354AB7-9176-3146-B770-D5A99EDA5738}"/>
              </a:ext>
            </a:extLst>
          </p:cNvPr>
          <p:cNvPicPr>
            <a:picLocks noChangeAspect="1"/>
          </p:cNvPicPr>
          <p:nvPr/>
        </p:nvPicPr>
        <p:blipFill>
          <a:blip r:embed="rId4"/>
          <a:stretch>
            <a:fillRect/>
          </a:stretch>
        </p:blipFill>
        <p:spPr>
          <a:xfrm>
            <a:off x="7715092" y="1244062"/>
            <a:ext cx="4221858" cy="4221858"/>
          </a:xfrm>
          <a:prstGeom prst="rect">
            <a:avLst/>
          </a:prstGeom>
        </p:spPr>
      </p:pic>
    </p:spTree>
    <p:extLst>
      <p:ext uri="{BB962C8B-B14F-4D97-AF65-F5344CB8AC3E}">
        <p14:creationId xmlns:p14="http://schemas.microsoft.com/office/powerpoint/2010/main" val="24050063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348A5-0948-77A4-44E8-C8D870625BC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989A4D6-FFE6-C1CC-9C01-319058532FD9}"/>
              </a:ext>
            </a:extLst>
          </p:cNvPr>
          <p:cNvSpPr txBox="1"/>
          <p:nvPr/>
        </p:nvSpPr>
        <p:spPr>
          <a:xfrm>
            <a:off x="0" y="15149"/>
            <a:ext cx="12192000" cy="830997"/>
          </a:xfrm>
          <a:prstGeom prst="rect">
            <a:avLst/>
          </a:prstGeom>
          <a:solidFill>
            <a:srgbClr val="FF8300"/>
          </a:solidFill>
        </p:spPr>
        <p:txBody>
          <a:bodyPr wrap="square" lIns="91440" tIns="45720" rIns="91440" bIns="45720" rtlCol="0" anchor="t">
            <a:spAutoFit/>
          </a:bodyPr>
          <a:lstStyle/>
          <a:p>
            <a:pPr algn="ctr"/>
            <a:r>
              <a:rPr lang="en-US" sz="2400" b="1" dirty="0"/>
              <a:t>MULTIPLE LINEAR REGRESSION </a:t>
            </a:r>
            <a:endParaRPr lang="en-US" sz="2400" dirty="0">
              <a:ea typeface="Calibri" panose="020F0502020204030204"/>
              <a:cs typeface="Calibri" panose="020F0502020204030204"/>
            </a:endParaRPr>
          </a:p>
          <a:p>
            <a:pPr algn="ctr"/>
            <a:r>
              <a:rPr lang="en-US" sz="2400" b="1" dirty="0"/>
              <a:t>Univariate Statistics for </a:t>
            </a:r>
            <a:r>
              <a:rPr lang="en-US" sz="2400" b="1" dirty="0">
                <a:ea typeface="+mn-lt"/>
                <a:cs typeface="+mn-lt"/>
              </a:rPr>
              <a:t>Daily Stress (X</a:t>
            </a:r>
            <a:r>
              <a:rPr lang="en-US" sz="2400" b="1" baseline="-25000" dirty="0">
                <a:ea typeface="+mn-lt"/>
                <a:cs typeface="+mn-lt"/>
              </a:rPr>
              <a:t>N2</a:t>
            </a:r>
            <a:r>
              <a:rPr lang="en-US" sz="2400" b="1" dirty="0">
                <a:ea typeface="+mn-lt"/>
                <a:cs typeface="+mn-lt"/>
              </a:rPr>
              <a:t>)</a:t>
            </a:r>
            <a:endParaRPr lang="en-US" sz="2400" dirty="0">
              <a:ea typeface="+mn-lt"/>
              <a:cs typeface="+mn-lt"/>
            </a:endParaRPr>
          </a:p>
        </p:txBody>
      </p:sp>
      <p:sp>
        <p:nvSpPr>
          <p:cNvPr id="9" name="TextBox 8">
            <a:extLst>
              <a:ext uri="{FF2B5EF4-FFF2-40B4-BE49-F238E27FC236}">
                <a16:creationId xmlns:a16="http://schemas.microsoft.com/office/drawing/2014/main" id="{17194474-0153-4B86-8929-562B7C08E852}"/>
              </a:ext>
            </a:extLst>
          </p:cNvPr>
          <p:cNvSpPr txBox="1"/>
          <p:nvPr/>
        </p:nvSpPr>
        <p:spPr>
          <a:xfrm>
            <a:off x="72198" y="5411689"/>
            <a:ext cx="12047604" cy="830997"/>
          </a:xfrm>
          <a:prstGeom prst="rect">
            <a:avLst/>
          </a:prstGeom>
          <a:noFill/>
        </p:spPr>
        <p:txBody>
          <a:bodyPr wrap="square" lIns="91440" tIns="45720" rIns="91440" bIns="45720" anchor="t">
            <a:spAutoFit/>
          </a:bodyPr>
          <a:lstStyle/>
          <a:p>
            <a:pPr algn="ctr"/>
            <a:r>
              <a:rPr lang="en-US" sz="2400" b="1" dirty="0">
                <a:solidFill>
                  <a:srgbClr val="000000"/>
                </a:solidFill>
                <a:ea typeface="Times New Roman" panose="02020603050405020304" pitchFamily="18" charset="0"/>
              </a:rPr>
              <a:t>Interpretation Statement</a:t>
            </a:r>
            <a:endParaRPr lang="en-US" sz="2400" dirty="0">
              <a:solidFill>
                <a:srgbClr val="000000"/>
              </a:solidFill>
              <a:effectLst/>
              <a:ea typeface="Times New Roman" panose="02020603050405020304" pitchFamily="18" charset="0"/>
            </a:endParaRPr>
          </a:p>
          <a:p>
            <a:r>
              <a:rPr lang="en-US" sz="2400" dirty="0">
                <a:solidFill>
                  <a:srgbClr val="000000"/>
                </a:solidFill>
                <a:effectLst/>
                <a:latin typeface="Calibri"/>
                <a:ea typeface="MS PGothic"/>
                <a:cs typeface="Times New Roman"/>
              </a:rPr>
              <a:t>Among the 1,495 </a:t>
            </a:r>
            <a:r>
              <a:rPr lang="en-US" sz="2400" dirty="0">
                <a:solidFill>
                  <a:srgbClr val="000000"/>
                </a:solidFill>
                <a:latin typeface="Calibri"/>
                <a:ea typeface="MS PGothic"/>
                <a:cs typeface="Times New Roman"/>
              </a:rPr>
              <a:t>v</a:t>
            </a:r>
            <a:r>
              <a:rPr lang="en-US" sz="2400" dirty="0">
                <a:solidFill>
                  <a:srgbClr val="000000"/>
                </a:solidFill>
                <a:effectLst/>
                <a:latin typeface="Calibri"/>
                <a:ea typeface="MS PGothic"/>
                <a:cs typeface="Times New Roman"/>
              </a:rPr>
              <a:t>eterans, </a:t>
            </a:r>
            <a:r>
              <a:rPr lang="en-US" sz="2400" dirty="0">
                <a:solidFill>
                  <a:srgbClr val="000000"/>
                </a:solidFill>
                <a:latin typeface="Calibri"/>
                <a:ea typeface="MS PGothic"/>
                <a:cs typeface="Times New Roman"/>
              </a:rPr>
              <a:t>the 5-point summary for Daily Stress is (0, 0, 1, 3, 7)</a:t>
            </a:r>
            <a:endParaRPr lang="en-US" sz="2400" dirty="0">
              <a:ea typeface="Calibri"/>
              <a:cs typeface="Calibri"/>
            </a:endParaRPr>
          </a:p>
        </p:txBody>
      </p:sp>
      <p:sp>
        <p:nvSpPr>
          <p:cNvPr id="3" name="TextBox 2">
            <a:extLst>
              <a:ext uri="{FF2B5EF4-FFF2-40B4-BE49-F238E27FC236}">
                <a16:creationId xmlns:a16="http://schemas.microsoft.com/office/drawing/2014/main" id="{A29CDE9D-ECD7-9E82-513E-138C48940944}"/>
              </a:ext>
            </a:extLst>
          </p:cNvPr>
          <p:cNvSpPr txBox="1"/>
          <p:nvPr/>
        </p:nvSpPr>
        <p:spPr>
          <a:xfrm>
            <a:off x="179019" y="1075087"/>
            <a:ext cx="3636060" cy="461665"/>
          </a:xfrm>
          <a:prstGeom prst="rect">
            <a:avLst/>
          </a:prstGeom>
          <a:noFill/>
        </p:spPr>
        <p:txBody>
          <a:bodyPr wrap="none" rtlCol="0">
            <a:spAutoFit/>
          </a:bodyPr>
          <a:lstStyle/>
          <a:p>
            <a:r>
              <a:rPr lang="en-US" sz="2400" b="1"/>
              <a:t>Descriptive Statistics Table</a:t>
            </a:r>
            <a:r>
              <a:rPr lang="en-US" sz="2400"/>
              <a:t> </a:t>
            </a:r>
          </a:p>
        </p:txBody>
      </p:sp>
      <p:sp>
        <p:nvSpPr>
          <p:cNvPr id="5" name="TextBox 4">
            <a:extLst>
              <a:ext uri="{FF2B5EF4-FFF2-40B4-BE49-F238E27FC236}">
                <a16:creationId xmlns:a16="http://schemas.microsoft.com/office/drawing/2014/main" id="{A7A2A854-1D29-EA65-063E-E737A97149C3}"/>
              </a:ext>
            </a:extLst>
          </p:cNvPr>
          <p:cNvSpPr txBox="1"/>
          <p:nvPr/>
        </p:nvSpPr>
        <p:spPr>
          <a:xfrm>
            <a:off x="4308305" y="1013230"/>
            <a:ext cx="3167727" cy="461665"/>
          </a:xfrm>
          <a:prstGeom prst="rect">
            <a:avLst/>
          </a:prstGeom>
          <a:noFill/>
        </p:spPr>
        <p:txBody>
          <a:bodyPr wrap="none" lIns="91440" tIns="45720" rIns="91440" bIns="45720" rtlCol="0" anchor="t">
            <a:spAutoFit/>
          </a:bodyPr>
          <a:lstStyle/>
          <a:p>
            <a:r>
              <a:rPr lang="en-US" sz="2400" b="1" dirty="0"/>
              <a:t>Histogram and Box Plot</a:t>
            </a:r>
            <a:endParaRPr lang="en-US" sz="2400" dirty="0"/>
          </a:p>
        </p:txBody>
      </p:sp>
      <p:pic>
        <p:nvPicPr>
          <p:cNvPr id="16" name="Picture 15">
            <a:extLst>
              <a:ext uri="{FF2B5EF4-FFF2-40B4-BE49-F238E27FC236}">
                <a16:creationId xmlns:a16="http://schemas.microsoft.com/office/drawing/2014/main" id="{CFC0A156-F8BB-AD2E-1A01-6CE1A9E84F8D}"/>
              </a:ext>
            </a:extLst>
          </p:cNvPr>
          <p:cNvPicPr>
            <a:picLocks noChangeAspect="1"/>
          </p:cNvPicPr>
          <p:nvPr/>
        </p:nvPicPr>
        <p:blipFill>
          <a:blip r:embed="rId3"/>
          <a:srcRect/>
          <a:stretch/>
        </p:blipFill>
        <p:spPr>
          <a:xfrm>
            <a:off x="4138863" y="1471863"/>
            <a:ext cx="3914274" cy="3914274"/>
          </a:xfrm>
          <a:prstGeom prst="rect">
            <a:avLst/>
          </a:prstGeom>
        </p:spPr>
      </p:pic>
      <p:graphicFrame>
        <p:nvGraphicFramePr>
          <p:cNvPr id="4" name="Table 3">
            <a:extLst>
              <a:ext uri="{FF2B5EF4-FFF2-40B4-BE49-F238E27FC236}">
                <a16:creationId xmlns:a16="http://schemas.microsoft.com/office/drawing/2014/main" id="{AC2AFBB8-F05C-2097-E77F-235E58A68CA2}"/>
              </a:ext>
            </a:extLst>
          </p:cNvPr>
          <p:cNvGraphicFramePr>
            <a:graphicFrameLocks noGrp="1"/>
          </p:cNvGraphicFramePr>
          <p:nvPr>
            <p:extLst>
              <p:ext uri="{D42A27DB-BD31-4B8C-83A1-F6EECF244321}">
                <p14:modId xmlns:p14="http://schemas.microsoft.com/office/powerpoint/2010/main" val="755583396"/>
              </p:ext>
            </p:extLst>
          </p:nvPr>
        </p:nvGraphicFramePr>
        <p:xfrm>
          <a:off x="850822" y="1538024"/>
          <a:ext cx="2195131" cy="2997079"/>
        </p:xfrm>
        <a:graphic>
          <a:graphicData uri="http://schemas.openxmlformats.org/drawingml/2006/table">
            <a:tbl>
              <a:tblPr bandRow="1">
                <a:tableStyleId>{5C22544A-7EE6-4342-B048-85BDC9FD1C3A}</a:tableStyleId>
              </a:tblPr>
              <a:tblGrid>
                <a:gridCol w="774752">
                  <a:extLst>
                    <a:ext uri="{9D8B030D-6E8A-4147-A177-3AD203B41FA5}">
                      <a16:colId xmlns:a16="http://schemas.microsoft.com/office/drawing/2014/main" val="3797100967"/>
                    </a:ext>
                  </a:extLst>
                </a:gridCol>
                <a:gridCol w="731710">
                  <a:extLst>
                    <a:ext uri="{9D8B030D-6E8A-4147-A177-3AD203B41FA5}">
                      <a16:colId xmlns:a16="http://schemas.microsoft.com/office/drawing/2014/main" val="2444882234"/>
                    </a:ext>
                  </a:extLst>
                </a:gridCol>
                <a:gridCol w="688669">
                  <a:extLst>
                    <a:ext uri="{9D8B030D-6E8A-4147-A177-3AD203B41FA5}">
                      <a16:colId xmlns:a16="http://schemas.microsoft.com/office/drawing/2014/main" val="1168130813"/>
                    </a:ext>
                  </a:extLst>
                </a:gridCol>
              </a:tblGrid>
              <a:tr h="314839">
                <a:tc gridSpan="3">
                  <a:txBody>
                    <a:bodyPr/>
                    <a:lstStyle/>
                    <a:p>
                      <a:pPr algn="ctr" rtl="0" fontAlgn="base"/>
                      <a:r>
                        <a:rPr lang="en-US" sz="1000" b="1" dirty="0">
                          <a:solidFill>
                            <a:srgbClr val="010205"/>
                          </a:solidFill>
                          <a:effectLst/>
                          <a:highlight>
                            <a:srgbClr val="FFFFFF"/>
                          </a:highlight>
                          <a:latin typeface="Times New Roman"/>
                        </a:rPr>
                        <a:t>Statistics</a:t>
                      </a:r>
                      <a:r>
                        <a:rPr lang="en-US" sz="1000" dirty="0">
                          <a:solidFill>
                            <a:srgbClr val="010205"/>
                          </a:solidFill>
                          <a:effectLst/>
                          <a:highlight>
                            <a:srgbClr val="FFFFFF"/>
                          </a:highlight>
                          <a:latin typeface="Times New Roman"/>
                        </a:rPr>
                        <a:t> </a:t>
                      </a:r>
                      <a:endParaRPr lang="en-US" dirty="0">
                        <a:effectLst/>
                        <a:highlight>
                          <a:srgbClr val="FFFFFF"/>
                        </a:highlight>
                        <a:latin typeface="Times New Roman"/>
                      </a:endParaRPr>
                    </a:p>
                  </a:txBody>
                  <a:tcPr anchor="ctr">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25553075"/>
                  </a:ext>
                </a:extLst>
              </a:tr>
              <a:tr h="132348">
                <a:tc gridSpan="3">
                  <a:txBody>
                    <a:bodyPr/>
                    <a:lstStyle/>
                    <a:p>
                      <a:pPr rtl="0" fontAlgn="base"/>
                      <a:r>
                        <a:rPr lang="en-US" sz="1000" dirty="0">
                          <a:solidFill>
                            <a:srgbClr val="010205"/>
                          </a:solidFill>
                          <a:effectLst/>
                          <a:latin typeface="Times New Roman"/>
                        </a:rPr>
                        <a:t>Daily Stress</a:t>
                      </a:r>
                      <a:endParaRPr lang="en-US" dirty="0">
                        <a:effectLst/>
                        <a:latin typeface="Times New Roman"/>
                      </a:endParaRPr>
                    </a:p>
                  </a:txBody>
                  <a:tcPr anchor="b">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14496681"/>
                  </a:ext>
                </a:extLst>
              </a:tr>
              <a:tr h="227608">
                <a:tc rowSpan="2">
                  <a:txBody>
                    <a:bodyPr/>
                    <a:lstStyle/>
                    <a:p>
                      <a:pPr rtl="0" fontAlgn="base"/>
                      <a:r>
                        <a:rPr lang="en-US" sz="1000" dirty="0">
                          <a:solidFill>
                            <a:srgbClr val="264A60"/>
                          </a:solidFill>
                          <a:effectLst/>
                          <a:highlight>
                            <a:srgbClr val="E0E0E0"/>
                          </a:highlight>
                          <a:latin typeface="Times New Roman"/>
                        </a:rPr>
                        <a:t>N </a:t>
                      </a:r>
                      <a:endParaRPr lang="en-US" dirty="0">
                        <a:effectLst/>
                        <a:highlight>
                          <a:srgbClr val="E0E0E0"/>
                        </a:highlight>
                        <a:latin typeface="Times New Roman"/>
                      </a:endParaRPr>
                    </a:p>
                  </a:txBody>
                  <a:tcPr>
                    <a:lnL>
                      <a:noFill/>
                    </a:lnL>
                    <a:lnR>
                      <a:noFill/>
                    </a:lnR>
                    <a:lnT>
                      <a:noFill/>
                    </a:lnT>
                    <a:lnB w="9525" cap="flat" cmpd="sng" algn="ctr">
                      <a:solidFill>
                        <a:srgbClr val="AEAEAE"/>
                      </a:solidFill>
                      <a:prstDash val="solid"/>
                      <a:round/>
                      <a:headEnd type="none" w="med" len="med"/>
                      <a:tailEnd type="none" w="med" len="med"/>
                    </a:lnB>
                    <a:solidFill>
                      <a:srgbClr val="E0E0E0"/>
                    </a:solidFill>
                  </a:tcPr>
                </a:tc>
                <a:tc>
                  <a:txBody>
                    <a:bodyPr/>
                    <a:lstStyle/>
                    <a:p>
                      <a:pPr rtl="0" fontAlgn="base"/>
                      <a:r>
                        <a:rPr lang="en-US" sz="1000">
                          <a:solidFill>
                            <a:srgbClr val="264A60"/>
                          </a:solidFill>
                          <a:effectLst/>
                          <a:highlight>
                            <a:srgbClr val="E0E0E0"/>
                          </a:highlight>
                          <a:latin typeface="Times New Roman"/>
                        </a:rPr>
                        <a:t>Valid </a:t>
                      </a:r>
                      <a:endParaRPr lang="en-US">
                        <a:effectLst/>
                        <a:highlight>
                          <a:srgbClr val="E0E0E0"/>
                        </a:highlight>
                        <a:latin typeface="Times New Roman"/>
                      </a:endParaRPr>
                    </a:p>
                  </a:txBody>
                  <a:tcPr>
                    <a:lnL>
                      <a:noFill/>
                    </a:lnL>
                    <a:lnR>
                      <a:noFill/>
                    </a:lnR>
                    <a:lnT>
                      <a:noFill/>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1,495 </a:t>
                      </a:r>
                      <a:endParaRPr lang="en-US" dirty="0">
                        <a:effectLst/>
                        <a:latin typeface="Times New Roman"/>
                      </a:endParaRPr>
                    </a:p>
                  </a:txBody>
                  <a:tcPr>
                    <a:lnL>
                      <a:noFill/>
                    </a:lnL>
                    <a:lnR>
                      <a:noFill/>
                    </a:lnR>
                    <a:lnT>
                      <a:noFill/>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3617171417"/>
                  </a:ext>
                </a:extLst>
              </a:tr>
              <a:tr h="227608">
                <a:tc vMerge="1">
                  <a:txBody>
                    <a:bodyPr/>
                    <a:lstStyle/>
                    <a:p>
                      <a:endParaRPr lang="en-US"/>
                    </a:p>
                  </a:txBody>
                  <a:tcPr/>
                </a:tc>
                <a:tc>
                  <a:txBody>
                    <a:bodyPr/>
                    <a:lstStyle/>
                    <a:p>
                      <a:pPr rtl="0" fontAlgn="base"/>
                      <a:r>
                        <a:rPr lang="en-US" sz="1000" dirty="0">
                          <a:solidFill>
                            <a:srgbClr val="264A60"/>
                          </a:solidFill>
                          <a:effectLst/>
                          <a:highlight>
                            <a:srgbClr val="E0E0E0"/>
                          </a:highlight>
                          <a:latin typeface="Times New Roman"/>
                        </a:rPr>
                        <a:t>Missing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0 </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1125948846"/>
                  </a:ext>
                </a:extLst>
              </a:tr>
              <a:tr h="227608">
                <a:tc gridSpan="2">
                  <a:txBody>
                    <a:bodyPr/>
                    <a:lstStyle/>
                    <a:p>
                      <a:pPr rtl="0" fontAlgn="base"/>
                      <a:r>
                        <a:rPr lang="en-US" sz="1000" dirty="0">
                          <a:solidFill>
                            <a:srgbClr val="264A60"/>
                          </a:solidFill>
                          <a:effectLst/>
                          <a:highlight>
                            <a:srgbClr val="E0E0E0"/>
                          </a:highlight>
                          <a:latin typeface="Times New Roman"/>
                        </a:rPr>
                        <a:t>Mean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solidFill>
                            <a:srgbClr val="010205"/>
                          </a:solidFill>
                          <a:effectLst/>
                          <a:latin typeface="Times New Roman"/>
                        </a:rPr>
                        <a:t>1.591</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1727959036"/>
                  </a:ext>
                </a:extLst>
              </a:tr>
              <a:tr h="227608">
                <a:tc gridSpan="2">
                  <a:txBody>
                    <a:bodyPr/>
                    <a:lstStyle/>
                    <a:p>
                      <a:pPr rtl="0" fontAlgn="base"/>
                      <a:r>
                        <a:rPr lang="en-US" sz="1000" dirty="0">
                          <a:solidFill>
                            <a:srgbClr val="264A60"/>
                          </a:solidFill>
                          <a:effectLst/>
                          <a:highlight>
                            <a:srgbClr val="E0E0E0"/>
                          </a:highlight>
                          <a:latin typeface="Times New Roman"/>
                        </a:rPr>
                        <a:t>Median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solidFill>
                            <a:srgbClr val="010205"/>
                          </a:solidFill>
                          <a:effectLst/>
                          <a:latin typeface="Times New Roman"/>
                        </a:rPr>
                        <a:t>1.00</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3516659375"/>
                  </a:ext>
                </a:extLst>
              </a:tr>
              <a:tr h="227608">
                <a:tc gridSpan="2">
                  <a:txBody>
                    <a:bodyPr/>
                    <a:lstStyle/>
                    <a:p>
                      <a:pPr rtl="0" fontAlgn="base"/>
                      <a:r>
                        <a:rPr lang="en-US" sz="1000" dirty="0">
                          <a:solidFill>
                            <a:srgbClr val="264A60"/>
                          </a:solidFill>
                          <a:effectLst/>
                          <a:highlight>
                            <a:srgbClr val="E0E0E0"/>
                          </a:highlight>
                          <a:latin typeface="Times New Roman"/>
                        </a:rPr>
                        <a:t>Std. Deviation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solidFill>
                            <a:srgbClr val="010205"/>
                          </a:solidFill>
                          <a:effectLst/>
                          <a:latin typeface="Times New Roman"/>
                        </a:rPr>
                        <a:t>1.7770</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4094132836"/>
                  </a:ext>
                </a:extLst>
              </a:tr>
              <a:tr h="227608">
                <a:tc gridSpan="2">
                  <a:txBody>
                    <a:bodyPr/>
                    <a:lstStyle/>
                    <a:p>
                      <a:pPr rtl="0" fontAlgn="base"/>
                      <a:r>
                        <a:rPr lang="en-US" sz="1000" dirty="0">
                          <a:solidFill>
                            <a:srgbClr val="264A60"/>
                          </a:solidFill>
                          <a:effectLst/>
                          <a:highlight>
                            <a:srgbClr val="E0E0E0"/>
                          </a:highlight>
                          <a:latin typeface="Times New Roman"/>
                        </a:rPr>
                        <a:t>Minimum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solidFill>
                            <a:srgbClr val="010205"/>
                          </a:solidFill>
                          <a:effectLst/>
                          <a:latin typeface="Times New Roman"/>
                        </a:rPr>
                        <a:t>0.00</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3369822741"/>
                  </a:ext>
                </a:extLst>
              </a:tr>
              <a:tr h="227608">
                <a:tc gridSpan="2">
                  <a:txBody>
                    <a:bodyPr/>
                    <a:lstStyle/>
                    <a:p>
                      <a:pPr rtl="0" fontAlgn="base"/>
                      <a:r>
                        <a:rPr lang="en-US" sz="1000" dirty="0">
                          <a:solidFill>
                            <a:srgbClr val="264A60"/>
                          </a:solidFill>
                          <a:effectLst/>
                          <a:highlight>
                            <a:srgbClr val="E0E0E0"/>
                          </a:highlight>
                          <a:latin typeface="Times New Roman"/>
                        </a:rPr>
                        <a:t>Maximum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solidFill>
                            <a:srgbClr val="010205"/>
                          </a:solidFill>
                          <a:effectLst/>
                          <a:latin typeface="Times New Roman"/>
                        </a:rPr>
                        <a:t>7.00</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2097206865"/>
                  </a:ext>
                </a:extLst>
              </a:tr>
              <a:tr h="227608">
                <a:tc rowSpan="3">
                  <a:txBody>
                    <a:bodyPr/>
                    <a:lstStyle/>
                    <a:p>
                      <a:pPr rtl="0" fontAlgn="base"/>
                      <a:r>
                        <a:rPr lang="en-US" sz="1000" dirty="0">
                          <a:solidFill>
                            <a:srgbClr val="264A60"/>
                          </a:solidFill>
                          <a:effectLst/>
                          <a:highlight>
                            <a:srgbClr val="E0E0E0"/>
                          </a:highlight>
                          <a:latin typeface="Times New Roman"/>
                        </a:rPr>
                        <a:t>Percentiles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a:txBody>
                    <a:bodyPr/>
                    <a:lstStyle/>
                    <a:p>
                      <a:pPr rtl="0" fontAlgn="base"/>
                      <a:r>
                        <a:rPr lang="en-US" sz="1000" dirty="0">
                          <a:solidFill>
                            <a:srgbClr val="264A60"/>
                          </a:solidFill>
                          <a:effectLst/>
                          <a:highlight>
                            <a:srgbClr val="E0E0E0"/>
                          </a:highlight>
                          <a:latin typeface="Times New Roman"/>
                        </a:rPr>
                        <a:t>25 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0.00</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2570477429"/>
                  </a:ext>
                </a:extLst>
              </a:tr>
              <a:tr h="227608">
                <a:tc vMerge="1">
                  <a:txBody>
                    <a:bodyPr/>
                    <a:lstStyle/>
                    <a:p>
                      <a:endParaRPr lang="en-US"/>
                    </a:p>
                  </a:txBody>
                  <a:tcPr/>
                </a:tc>
                <a:tc>
                  <a:txBody>
                    <a:bodyPr/>
                    <a:lstStyle/>
                    <a:p>
                      <a:pPr rtl="0" fontAlgn="base"/>
                      <a:r>
                        <a:rPr lang="en-US" sz="1000" dirty="0">
                          <a:solidFill>
                            <a:srgbClr val="264A60"/>
                          </a:solidFill>
                          <a:effectLst/>
                          <a:highlight>
                            <a:srgbClr val="E0E0E0"/>
                          </a:highlight>
                          <a:latin typeface="Times New Roman"/>
                        </a:rPr>
                        <a:t>50 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1.00</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1161515408"/>
                  </a:ext>
                </a:extLst>
              </a:tr>
              <a:tr h="227608">
                <a:tc vMerge="1">
                  <a:txBody>
                    <a:bodyPr/>
                    <a:lstStyle/>
                    <a:p>
                      <a:endParaRPr lang="en-US"/>
                    </a:p>
                  </a:txBody>
                  <a:tcPr/>
                </a:tc>
                <a:tc>
                  <a:txBody>
                    <a:bodyPr/>
                    <a:lstStyle/>
                    <a:p>
                      <a:pPr rtl="0" fontAlgn="base"/>
                      <a:r>
                        <a:rPr lang="en-US" sz="1000" dirty="0">
                          <a:solidFill>
                            <a:srgbClr val="264A60"/>
                          </a:solidFill>
                          <a:effectLst/>
                          <a:highlight>
                            <a:srgbClr val="E0E0E0"/>
                          </a:highlight>
                          <a:latin typeface="Times New Roman"/>
                        </a:rPr>
                        <a:t>75 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3.00</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3991350389"/>
                  </a:ext>
                </a:extLst>
              </a:tr>
            </a:tbl>
          </a:graphicData>
        </a:graphic>
      </p:graphicFrame>
      <p:pic>
        <p:nvPicPr>
          <p:cNvPr id="15" name="Picture 14">
            <a:extLst>
              <a:ext uri="{FF2B5EF4-FFF2-40B4-BE49-F238E27FC236}">
                <a16:creationId xmlns:a16="http://schemas.microsoft.com/office/drawing/2014/main" id="{E014ACAB-4B07-A039-F37D-2D041909C4E4}"/>
              </a:ext>
            </a:extLst>
          </p:cNvPr>
          <p:cNvPicPr>
            <a:picLocks noChangeAspect="1"/>
          </p:cNvPicPr>
          <p:nvPr/>
        </p:nvPicPr>
        <p:blipFill>
          <a:blip r:embed="rId4"/>
          <a:srcRect/>
          <a:stretch/>
        </p:blipFill>
        <p:spPr>
          <a:xfrm>
            <a:off x="8098705" y="1625611"/>
            <a:ext cx="3914275" cy="3914275"/>
          </a:xfrm>
          <a:prstGeom prst="rect">
            <a:avLst/>
          </a:prstGeom>
        </p:spPr>
      </p:pic>
    </p:spTree>
    <p:extLst>
      <p:ext uri="{BB962C8B-B14F-4D97-AF65-F5344CB8AC3E}">
        <p14:creationId xmlns:p14="http://schemas.microsoft.com/office/powerpoint/2010/main" val="184129074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84BB7-2BBB-4114-5AB4-F5ECFAAA918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B602BA2-081E-550F-CAB7-AEC4D1428CB7}"/>
              </a:ext>
            </a:extLst>
          </p:cNvPr>
          <p:cNvSpPr txBox="1"/>
          <p:nvPr/>
        </p:nvSpPr>
        <p:spPr>
          <a:xfrm>
            <a:off x="0" y="15149"/>
            <a:ext cx="12192000" cy="830997"/>
          </a:xfrm>
          <a:prstGeom prst="rect">
            <a:avLst/>
          </a:prstGeom>
          <a:solidFill>
            <a:srgbClr val="FF8300"/>
          </a:solidFill>
        </p:spPr>
        <p:txBody>
          <a:bodyPr wrap="square" lIns="91440" tIns="45720" rIns="91440" bIns="45720" rtlCol="0" anchor="t">
            <a:spAutoFit/>
          </a:bodyPr>
          <a:lstStyle/>
          <a:p>
            <a:pPr algn="ctr"/>
            <a:r>
              <a:rPr lang="en-US" sz="2400" b="1" dirty="0"/>
              <a:t>MULTIPLE LINEAR REGRESSION </a:t>
            </a:r>
            <a:endParaRPr lang="en-US" sz="2400" dirty="0">
              <a:ea typeface="Calibri" panose="020F0502020204030204"/>
              <a:cs typeface="Calibri" panose="020F0502020204030204"/>
            </a:endParaRPr>
          </a:p>
          <a:p>
            <a:pPr algn="ctr"/>
            <a:r>
              <a:rPr lang="en-US" sz="2400" b="1" dirty="0"/>
              <a:t>Univariate Statistics for </a:t>
            </a:r>
            <a:r>
              <a:rPr lang="en-US" sz="2400" b="1" dirty="0">
                <a:ea typeface="+mn-lt"/>
                <a:cs typeface="+mn-lt"/>
              </a:rPr>
              <a:t>Loneliness (X</a:t>
            </a:r>
            <a:r>
              <a:rPr lang="en-US" sz="2400" b="1" baseline="-25000" dirty="0">
                <a:ea typeface="+mn-lt"/>
                <a:cs typeface="+mn-lt"/>
              </a:rPr>
              <a:t>N3</a:t>
            </a:r>
            <a:r>
              <a:rPr lang="en-US" sz="2400" b="1" dirty="0">
                <a:ea typeface="+mn-lt"/>
                <a:cs typeface="+mn-lt"/>
              </a:rPr>
              <a:t>)</a:t>
            </a:r>
            <a:endParaRPr lang="en-US" sz="2400" dirty="0">
              <a:ea typeface="+mn-lt"/>
              <a:cs typeface="+mn-lt"/>
            </a:endParaRPr>
          </a:p>
        </p:txBody>
      </p:sp>
      <p:sp>
        <p:nvSpPr>
          <p:cNvPr id="9" name="TextBox 8">
            <a:extLst>
              <a:ext uri="{FF2B5EF4-FFF2-40B4-BE49-F238E27FC236}">
                <a16:creationId xmlns:a16="http://schemas.microsoft.com/office/drawing/2014/main" id="{ACD44959-7D59-BA76-F4F8-9D4FC4A43BE6}"/>
              </a:ext>
            </a:extLst>
          </p:cNvPr>
          <p:cNvSpPr txBox="1"/>
          <p:nvPr/>
        </p:nvSpPr>
        <p:spPr>
          <a:xfrm>
            <a:off x="72198" y="5411689"/>
            <a:ext cx="12047604" cy="830997"/>
          </a:xfrm>
          <a:prstGeom prst="rect">
            <a:avLst/>
          </a:prstGeom>
          <a:noFill/>
        </p:spPr>
        <p:txBody>
          <a:bodyPr wrap="square" lIns="91440" tIns="45720" rIns="91440" bIns="45720" anchor="t">
            <a:spAutoFit/>
          </a:bodyPr>
          <a:lstStyle/>
          <a:p>
            <a:pPr algn="ctr"/>
            <a:r>
              <a:rPr lang="en-US" sz="2400" b="1" dirty="0">
                <a:solidFill>
                  <a:srgbClr val="000000"/>
                </a:solidFill>
                <a:ea typeface="Times New Roman" panose="02020603050405020304" pitchFamily="18" charset="0"/>
              </a:rPr>
              <a:t>Interpretation Statement</a:t>
            </a:r>
            <a:endParaRPr lang="en-US" sz="2400" dirty="0">
              <a:solidFill>
                <a:srgbClr val="000000"/>
              </a:solidFill>
              <a:effectLst/>
              <a:ea typeface="Times New Roman" panose="02020603050405020304" pitchFamily="18" charset="0"/>
            </a:endParaRPr>
          </a:p>
          <a:p>
            <a:r>
              <a:rPr lang="en-US" sz="2400" dirty="0">
                <a:solidFill>
                  <a:srgbClr val="000000"/>
                </a:solidFill>
                <a:effectLst/>
                <a:latin typeface="Calibri"/>
                <a:ea typeface="MS PGothic"/>
                <a:cs typeface="Times New Roman"/>
              </a:rPr>
              <a:t>Among the 1,495 </a:t>
            </a:r>
            <a:r>
              <a:rPr lang="en-US" sz="2400" dirty="0">
                <a:solidFill>
                  <a:srgbClr val="000000"/>
                </a:solidFill>
                <a:latin typeface="Calibri"/>
                <a:ea typeface="MS PGothic"/>
                <a:cs typeface="Times New Roman"/>
              </a:rPr>
              <a:t>v</a:t>
            </a:r>
            <a:r>
              <a:rPr lang="en-US" sz="2400" dirty="0">
                <a:solidFill>
                  <a:srgbClr val="000000"/>
                </a:solidFill>
                <a:effectLst/>
                <a:latin typeface="Calibri"/>
                <a:ea typeface="MS PGothic"/>
                <a:cs typeface="Times New Roman"/>
              </a:rPr>
              <a:t>eterans, </a:t>
            </a:r>
            <a:r>
              <a:rPr lang="en-US" sz="2400" dirty="0">
                <a:solidFill>
                  <a:srgbClr val="000000"/>
                </a:solidFill>
                <a:latin typeface="Calibri"/>
                <a:ea typeface="MS PGothic"/>
                <a:cs typeface="Times New Roman"/>
              </a:rPr>
              <a:t>the 5-point summary for Loneliness is (3, 3, 4, 6, 9)</a:t>
            </a:r>
            <a:endParaRPr lang="en-US" sz="2400" dirty="0">
              <a:ea typeface="Calibri"/>
              <a:cs typeface="Calibri"/>
            </a:endParaRPr>
          </a:p>
        </p:txBody>
      </p:sp>
      <p:sp>
        <p:nvSpPr>
          <p:cNvPr id="3" name="TextBox 2">
            <a:extLst>
              <a:ext uri="{FF2B5EF4-FFF2-40B4-BE49-F238E27FC236}">
                <a16:creationId xmlns:a16="http://schemas.microsoft.com/office/drawing/2014/main" id="{0E9B1C43-4EBF-2DE5-E76B-1222C9BEC9F1}"/>
              </a:ext>
            </a:extLst>
          </p:cNvPr>
          <p:cNvSpPr txBox="1"/>
          <p:nvPr/>
        </p:nvSpPr>
        <p:spPr>
          <a:xfrm>
            <a:off x="179019" y="1075087"/>
            <a:ext cx="3636060" cy="461665"/>
          </a:xfrm>
          <a:prstGeom prst="rect">
            <a:avLst/>
          </a:prstGeom>
          <a:noFill/>
        </p:spPr>
        <p:txBody>
          <a:bodyPr wrap="none" rtlCol="0">
            <a:spAutoFit/>
          </a:bodyPr>
          <a:lstStyle/>
          <a:p>
            <a:r>
              <a:rPr lang="en-US" sz="2400" b="1"/>
              <a:t>Descriptive Statistics Table</a:t>
            </a:r>
            <a:r>
              <a:rPr lang="en-US" sz="2400"/>
              <a:t> </a:t>
            </a:r>
          </a:p>
        </p:txBody>
      </p:sp>
      <p:sp>
        <p:nvSpPr>
          <p:cNvPr id="5" name="TextBox 4">
            <a:extLst>
              <a:ext uri="{FF2B5EF4-FFF2-40B4-BE49-F238E27FC236}">
                <a16:creationId xmlns:a16="http://schemas.microsoft.com/office/drawing/2014/main" id="{E94112BC-5B4B-ED92-EDBB-767F590ABF9C}"/>
              </a:ext>
            </a:extLst>
          </p:cNvPr>
          <p:cNvSpPr txBox="1"/>
          <p:nvPr/>
        </p:nvSpPr>
        <p:spPr>
          <a:xfrm>
            <a:off x="4308305" y="1013230"/>
            <a:ext cx="3167727" cy="461665"/>
          </a:xfrm>
          <a:prstGeom prst="rect">
            <a:avLst/>
          </a:prstGeom>
          <a:noFill/>
        </p:spPr>
        <p:txBody>
          <a:bodyPr wrap="none" lIns="91440" tIns="45720" rIns="91440" bIns="45720" rtlCol="0" anchor="t">
            <a:spAutoFit/>
          </a:bodyPr>
          <a:lstStyle/>
          <a:p>
            <a:r>
              <a:rPr lang="en-US" sz="2400" b="1" dirty="0"/>
              <a:t>Histogram and Box Plot</a:t>
            </a:r>
            <a:endParaRPr lang="en-US" sz="2400" dirty="0"/>
          </a:p>
        </p:txBody>
      </p:sp>
      <p:pic>
        <p:nvPicPr>
          <p:cNvPr id="16" name="Picture 15">
            <a:extLst>
              <a:ext uri="{FF2B5EF4-FFF2-40B4-BE49-F238E27FC236}">
                <a16:creationId xmlns:a16="http://schemas.microsoft.com/office/drawing/2014/main" id="{DB98BAF8-A6A4-872A-8573-263684A55419}"/>
              </a:ext>
            </a:extLst>
          </p:cNvPr>
          <p:cNvPicPr>
            <a:picLocks noChangeAspect="1"/>
          </p:cNvPicPr>
          <p:nvPr/>
        </p:nvPicPr>
        <p:blipFill>
          <a:blip r:embed="rId3"/>
          <a:srcRect/>
          <a:stretch/>
        </p:blipFill>
        <p:spPr>
          <a:xfrm>
            <a:off x="4138863" y="1471863"/>
            <a:ext cx="3914274" cy="3914274"/>
          </a:xfrm>
          <a:prstGeom prst="rect">
            <a:avLst/>
          </a:prstGeom>
        </p:spPr>
      </p:pic>
      <p:graphicFrame>
        <p:nvGraphicFramePr>
          <p:cNvPr id="4" name="Table 3">
            <a:extLst>
              <a:ext uri="{FF2B5EF4-FFF2-40B4-BE49-F238E27FC236}">
                <a16:creationId xmlns:a16="http://schemas.microsoft.com/office/drawing/2014/main" id="{CB63A6A2-EC62-87FC-5840-50546F9D984A}"/>
              </a:ext>
            </a:extLst>
          </p:cNvPr>
          <p:cNvGraphicFramePr>
            <a:graphicFrameLocks noGrp="1"/>
          </p:cNvGraphicFramePr>
          <p:nvPr>
            <p:extLst>
              <p:ext uri="{D42A27DB-BD31-4B8C-83A1-F6EECF244321}">
                <p14:modId xmlns:p14="http://schemas.microsoft.com/office/powerpoint/2010/main" val="1342046417"/>
              </p:ext>
            </p:extLst>
          </p:nvPr>
        </p:nvGraphicFramePr>
        <p:xfrm>
          <a:off x="850822" y="1538024"/>
          <a:ext cx="2195131" cy="2997079"/>
        </p:xfrm>
        <a:graphic>
          <a:graphicData uri="http://schemas.openxmlformats.org/drawingml/2006/table">
            <a:tbl>
              <a:tblPr bandRow="1">
                <a:tableStyleId>{5C22544A-7EE6-4342-B048-85BDC9FD1C3A}</a:tableStyleId>
              </a:tblPr>
              <a:tblGrid>
                <a:gridCol w="774752">
                  <a:extLst>
                    <a:ext uri="{9D8B030D-6E8A-4147-A177-3AD203B41FA5}">
                      <a16:colId xmlns:a16="http://schemas.microsoft.com/office/drawing/2014/main" val="3797100967"/>
                    </a:ext>
                  </a:extLst>
                </a:gridCol>
                <a:gridCol w="731710">
                  <a:extLst>
                    <a:ext uri="{9D8B030D-6E8A-4147-A177-3AD203B41FA5}">
                      <a16:colId xmlns:a16="http://schemas.microsoft.com/office/drawing/2014/main" val="2444882234"/>
                    </a:ext>
                  </a:extLst>
                </a:gridCol>
                <a:gridCol w="688669">
                  <a:extLst>
                    <a:ext uri="{9D8B030D-6E8A-4147-A177-3AD203B41FA5}">
                      <a16:colId xmlns:a16="http://schemas.microsoft.com/office/drawing/2014/main" val="1168130813"/>
                    </a:ext>
                  </a:extLst>
                </a:gridCol>
              </a:tblGrid>
              <a:tr h="314839">
                <a:tc gridSpan="3">
                  <a:txBody>
                    <a:bodyPr/>
                    <a:lstStyle/>
                    <a:p>
                      <a:pPr algn="ctr" rtl="0" fontAlgn="base"/>
                      <a:r>
                        <a:rPr lang="en-US" sz="1000" b="1" dirty="0">
                          <a:solidFill>
                            <a:srgbClr val="010205"/>
                          </a:solidFill>
                          <a:effectLst/>
                          <a:highlight>
                            <a:srgbClr val="FFFFFF"/>
                          </a:highlight>
                          <a:latin typeface="Times New Roman"/>
                        </a:rPr>
                        <a:t>Statistics</a:t>
                      </a:r>
                      <a:r>
                        <a:rPr lang="en-US" sz="1000" dirty="0">
                          <a:solidFill>
                            <a:srgbClr val="010205"/>
                          </a:solidFill>
                          <a:effectLst/>
                          <a:highlight>
                            <a:srgbClr val="FFFFFF"/>
                          </a:highlight>
                          <a:latin typeface="Times New Roman"/>
                        </a:rPr>
                        <a:t> </a:t>
                      </a:r>
                      <a:endParaRPr lang="en-US" dirty="0">
                        <a:effectLst/>
                        <a:highlight>
                          <a:srgbClr val="FFFFFF"/>
                        </a:highlight>
                        <a:latin typeface="Times New Roman"/>
                      </a:endParaRPr>
                    </a:p>
                  </a:txBody>
                  <a:tcPr anchor="ctr">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25553075"/>
                  </a:ext>
                </a:extLst>
              </a:tr>
              <a:tr h="132348">
                <a:tc gridSpan="3">
                  <a:txBody>
                    <a:bodyPr/>
                    <a:lstStyle/>
                    <a:p>
                      <a:pPr rtl="0" fontAlgn="base"/>
                      <a:r>
                        <a:rPr lang="en-US" sz="1000" dirty="0">
                          <a:solidFill>
                            <a:srgbClr val="010205"/>
                          </a:solidFill>
                          <a:effectLst/>
                          <a:latin typeface="Times New Roman"/>
                        </a:rPr>
                        <a:t>Loneliness</a:t>
                      </a:r>
                      <a:endParaRPr lang="en-US" dirty="0">
                        <a:effectLst/>
                        <a:latin typeface="Times New Roman"/>
                      </a:endParaRPr>
                    </a:p>
                  </a:txBody>
                  <a:tcPr anchor="b">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14496681"/>
                  </a:ext>
                </a:extLst>
              </a:tr>
              <a:tr h="227608">
                <a:tc rowSpan="2">
                  <a:txBody>
                    <a:bodyPr/>
                    <a:lstStyle/>
                    <a:p>
                      <a:pPr rtl="0" fontAlgn="base"/>
                      <a:r>
                        <a:rPr lang="en-US" sz="1000" dirty="0">
                          <a:solidFill>
                            <a:srgbClr val="264A60"/>
                          </a:solidFill>
                          <a:effectLst/>
                          <a:highlight>
                            <a:srgbClr val="E0E0E0"/>
                          </a:highlight>
                          <a:latin typeface="Times New Roman"/>
                        </a:rPr>
                        <a:t>N </a:t>
                      </a:r>
                      <a:endParaRPr lang="en-US" dirty="0">
                        <a:effectLst/>
                        <a:highlight>
                          <a:srgbClr val="E0E0E0"/>
                        </a:highlight>
                        <a:latin typeface="Times New Roman"/>
                      </a:endParaRPr>
                    </a:p>
                  </a:txBody>
                  <a:tcPr>
                    <a:lnL>
                      <a:noFill/>
                    </a:lnL>
                    <a:lnR>
                      <a:noFill/>
                    </a:lnR>
                    <a:lnT>
                      <a:noFill/>
                    </a:lnT>
                    <a:lnB w="9525" cap="flat" cmpd="sng" algn="ctr">
                      <a:solidFill>
                        <a:srgbClr val="AEAEAE"/>
                      </a:solidFill>
                      <a:prstDash val="solid"/>
                      <a:round/>
                      <a:headEnd type="none" w="med" len="med"/>
                      <a:tailEnd type="none" w="med" len="med"/>
                    </a:lnB>
                    <a:solidFill>
                      <a:srgbClr val="E0E0E0"/>
                    </a:solidFill>
                  </a:tcPr>
                </a:tc>
                <a:tc>
                  <a:txBody>
                    <a:bodyPr/>
                    <a:lstStyle/>
                    <a:p>
                      <a:pPr rtl="0" fontAlgn="base"/>
                      <a:r>
                        <a:rPr lang="en-US" sz="1000">
                          <a:solidFill>
                            <a:srgbClr val="264A60"/>
                          </a:solidFill>
                          <a:effectLst/>
                          <a:highlight>
                            <a:srgbClr val="E0E0E0"/>
                          </a:highlight>
                          <a:latin typeface="Times New Roman"/>
                        </a:rPr>
                        <a:t>Valid </a:t>
                      </a:r>
                      <a:endParaRPr lang="en-US">
                        <a:effectLst/>
                        <a:highlight>
                          <a:srgbClr val="E0E0E0"/>
                        </a:highlight>
                        <a:latin typeface="Times New Roman"/>
                      </a:endParaRPr>
                    </a:p>
                  </a:txBody>
                  <a:tcPr>
                    <a:lnL>
                      <a:noFill/>
                    </a:lnL>
                    <a:lnR>
                      <a:noFill/>
                    </a:lnR>
                    <a:lnT>
                      <a:noFill/>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1,495 </a:t>
                      </a:r>
                      <a:endParaRPr lang="en-US" dirty="0">
                        <a:effectLst/>
                        <a:latin typeface="Times New Roman"/>
                      </a:endParaRPr>
                    </a:p>
                  </a:txBody>
                  <a:tcPr>
                    <a:lnL>
                      <a:noFill/>
                    </a:lnL>
                    <a:lnR>
                      <a:noFill/>
                    </a:lnR>
                    <a:lnT>
                      <a:noFill/>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3617171417"/>
                  </a:ext>
                </a:extLst>
              </a:tr>
              <a:tr h="227608">
                <a:tc vMerge="1">
                  <a:txBody>
                    <a:bodyPr/>
                    <a:lstStyle/>
                    <a:p>
                      <a:endParaRPr lang="en-US"/>
                    </a:p>
                  </a:txBody>
                  <a:tcPr/>
                </a:tc>
                <a:tc>
                  <a:txBody>
                    <a:bodyPr/>
                    <a:lstStyle/>
                    <a:p>
                      <a:pPr rtl="0" fontAlgn="base"/>
                      <a:r>
                        <a:rPr lang="en-US" sz="1000" dirty="0">
                          <a:solidFill>
                            <a:srgbClr val="264A60"/>
                          </a:solidFill>
                          <a:effectLst/>
                          <a:highlight>
                            <a:srgbClr val="E0E0E0"/>
                          </a:highlight>
                          <a:latin typeface="Times New Roman"/>
                        </a:rPr>
                        <a:t>Missing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0 </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1125948846"/>
                  </a:ext>
                </a:extLst>
              </a:tr>
              <a:tr h="227608">
                <a:tc gridSpan="2">
                  <a:txBody>
                    <a:bodyPr/>
                    <a:lstStyle/>
                    <a:p>
                      <a:pPr rtl="0" fontAlgn="base"/>
                      <a:r>
                        <a:rPr lang="en-US" sz="1000" dirty="0">
                          <a:solidFill>
                            <a:srgbClr val="264A60"/>
                          </a:solidFill>
                          <a:effectLst/>
                          <a:highlight>
                            <a:srgbClr val="E0E0E0"/>
                          </a:highlight>
                          <a:latin typeface="Times New Roman"/>
                        </a:rPr>
                        <a:t>Mean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solidFill>
                            <a:srgbClr val="010205"/>
                          </a:solidFill>
                          <a:effectLst/>
                          <a:latin typeface="Times New Roman"/>
                        </a:rPr>
                        <a:t>4.886</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1727959036"/>
                  </a:ext>
                </a:extLst>
              </a:tr>
              <a:tr h="227608">
                <a:tc gridSpan="2">
                  <a:txBody>
                    <a:bodyPr/>
                    <a:lstStyle/>
                    <a:p>
                      <a:pPr rtl="0" fontAlgn="base"/>
                      <a:r>
                        <a:rPr lang="en-US" sz="1000" dirty="0">
                          <a:solidFill>
                            <a:srgbClr val="264A60"/>
                          </a:solidFill>
                          <a:effectLst/>
                          <a:highlight>
                            <a:srgbClr val="E0E0E0"/>
                          </a:highlight>
                          <a:latin typeface="Times New Roman"/>
                        </a:rPr>
                        <a:t>Median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solidFill>
                            <a:srgbClr val="010205"/>
                          </a:solidFill>
                          <a:effectLst/>
                          <a:latin typeface="Times New Roman"/>
                        </a:rPr>
                        <a:t>4.00</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3516659375"/>
                  </a:ext>
                </a:extLst>
              </a:tr>
              <a:tr h="227608">
                <a:tc gridSpan="2">
                  <a:txBody>
                    <a:bodyPr/>
                    <a:lstStyle/>
                    <a:p>
                      <a:pPr rtl="0" fontAlgn="base"/>
                      <a:r>
                        <a:rPr lang="en-US" sz="1000" dirty="0">
                          <a:solidFill>
                            <a:srgbClr val="264A60"/>
                          </a:solidFill>
                          <a:effectLst/>
                          <a:highlight>
                            <a:srgbClr val="E0E0E0"/>
                          </a:highlight>
                          <a:latin typeface="Times New Roman"/>
                        </a:rPr>
                        <a:t>Std. Deviation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solidFill>
                            <a:srgbClr val="010205"/>
                          </a:solidFill>
                          <a:effectLst/>
                          <a:latin typeface="Times New Roman"/>
                        </a:rPr>
                        <a:t>1.886</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4094132836"/>
                  </a:ext>
                </a:extLst>
              </a:tr>
              <a:tr h="227608">
                <a:tc gridSpan="2">
                  <a:txBody>
                    <a:bodyPr/>
                    <a:lstStyle/>
                    <a:p>
                      <a:pPr rtl="0" fontAlgn="base"/>
                      <a:r>
                        <a:rPr lang="en-US" sz="1000" dirty="0">
                          <a:solidFill>
                            <a:srgbClr val="264A60"/>
                          </a:solidFill>
                          <a:effectLst/>
                          <a:highlight>
                            <a:srgbClr val="E0E0E0"/>
                          </a:highlight>
                          <a:latin typeface="Times New Roman"/>
                        </a:rPr>
                        <a:t>Minimum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solidFill>
                            <a:srgbClr val="010205"/>
                          </a:solidFill>
                          <a:effectLst/>
                          <a:latin typeface="Times New Roman"/>
                        </a:rPr>
                        <a:t>3.00</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3369822741"/>
                  </a:ext>
                </a:extLst>
              </a:tr>
              <a:tr h="227608">
                <a:tc gridSpan="2">
                  <a:txBody>
                    <a:bodyPr/>
                    <a:lstStyle/>
                    <a:p>
                      <a:pPr rtl="0" fontAlgn="base"/>
                      <a:r>
                        <a:rPr lang="en-US" sz="1000" dirty="0">
                          <a:solidFill>
                            <a:srgbClr val="264A60"/>
                          </a:solidFill>
                          <a:effectLst/>
                          <a:highlight>
                            <a:srgbClr val="E0E0E0"/>
                          </a:highlight>
                          <a:latin typeface="Times New Roman"/>
                        </a:rPr>
                        <a:t>Maximum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hMerge="1">
                  <a:txBody>
                    <a:bodyPr/>
                    <a:lstStyle/>
                    <a:p>
                      <a:endParaRPr lang="en-US"/>
                    </a:p>
                  </a:txBody>
                  <a:tcPr/>
                </a:tc>
                <a:tc>
                  <a:txBody>
                    <a:bodyPr/>
                    <a:lstStyle/>
                    <a:p>
                      <a:pPr algn="r" rtl="0" fontAlgn="base"/>
                      <a:r>
                        <a:rPr lang="en-US" sz="1000" dirty="0">
                          <a:solidFill>
                            <a:srgbClr val="010205"/>
                          </a:solidFill>
                          <a:effectLst/>
                          <a:latin typeface="Times New Roman"/>
                        </a:rPr>
                        <a:t>9.00</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2097206865"/>
                  </a:ext>
                </a:extLst>
              </a:tr>
              <a:tr h="227608">
                <a:tc rowSpan="3">
                  <a:txBody>
                    <a:bodyPr/>
                    <a:lstStyle/>
                    <a:p>
                      <a:pPr rtl="0" fontAlgn="base"/>
                      <a:r>
                        <a:rPr lang="en-US" sz="1000" dirty="0">
                          <a:solidFill>
                            <a:srgbClr val="264A60"/>
                          </a:solidFill>
                          <a:effectLst/>
                          <a:highlight>
                            <a:srgbClr val="E0E0E0"/>
                          </a:highlight>
                          <a:latin typeface="Times New Roman"/>
                        </a:rPr>
                        <a:t>Percentiles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rtl="0" fontAlgn="base"/>
                      <a:r>
                        <a:rPr lang="en-US" sz="1000" dirty="0">
                          <a:solidFill>
                            <a:srgbClr val="264A60"/>
                          </a:solidFill>
                          <a:effectLst/>
                          <a:highlight>
                            <a:srgbClr val="E0E0E0"/>
                          </a:highlight>
                          <a:latin typeface="Times New Roman"/>
                        </a:rPr>
                        <a:t>25</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3.00</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2570477429"/>
                  </a:ext>
                </a:extLst>
              </a:tr>
              <a:tr h="227608">
                <a:tc vMerge="1">
                  <a:txBody>
                    <a:bodyPr/>
                    <a:lstStyle/>
                    <a:p>
                      <a:endParaRPr lang="en-US"/>
                    </a:p>
                  </a:txBody>
                  <a:tcPr/>
                </a:tc>
                <a:tc>
                  <a:txBody>
                    <a:bodyPr/>
                    <a:lstStyle/>
                    <a:p>
                      <a:pPr rtl="0" fontAlgn="base"/>
                      <a:r>
                        <a:rPr lang="en-US" sz="1000" dirty="0">
                          <a:solidFill>
                            <a:srgbClr val="264A60"/>
                          </a:solidFill>
                          <a:effectLst/>
                          <a:highlight>
                            <a:srgbClr val="E0E0E0"/>
                          </a:highlight>
                          <a:latin typeface="Times New Roman"/>
                        </a:rPr>
                        <a:t>50 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4.00</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AEAEAE"/>
                      </a:solidFill>
                      <a:prstDash val="solid"/>
                      <a:round/>
                      <a:headEnd type="none" w="med" len="med"/>
                      <a:tailEnd type="none" w="med" len="med"/>
                    </a:lnB>
                    <a:solidFill>
                      <a:srgbClr val="F9F9FB"/>
                    </a:solidFill>
                  </a:tcPr>
                </a:tc>
                <a:extLst>
                  <a:ext uri="{0D108BD9-81ED-4DB2-BD59-A6C34878D82A}">
                    <a16:rowId xmlns:a16="http://schemas.microsoft.com/office/drawing/2014/main" val="1161515408"/>
                  </a:ext>
                </a:extLst>
              </a:tr>
              <a:tr h="227608">
                <a:tc vMerge="1">
                  <a:txBody>
                    <a:bodyPr/>
                    <a:lstStyle/>
                    <a:p>
                      <a:endParaRPr lang="en-US"/>
                    </a:p>
                  </a:txBody>
                  <a:tcPr/>
                </a:tc>
                <a:tc>
                  <a:txBody>
                    <a:bodyPr/>
                    <a:lstStyle/>
                    <a:p>
                      <a:pPr rtl="0" fontAlgn="base"/>
                      <a:r>
                        <a:rPr lang="en-US" sz="1000" dirty="0">
                          <a:solidFill>
                            <a:srgbClr val="264A60"/>
                          </a:solidFill>
                          <a:effectLst/>
                          <a:highlight>
                            <a:srgbClr val="E0E0E0"/>
                          </a:highlight>
                          <a:latin typeface="Times New Roman"/>
                        </a:rPr>
                        <a:t>75 </a:t>
                      </a:r>
                      <a:endParaRPr lang="en-US" dirty="0">
                        <a:effectLst/>
                        <a:highlight>
                          <a:srgbClr val="E0E0E0"/>
                        </a:highligh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E0E0E0"/>
                    </a:solidFill>
                  </a:tcPr>
                </a:tc>
                <a:tc>
                  <a:txBody>
                    <a:bodyPr/>
                    <a:lstStyle/>
                    <a:p>
                      <a:pPr algn="r" rtl="0" fontAlgn="base"/>
                      <a:r>
                        <a:rPr lang="en-US" sz="1000" dirty="0">
                          <a:solidFill>
                            <a:srgbClr val="010205"/>
                          </a:solidFill>
                          <a:effectLst/>
                          <a:latin typeface="Times New Roman"/>
                        </a:rPr>
                        <a:t>6.00</a:t>
                      </a:r>
                      <a:endParaRPr lang="en-US" dirty="0">
                        <a:effectLst/>
                        <a:latin typeface="Times New Roman"/>
                      </a:endParaRPr>
                    </a:p>
                  </a:txBody>
                  <a:tcPr>
                    <a:lnL>
                      <a:noFill/>
                    </a:lnL>
                    <a:lnR>
                      <a:noFill/>
                    </a:lnR>
                    <a:lnT w="9525" cap="flat" cmpd="sng" algn="ctr">
                      <a:solidFill>
                        <a:srgbClr val="AEAEAE"/>
                      </a:solidFill>
                      <a:prstDash val="solid"/>
                      <a:round/>
                      <a:headEnd type="none" w="med" len="med"/>
                      <a:tailEnd type="none" w="med" len="med"/>
                    </a:lnT>
                    <a:lnB w="9525" cap="flat" cmpd="sng" algn="ctr">
                      <a:solidFill>
                        <a:srgbClr val="152935"/>
                      </a:solidFill>
                      <a:prstDash val="solid"/>
                      <a:round/>
                      <a:headEnd type="none" w="med" len="med"/>
                      <a:tailEnd type="none" w="med" len="med"/>
                    </a:lnB>
                    <a:solidFill>
                      <a:srgbClr val="F9F9FB"/>
                    </a:solidFill>
                  </a:tcPr>
                </a:tc>
                <a:extLst>
                  <a:ext uri="{0D108BD9-81ED-4DB2-BD59-A6C34878D82A}">
                    <a16:rowId xmlns:a16="http://schemas.microsoft.com/office/drawing/2014/main" val="3991350389"/>
                  </a:ext>
                </a:extLst>
              </a:tr>
            </a:tbl>
          </a:graphicData>
        </a:graphic>
      </p:graphicFrame>
      <p:pic>
        <p:nvPicPr>
          <p:cNvPr id="15" name="Picture 14">
            <a:extLst>
              <a:ext uri="{FF2B5EF4-FFF2-40B4-BE49-F238E27FC236}">
                <a16:creationId xmlns:a16="http://schemas.microsoft.com/office/drawing/2014/main" id="{B8655A6F-B6C4-347C-4505-1C04C48F7BDE}"/>
              </a:ext>
            </a:extLst>
          </p:cNvPr>
          <p:cNvPicPr>
            <a:picLocks noChangeAspect="1"/>
          </p:cNvPicPr>
          <p:nvPr/>
        </p:nvPicPr>
        <p:blipFill>
          <a:blip r:embed="rId4"/>
          <a:srcRect/>
          <a:stretch/>
        </p:blipFill>
        <p:spPr>
          <a:xfrm>
            <a:off x="8098705" y="1625611"/>
            <a:ext cx="3914275" cy="3914275"/>
          </a:xfrm>
          <a:prstGeom prst="rect">
            <a:avLst/>
          </a:prstGeom>
        </p:spPr>
      </p:pic>
    </p:spTree>
    <p:extLst>
      <p:ext uri="{BB962C8B-B14F-4D97-AF65-F5344CB8AC3E}">
        <p14:creationId xmlns:p14="http://schemas.microsoft.com/office/powerpoint/2010/main" val="3175660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side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16452</TotalTime>
  <Words>13947</Words>
  <Application>Microsoft Macintosh PowerPoint</Application>
  <PresentationFormat>Widescreen</PresentationFormat>
  <Paragraphs>3793</Paragraphs>
  <Slides>122</Slides>
  <Notes>104</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122</vt:i4>
      </vt:variant>
    </vt:vector>
  </HeadingPairs>
  <TitlesOfParts>
    <vt:vector size="136" baseType="lpstr">
      <vt:lpstr>MS PGothic</vt:lpstr>
      <vt:lpstr>Aptos</vt:lpstr>
      <vt:lpstr>Arial</vt:lpstr>
      <vt:lpstr>Avenir Next</vt:lpstr>
      <vt:lpstr>Avenir Next Regular</vt:lpstr>
      <vt:lpstr>Calibri</vt:lpstr>
      <vt:lpstr>Cambria</vt:lpstr>
      <vt:lpstr>Cambria Math</vt:lpstr>
      <vt:lpstr>Open Sans</vt:lpstr>
      <vt:lpstr>Times New Roman</vt:lpstr>
      <vt:lpstr>TimesNewRomanPSMT</vt:lpstr>
      <vt:lpstr>Office Theme</vt:lpstr>
      <vt:lpstr>Inside Slide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jocdoc in Texas</cp:lastModifiedBy>
  <cp:revision>58</cp:revision>
  <cp:lastPrinted>2025-04-02T20:32:06Z</cp:lastPrinted>
  <dcterms:created xsi:type="dcterms:W3CDTF">2017-04-10T20:48:15Z</dcterms:created>
  <dcterms:modified xsi:type="dcterms:W3CDTF">2025-05-11T23:30:29Z</dcterms:modified>
</cp:coreProperties>
</file>